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82"/>
  </p:notesMasterIdLst>
  <p:sldIdLst>
    <p:sldId id="256" r:id="rId2"/>
    <p:sldId id="320" r:id="rId3"/>
    <p:sldId id="292" r:id="rId4"/>
    <p:sldId id="344" r:id="rId5"/>
    <p:sldId id="345" r:id="rId6"/>
    <p:sldId id="346" r:id="rId7"/>
    <p:sldId id="347" r:id="rId8"/>
    <p:sldId id="348" r:id="rId9"/>
    <p:sldId id="349" r:id="rId10"/>
    <p:sldId id="350" r:id="rId11"/>
    <p:sldId id="351" r:id="rId12"/>
    <p:sldId id="352" r:id="rId13"/>
    <p:sldId id="353" r:id="rId14"/>
    <p:sldId id="354" r:id="rId15"/>
    <p:sldId id="355" r:id="rId16"/>
    <p:sldId id="356" r:id="rId17"/>
    <p:sldId id="357" r:id="rId18"/>
    <p:sldId id="358" r:id="rId19"/>
    <p:sldId id="359" r:id="rId20"/>
    <p:sldId id="360" r:id="rId21"/>
    <p:sldId id="369" r:id="rId22"/>
    <p:sldId id="370" r:id="rId23"/>
    <p:sldId id="430" r:id="rId24"/>
    <p:sldId id="372" r:id="rId25"/>
    <p:sldId id="373" r:id="rId26"/>
    <p:sldId id="374" r:id="rId27"/>
    <p:sldId id="375" r:id="rId28"/>
    <p:sldId id="376" r:id="rId29"/>
    <p:sldId id="377" r:id="rId30"/>
    <p:sldId id="378" r:id="rId31"/>
    <p:sldId id="379" r:id="rId32"/>
    <p:sldId id="380" r:id="rId33"/>
    <p:sldId id="381" r:id="rId34"/>
    <p:sldId id="382" r:id="rId35"/>
    <p:sldId id="383" r:id="rId36"/>
    <p:sldId id="384" r:id="rId37"/>
    <p:sldId id="385" r:id="rId38"/>
    <p:sldId id="386" r:id="rId39"/>
    <p:sldId id="387" r:id="rId40"/>
    <p:sldId id="388" r:id="rId41"/>
    <p:sldId id="389" r:id="rId42"/>
    <p:sldId id="390" r:id="rId43"/>
    <p:sldId id="391" r:id="rId44"/>
    <p:sldId id="431" r:id="rId45"/>
    <p:sldId id="392" r:id="rId46"/>
    <p:sldId id="393" r:id="rId47"/>
    <p:sldId id="394" r:id="rId48"/>
    <p:sldId id="395" r:id="rId49"/>
    <p:sldId id="396" r:id="rId50"/>
    <p:sldId id="397" r:id="rId51"/>
    <p:sldId id="398" r:id="rId52"/>
    <p:sldId id="399" r:id="rId53"/>
    <p:sldId id="400" r:id="rId54"/>
    <p:sldId id="432" r:id="rId55"/>
    <p:sldId id="401" r:id="rId56"/>
    <p:sldId id="402" r:id="rId57"/>
    <p:sldId id="403" r:id="rId58"/>
    <p:sldId id="404" r:id="rId59"/>
    <p:sldId id="405" r:id="rId60"/>
    <p:sldId id="406" r:id="rId61"/>
    <p:sldId id="433" r:id="rId62"/>
    <p:sldId id="410" r:id="rId63"/>
    <p:sldId id="411" r:id="rId64"/>
    <p:sldId id="412" r:id="rId65"/>
    <p:sldId id="413" r:id="rId66"/>
    <p:sldId id="414" r:id="rId67"/>
    <p:sldId id="415" r:id="rId68"/>
    <p:sldId id="417" r:id="rId69"/>
    <p:sldId id="418" r:id="rId70"/>
    <p:sldId id="419" r:id="rId71"/>
    <p:sldId id="420" r:id="rId72"/>
    <p:sldId id="421" r:id="rId73"/>
    <p:sldId id="422" r:id="rId74"/>
    <p:sldId id="423" r:id="rId75"/>
    <p:sldId id="424" r:id="rId76"/>
    <p:sldId id="425" r:id="rId77"/>
    <p:sldId id="426" r:id="rId78"/>
    <p:sldId id="427" r:id="rId79"/>
    <p:sldId id="428" r:id="rId80"/>
    <p:sldId id="429" r:id="rId81"/>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72" autoAdjust="0"/>
    <p:restoredTop sz="89241" autoAdjust="0"/>
  </p:normalViewPr>
  <p:slideViewPr>
    <p:cSldViewPr snapToGrid="0">
      <p:cViewPr varScale="1">
        <p:scale>
          <a:sx n="69" d="100"/>
          <a:sy n="69" d="100"/>
        </p:scale>
        <p:origin x="90" y="49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82.wmf"/><Relationship Id="rId1" Type="http://schemas.openxmlformats.org/officeDocument/2006/relationships/image" Target="../media/image58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8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8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9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9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253E4B-54B1-4E59-8E11-26D620883BDC}" type="datetimeFigureOut">
              <a:rPr lang="zh-CN" altLang="en-US"/>
              <a:t>2017/7/18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EC2FE86-6D57-4C79-AF63-1CCF3BCAF0AF}"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CB2D48F4-D804-420F-A0FC-7BEB85C9ADA7}" type="slidenum">
              <a:rPr lang="zh-CN" altLang="en-US" sz="1200" b="0">
                <a:solidFill>
                  <a:schemeClr val="tx1"/>
                </a:solidFill>
              </a:rPr>
              <a:pPr/>
              <a:t>5</a:t>
            </a:fld>
            <a:endParaRPr lang="en-US" altLang="zh-CN" sz="1200" b="0">
              <a:solidFill>
                <a:schemeClr val="tx1"/>
              </a:solidFill>
            </a:endParaRPr>
          </a:p>
        </p:txBody>
      </p:sp>
    </p:spTree>
    <p:extLst>
      <p:ext uri="{BB962C8B-B14F-4D97-AF65-F5344CB8AC3E}">
        <p14:creationId xmlns:p14="http://schemas.microsoft.com/office/powerpoint/2010/main" val="1933326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幻灯片图像占位符 1"/>
          <p:cNvSpPr>
            <a:spLocks noGrp="1" noRot="1" noChangeAspect="1" noTextEdit="1"/>
          </p:cNvSpPr>
          <p:nvPr>
            <p:ph type="sldImg"/>
          </p:nvPr>
        </p:nvSpPr>
        <p:spPr>
          <a:ln/>
        </p:spPr>
      </p:sp>
      <p:sp>
        <p:nvSpPr>
          <p:cNvPr id="409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09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1E9588C8-B58E-4C94-B00A-75B585E30A01}" type="slidenum">
              <a:rPr lang="zh-CN" altLang="en-US" sz="1200" b="0">
                <a:solidFill>
                  <a:schemeClr val="tx1"/>
                </a:solidFill>
              </a:rPr>
              <a:pPr/>
              <a:t>14</a:t>
            </a:fld>
            <a:endParaRPr lang="en-US" altLang="zh-CN" sz="1200" b="0">
              <a:solidFill>
                <a:schemeClr val="tx1"/>
              </a:solidFill>
            </a:endParaRPr>
          </a:p>
        </p:txBody>
      </p:sp>
    </p:spTree>
    <p:extLst>
      <p:ext uri="{BB962C8B-B14F-4D97-AF65-F5344CB8AC3E}">
        <p14:creationId xmlns:p14="http://schemas.microsoft.com/office/powerpoint/2010/main" val="24107939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ln/>
        </p:spPr>
      </p:sp>
      <p:sp>
        <p:nvSpPr>
          <p:cNvPr id="419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19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CCBB3D70-6A40-4E8A-B1F5-179509C11407}" type="slidenum">
              <a:rPr lang="zh-CN" altLang="en-US" sz="1200" b="0">
                <a:solidFill>
                  <a:schemeClr val="tx1"/>
                </a:solidFill>
              </a:rPr>
              <a:pPr/>
              <a:t>15</a:t>
            </a:fld>
            <a:endParaRPr lang="en-US" altLang="zh-CN" sz="1200" b="0">
              <a:solidFill>
                <a:schemeClr val="tx1"/>
              </a:solidFill>
            </a:endParaRPr>
          </a:p>
        </p:txBody>
      </p:sp>
    </p:spTree>
    <p:extLst>
      <p:ext uri="{BB962C8B-B14F-4D97-AF65-F5344CB8AC3E}">
        <p14:creationId xmlns:p14="http://schemas.microsoft.com/office/powerpoint/2010/main" val="1277051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a:ln/>
        </p:spPr>
      </p:sp>
      <p:sp>
        <p:nvSpPr>
          <p:cNvPr id="430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30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61E89AD9-D8BE-4040-A61C-EBC9F75533FF}" type="slidenum">
              <a:rPr lang="zh-CN" altLang="en-US" sz="1200" b="0">
                <a:solidFill>
                  <a:schemeClr val="tx1"/>
                </a:solidFill>
              </a:rPr>
              <a:pPr/>
              <a:t>16</a:t>
            </a:fld>
            <a:endParaRPr lang="en-US" altLang="zh-CN" sz="1200" b="0">
              <a:solidFill>
                <a:schemeClr val="tx1"/>
              </a:solidFill>
            </a:endParaRPr>
          </a:p>
        </p:txBody>
      </p:sp>
    </p:spTree>
    <p:extLst>
      <p:ext uri="{BB962C8B-B14F-4D97-AF65-F5344CB8AC3E}">
        <p14:creationId xmlns:p14="http://schemas.microsoft.com/office/powerpoint/2010/main" val="41752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a:ln/>
        </p:spPr>
      </p:sp>
      <p:sp>
        <p:nvSpPr>
          <p:cNvPr id="440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40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4714ADED-CCAF-4588-BAC6-923807DA5351}" type="slidenum">
              <a:rPr lang="zh-CN" altLang="en-US" sz="1200" b="0">
                <a:solidFill>
                  <a:schemeClr val="tx1"/>
                </a:solidFill>
              </a:rPr>
              <a:pPr/>
              <a:t>17</a:t>
            </a:fld>
            <a:endParaRPr lang="en-US" altLang="zh-CN" sz="1200" b="0">
              <a:solidFill>
                <a:schemeClr val="tx1"/>
              </a:solidFill>
            </a:endParaRPr>
          </a:p>
        </p:txBody>
      </p:sp>
    </p:spTree>
    <p:extLst>
      <p:ext uri="{BB962C8B-B14F-4D97-AF65-F5344CB8AC3E}">
        <p14:creationId xmlns:p14="http://schemas.microsoft.com/office/powerpoint/2010/main" val="1952688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6E7B317A-364C-4D0A-94BC-169EAE7A99B8}" type="slidenum">
              <a:rPr lang="zh-CN" altLang="en-US" sz="1200" b="0">
                <a:solidFill>
                  <a:schemeClr val="tx1"/>
                </a:solidFill>
              </a:rPr>
              <a:pPr/>
              <a:t>18</a:t>
            </a:fld>
            <a:endParaRPr lang="en-US" altLang="zh-CN" sz="1200" b="0">
              <a:solidFill>
                <a:schemeClr val="tx1"/>
              </a:solidFill>
            </a:endParaRPr>
          </a:p>
        </p:txBody>
      </p:sp>
    </p:spTree>
    <p:extLst>
      <p:ext uri="{BB962C8B-B14F-4D97-AF65-F5344CB8AC3E}">
        <p14:creationId xmlns:p14="http://schemas.microsoft.com/office/powerpoint/2010/main" val="9396493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a:ln/>
        </p:spPr>
      </p:sp>
      <p:sp>
        <p:nvSpPr>
          <p:cNvPr id="460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60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0DB947F7-92F8-4DC6-BC38-3912124BA3BD}" type="slidenum">
              <a:rPr lang="zh-CN" altLang="en-US" sz="1200" b="0">
                <a:solidFill>
                  <a:schemeClr val="tx1"/>
                </a:solidFill>
              </a:rPr>
              <a:pPr/>
              <a:t>19</a:t>
            </a:fld>
            <a:endParaRPr lang="en-US" altLang="zh-CN" sz="1200" b="0">
              <a:solidFill>
                <a:schemeClr val="tx1"/>
              </a:solidFill>
            </a:endParaRPr>
          </a:p>
        </p:txBody>
      </p:sp>
    </p:spTree>
    <p:extLst>
      <p:ext uri="{BB962C8B-B14F-4D97-AF65-F5344CB8AC3E}">
        <p14:creationId xmlns:p14="http://schemas.microsoft.com/office/powerpoint/2010/main" val="2003139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7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0B407CF7-8D9D-4554-9A48-90298E1A0ECE}" type="slidenum">
              <a:rPr lang="zh-CN" altLang="en-US" sz="1200" b="0">
                <a:solidFill>
                  <a:schemeClr val="tx1"/>
                </a:solidFill>
              </a:rPr>
              <a:pPr/>
              <a:t>20</a:t>
            </a:fld>
            <a:endParaRPr lang="en-US" altLang="zh-CN" sz="1200" b="0">
              <a:solidFill>
                <a:schemeClr val="tx1"/>
              </a:solidFill>
            </a:endParaRPr>
          </a:p>
        </p:txBody>
      </p:sp>
    </p:spTree>
    <p:extLst>
      <p:ext uri="{BB962C8B-B14F-4D97-AF65-F5344CB8AC3E}">
        <p14:creationId xmlns:p14="http://schemas.microsoft.com/office/powerpoint/2010/main" val="24897289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DA686F88-4BC5-4EE2-87CF-A7D68BD1EB5F}" type="slidenum">
              <a:rPr lang="zh-CN" altLang="en-US" sz="1200" b="0" smtClean="0">
                <a:solidFill>
                  <a:schemeClr val="tx1"/>
                </a:solidFill>
              </a:rPr>
              <a:pPr/>
              <a:t>21</a:t>
            </a:fld>
            <a:endParaRPr lang="en-US" altLang="zh-CN" sz="1200" b="0">
              <a:solidFill>
                <a:schemeClr val="tx1"/>
              </a:solidFill>
            </a:endParaRPr>
          </a:p>
        </p:txBody>
      </p:sp>
    </p:spTree>
    <p:extLst>
      <p:ext uri="{BB962C8B-B14F-4D97-AF65-F5344CB8AC3E}">
        <p14:creationId xmlns:p14="http://schemas.microsoft.com/office/powerpoint/2010/main" val="2253083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a:ln/>
        </p:spPr>
      </p:sp>
      <p:sp>
        <p:nvSpPr>
          <p:cNvPr id="471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71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ED961F09-481C-4A64-B145-01FACD5CB8AF}" type="slidenum">
              <a:rPr lang="zh-CN" altLang="en-US" sz="1200" b="0" smtClean="0">
                <a:solidFill>
                  <a:schemeClr val="tx1"/>
                </a:solidFill>
              </a:rPr>
              <a:pPr/>
              <a:t>22</a:t>
            </a:fld>
            <a:endParaRPr lang="en-US" altLang="zh-CN" sz="1200" b="0">
              <a:solidFill>
                <a:schemeClr val="tx1"/>
              </a:solidFill>
            </a:endParaRPr>
          </a:p>
        </p:txBody>
      </p:sp>
    </p:spTree>
    <p:extLst>
      <p:ext uri="{BB962C8B-B14F-4D97-AF65-F5344CB8AC3E}">
        <p14:creationId xmlns:p14="http://schemas.microsoft.com/office/powerpoint/2010/main" val="532148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a:ln/>
        </p:spPr>
      </p:sp>
      <p:sp>
        <p:nvSpPr>
          <p:cNvPr id="512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12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8EC2127F-DDBE-49C6-9EC3-ECFD6B250AEA}" type="slidenum">
              <a:rPr lang="zh-CN" altLang="en-US" sz="1200" b="0" smtClean="0">
                <a:solidFill>
                  <a:schemeClr val="tx1"/>
                </a:solidFill>
              </a:rPr>
              <a:pPr/>
              <a:t>24</a:t>
            </a:fld>
            <a:endParaRPr lang="en-US" altLang="zh-CN" sz="1200" b="0">
              <a:solidFill>
                <a:schemeClr val="tx1"/>
              </a:solidFill>
            </a:endParaRPr>
          </a:p>
        </p:txBody>
      </p:sp>
    </p:spTree>
    <p:extLst>
      <p:ext uri="{BB962C8B-B14F-4D97-AF65-F5344CB8AC3E}">
        <p14:creationId xmlns:p14="http://schemas.microsoft.com/office/powerpoint/2010/main" val="1144897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7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43DAC5DF-4695-4D37-8795-8567C41A808B}" type="slidenum">
              <a:rPr lang="zh-CN" altLang="en-US" sz="1200" b="0">
                <a:solidFill>
                  <a:schemeClr val="tx1"/>
                </a:solidFill>
              </a:rPr>
              <a:pPr/>
              <a:t>6</a:t>
            </a:fld>
            <a:endParaRPr lang="en-US" altLang="zh-CN" sz="1200" b="0">
              <a:solidFill>
                <a:schemeClr val="tx1"/>
              </a:solidFill>
            </a:endParaRPr>
          </a:p>
        </p:txBody>
      </p:sp>
    </p:spTree>
    <p:extLst>
      <p:ext uri="{BB962C8B-B14F-4D97-AF65-F5344CB8AC3E}">
        <p14:creationId xmlns:p14="http://schemas.microsoft.com/office/powerpoint/2010/main" val="2916740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a:ln/>
        </p:spPr>
      </p:sp>
      <p:sp>
        <p:nvSpPr>
          <p:cNvPr id="532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32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E5707D0B-BAF1-401B-9092-171AB650C0BA}" type="slidenum">
              <a:rPr lang="zh-CN" altLang="en-US" sz="1200" b="0" smtClean="0">
                <a:solidFill>
                  <a:schemeClr val="tx1"/>
                </a:solidFill>
              </a:rPr>
              <a:pPr/>
              <a:t>25</a:t>
            </a:fld>
            <a:endParaRPr lang="en-US" altLang="zh-CN" sz="1200" b="0">
              <a:solidFill>
                <a:schemeClr val="tx1"/>
              </a:solidFill>
            </a:endParaRPr>
          </a:p>
        </p:txBody>
      </p:sp>
    </p:spTree>
    <p:extLst>
      <p:ext uri="{BB962C8B-B14F-4D97-AF65-F5344CB8AC3E}">
        <p14:creationId xmlns:p14="http://schemas.microsoft.com/office/powerpoint/2010/main" val="128867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a:ln/>
        </p:spPr>
      </p:sp>
      <p:sp>
        <p:nvSpPr>
          <p:cNvPr id="552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3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B7AE027F-5CC5-4639-886A-C036BF791BBF}" type="slidenum">
              <a:rPr lang="zh-CN" altLang="en-US" sz="1200" b="0" smtClean="0">
                <a:solidFill>
                  <a:schemeClr val="tx1"/>
                </a:solidFill>
              </a:rPr>
              <a:pPr/>
              <a:t>26</a:t>
            </a:fld>
            <a:endParaRPr lang="en-US" altLang="zh-CN" sz="1200" b="0">
              <a:solidFill>
                <a:schemeClr val="tx1"/>
              </a:solidFill>
            </a:endParaRPr>
          </a:p>
        </p:txBody>
      </p:sp>
    </p:spTree>
    <p:extLst>
      <p:ext uri="{BB962C8B-B14F-4D97-AF65-F5344CB8AC3E}">
        <p14:creationId xmlns:p14="http://schemas.microsoft.com/office/powerpoint/2010/main" val="19433468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a:ln/>
        </p:spPr>
      </p:sp>
      <p:sp>
        <p:nvSpPr>
          <p:cNvPr id="573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73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DA134A64-F469-4DDF-9727-948E5243F103}" type="slidenum">
              <a:rPr lang="zh-CN" altLang="en-US" sz="1200" b="0" smtClean="0">
                <a:solidFill>
                  <a:schemeClr val="tx1"/>
                </a:solidFill>
              </a:rPr>
              <a:pPr/>
              <a:t>27</a:t>
            </a:fld>
            <a:endParaRPr lang="en-US" altLang="zh-CN" sz="1200" b="0">
              <a:solidFill>
                <a:schemeClr val="tx1"/>
              </a:solidFill>
            </a:endParaRPr>
          </a:p>
        </p:txBody>
      </p:sp>
    </p:spTree>
    <p:extLst>
      <p:ext uri="{BB962C8B-B14F-4D97-AF65-F5344CB8AC3E}">
        <p14:creationId xmlns:p14="http://schemas.microsoft.com/office/powerpoint/2010/main" val="31510088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3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4EA370A9-3B22-4F59-B8C4-747F68D03AEF}" type="slidenum">
              <a:rPr lang="zh-CN" altLang="en-US" sz="1200" b="0" smtClean="0">
                <a:solidFill>
                  <a:schemeClr val="tx1"/>
                </a:solidFill>
              </a:rPr>
              <a:pPr/>
              <a:t>28</a:t>
            </a:fld>
            <a:endParaRPr lang="en-US" altLang="zh-CN" sz="1200" b="0">
              <a:solidFill>
                <a:schemeClr val="tx1"/>
              </a:solidFill>
            </a:endParaRPr>
          </a:p>
        </p:txBody>
      </p:sp>
    </p:spTree>
    <p:extLst>
      <p:ext uri="{BB962C8B-B14F-4D97-AF65-F5344CB8AC3E}">
        <p14:creationId xmlns:p14="http://schemas.microsoft.com/office/powerpoint/2010/main" val="12146693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TextEdit="1"/>
          </p:cNvSpPr>
          <p:nvPr>
            <p:ph type="sldImg"/>
          </p:nvPr>
        </p:nvSpPr>
        <p:spPr>
          <a:ln/>
        </p:spPr>
      </p:sp>
      <p:sp>
        <p:nvSpPr>
          <p:cNvPr id="614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14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0BCC86BA-5F4E-41CA-9B47-701206C6E831}" type="slidenum">
              <a:rPr lang="zh-CN" altLang="en-US" sz="1200" b="0" smtClean="0">
                <a:solidFill>
                  <a:schemeClr val="tx1"/>
                </a:solidFill>
              </a:rPr>
              <a:pPr/>
              <a:t>29</a:t>
            </a:fld>
            <a:endParaRPr lang="en-US" altLang="zh-CN" sz="1200" b="0">
              <a:solidFill>
                <a:schemeClr val="tx1"/>
              </a:solidFill>
            </a:endParaRPr>
          </a:p>
        </p:txBody>
      </p:sp>
    </p:spTree>
    <p:extLst>
      <p:ext uri="{BB962C8B-B14F-4D97-AF65-F5344CB8AC3E}">
        <p14:creationId xmlns:p14="http://schemas.microsoft.com/office/powerpoint/2010/main" val="693563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a:ln/>
        </p:spPr>
      </p:sp>
      <p:sp>
        <p:nvSpPr>
          <p:cNvPr id="634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34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4AD71BF1-D8C0-4CA1-BE04-E9B24F7A8607}" type="slidenum">
              <a:rPr lang="zh-CN" altLang="en-US" sz="1200" b="0" smtClean="0">
                <a:solidFill>
                  <a:schemeClr val="tx1"/>
                </a:solidFill>
              </a:rPr>
              <a:pPr/>
              <a:t>30</a:t>
            </a:fld>
            <a:endParaRPr lang="en-US" altLang="zh-CN" sz="1200" b="0">
              <a:solidFill>
                <a:schemeClr val="tx1"/>
              </a:solidFill>
            </a:endParaRPr>
          </a:p>
        </p:txBody>
      </p:sp>
    </p:spTree>
    <p:extLst>
      <p:ext uri="{BB962C8B-B14F-4D97-AF65-F5344CB8AC3E}">
        <p14:creationId xmlns:p14="http://schemas.microsoft.com/office/powerpoint/2010/main" val="15944770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a:ln/>
        </p:spPr>
      </p:sp>
      <p:sp>
        <p:nvSpPr>
          <p:cNvPr id="655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55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2AD80337-AB00-47F2-8772-578224778E1B}" type="slidenum">
              <a:rPr lang="zh-CN" altLang="en-US" sz="1200" b="0" smtClean="0">
                <a:solidFill>
                  <a:schemeClr val="tx1"/>
                </a:solidFill>
              </a:rPr>
              <a:pPr/>
              <a:t>31</a:t>
            </a:fld>
            <a:endParaRPr lang="en-US" altLang="zh-CN" sz="1200" b="0">
              <a:solidFill>
                <a:schemeClr val="tx1"/>
              </a:solidFill>
            </a:endParaRPr>
          </a:p>
        </p:txBody>
      </p:sp>
    </p:spTree>
    <p:extLst>
      <p:ext uri="{BB962C8B-B14F-4D97-AF65-F5344CB8AC3E}">
        <p14:creationId xmlns:p14="http://schemas.microsoft.com/office/powerpoint/2010/main" val="11726076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a:ln/>
        </p:spPr>
      </p:sp>
      <p:sp>
        <p:nvSpPr>
          <p:cNvPr id="675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75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78481DC5-494C-45B3-B2E7-E5D713273078}" type="slidenum">
              <a:rPr lang="zh-CN" altLang="en-US" sz="1200" b="0" smtClean="0">
                <a:solidFill>
                  <a:schemeClr val="tx1"/>
                </a:solidFill>
              </a:rPr>
              <a:pPr/>
              <a:t>32</a:t>
            </a:fld>
            <a:endParaRPr lang="en-US" altLang="zh-CN" sz="1200" b="0">
              <a:solidFill>
                <a:schemeClr val="tx1"/>
              </a:solidFill>
            </a:endParaRPr>
          </a:p>
        </p:txBody>
      </p:sp>
    </p:spTree>
    <p:extLst>
      <p:ext uri="{BB962C8B-B14F-4D97-AF65-F5344CB8AC3E}">
        <p14:creationId xmlns:p14="http://schemas.microsoft.com/office/powerpoint/2010/main" val="7908136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96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52CA6ACE-73A5-4F22-B18C-A33BEA6711DE}" type="slidenum">
              <a:rPr lang="zh-CN" altLang="en-US" sz="1200" b="0" smtClean="0">
                <a:solidFill>
                  <a:schemeClr val="tx1"/>
                </a:solidFill>
              </a:rPr>
              <a:pPr/>
              <a:t>33</a:t>
            </a:fld>
            <a:endParaRPr lang="en-US" altLang="zh-CN" sz="1200" b="0">
              <a:solidFill>
                <a:schemeClr val="tx1"/>
              </a:solidFill>
            </a:endParaRPr>
          </a:p>
        </p:txBody>
      </p:sp>
    </p:spTree>
    <p:extLst>
      <p:ext uri="{BB962C8B-B14F-4D97-AF65-F5344CB8AC3E}">
        <p14:creationId xmlns:p14="http://schemas.microsoft.com/office/powerpoint/2010/main" val="34014053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p:spPr>
      </p:sp>
      <p:sp>
        <p:nvSpPr>
          <p:cNvPr id="716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168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6CCAB8B9-3C9D-45D3-9051-5A3FF1C8AFF3}" type="slidenum">
              <a:rPr lang="zh-CN" altLang="en-US" sz="1200" b="0" smtClean="0">
                <a:solidFill>
                  <a:schemeClr val="tx1"/>
                </a:solidFill>
              </a:rPr>
              <a:pPr/>
              <a:t>34</a:t>
            </a:fld>
            <a:endParaRPr lang="en-US" altLang="zh-CN" sz="1200" b="0">
              <a:solidFill>
                <a:schemeClr val="tx1"/>
              </a:solidFill>
            </a:endParaRPr>
          </a:p>
        </p:txBody>
      </p:sp>
    </p:spTree>
    <p:extLst>
      <p:ext uri="{BB962C8B-B14F-4D97-AF65-F5344CB8AC3E}">
        <p14:creationId xmlns:p14="http://schemas.microsoft.com/office/powerpoint/2010/main" val="40211678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ln/>
        </p:spPr>
      </p:sp>
      <p:sp>
        <p:nvSpPr>
          <p:cNvPr id="33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43517475-7CB9-4723-A3AC-047E2601C7DD}" type="slidenum">
              <a:rPr lang="zh-CN" altLang="en-US" sz="1200" b="0">
                <a:solidFill>
                  <a:schemeClr val="tx1"/>
                </a:solidFill>
              </a:rPr>
              <a:pPr/>
              <a:t>7</a:t>
            </a:fld>
            <a:endParaRPr lang="en-US" altLang="zh-CN" sz="1200" b="0">
              <a:solidFill>
                <a:schemeClr val="tx1"/>
              </a:solidFill>
            </a:endParaRPr>
          </a:p>
        </p:txBody>
      </p:sp>
    </p:spTree>
    <p:extLst>
      <p:ext uri="{BB962C8B-B14F-4D97-AF65-F5344CB8AC3E}">
        <p14:creationId xmlns:p14="http://schemas.microsoft.com/office/powerpoint/2010/main" val="18045727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737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E91AD034-4309-4059-91F8-1F6230120D9B}" type="slidenum">
              <a:rPr lang="zh-CN" altLang="en-US" sz="1200" b="0" smtClean="0">
                <a:solidFill>
                  <a:schemeClr val="tx1"/>
                </a:solidFill>
              </a:rPr>
              <a:pPr/>
              <a:t>35</a:t>
            </a:fld>
            <a:endParaRPr lang="en-US" altLang="zh-CN" sz="1200" b="0">
              <a:solidFill>
                <a:schemeClr val="tx1"/>
              </a:solidFill>
            </a:endParaRPr>
          </a:p>
        </p:txBody>
      </p:sp>
    </p:spTree>
    <p:extLst>
      <p:ext uri="{BB962C8B-B14F-4D97-AF65-F5344CB8AC3E}">
        <p14:creationId xmlns:p14="http://schemas.microsoft.com/office/powerpoint/2010/main" val="4267417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ln/>
        </p:spPr>
      </p:sp>
      <p:sp>
        <p:nvSpPr>
          <p:cNvPr id="757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57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470A5D15-AE89-450E-9B5F-3271A88DF88C}" type="slidenum">
              <a:rPr lang="zh-CN" altLang="en-US" sz="1200" b="0" smtClean="0">
                <a:solidFill>
                  <a:schemeClr val="tx1"/>
                </a:solidFill>
              </a:rPr>
              <a:pPr/>
              <a:t>36</a:t>
            </a:fld>
            <a:endParaRPr lang="en-US" altLang="zh-CN" sz="1200" b="0">
              <a:solidFill>
                <a:schemeClr val="tx1"/>
              </a:solidFill>
            </a:endParaRPr>
          </a:p>
        </p:txBody>
      </p:sp>
    </p:spTree>
    <p:extLst>
      <p:ext uri="{BB962C8B-B14F-4D97-AF65-F5344CB8AC3E}">
        <p14:creationId xmlns:p14="http://schemas.microsoft.com/office/powerpoint/2010/main" val="41451957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78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7AB2DC3F-2665-4A1C-A783-02DB0BFFB30F}" type="slidenum">
              <a:rPr lang="zh-CN" altLang="en-US" sz="1200" b="0" smtClean="0">
                <a:solidFill>
                  <a:schemeClr val="tx1"/>
                </a:solidFill>
              </a:rPr>
              <a:pPr/>
              <a:t>37</a:t>
            </a:fld>
            <a:endParaRPr lang="en-US" altLang="zh-CN" sz="1200" b="0">
              <a:solidFill>
                <a:schemeClr val="tx1"/>
              </a:solidFill>
            </a:endParaRPr>
          </a:p>
        </p:txBody>
      </p:sp>
    </p:spTree>
    <p:extLst>
      <p:ext uri="{BB962C8B-B14F-4D97-AF65-F5344CB8AC3E}">
        <p14:creationId xmlns:p14="http://schemas.microsoft.com/office/powerpoint/2010/main" val="464767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98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B7FA1B63-F4DB-4A42-9A82-8BC3D84A2E29}" type="slidenum">
              <a:rPr lang="zh-CN" altLang="en-US" sz="1200" b="0" smtClean="0">
                <a:solidFill>
                  <a:schemeClr val="tx1"/>
                </a:solidFill>
              </a:rPr>
              <a:pPr/>
              <a:t>38</a:t>
            </a:fld>
            <a:endParaRPr lang="en-US" altLang="zh-CN" sz="1200" b="0">
              <a:solidFill>
                <a:schemeClr val="tx1"/>
              </a:solidFill>
            </a:endParaRPr>
          </a:p>
        </p:txBody>
      </p:sp>
    </p:spTree>
    <p:extLst>
      <p:ext uri="{BB962C8B-B14F-4D97-AF65-F5344CB8AC3E}">
        <p14:creationId xmlns:p14="http://schemas.microsoft.com/office/powerpoint/2010/main" val="798100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a:ln/>
        </p:spPr>
      </p:sp>
      <p:sp>
        <p:nvSpPr>
          <p:cNvPr id="819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4844BD02-1F10-47FF-865E-F30DF75D03B9}" type="slidenum">
              <a:rPr lang="zh-CN" altLang="en-US" sz="1200" b="0" smtClean="0">
                <a:solidFill>
                  <a:schemeClr val="tx1"/>
                </a:solidFill>
              </a:rPr>
              <a:pPr/>
              <a:t>39</a:t>
            </a:fld>
            <a:endParaRPr lang="en-US" altLang="zh-CN" sz="1200" b="0">
              <a:solidFill>
                <a:schemeClr val="tx1"/>
              </a:solidFill>
            </a:endParaRPr>
          </a:p>
        </p:txBody>
      </p:sp>
    </p:spTree>
    <p:extLst>
      <p:ext uri="{BB962C8B-B14F-4D97-AF65-F5344CB8AC3E}">
        <p14:creationId xmlns:p14="http://schemas.microsoft.com/office/powerpoint/2010/main" val="3028351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a:ln/>
        </p:spPr>
      </p:sp>
      <p:sp>
        <p:nvSpPr>
          <p:cNvPr id="839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39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A11E1678-3F1D-4B67-BE97-3E0D37D5FB48}" type="slidenum">
              <a:rPr lang="zh-CN" altLang="en-US" sz="1200" b="0" smtClean="0">
                <a:solidFill>
                  <a:schemeClr val="tx1"/>
                </a:solidFill>
              </a:rPr>
              <a:pPr/>
              <a:t>40</a:t>
            </a:fld>
            <a:endParaRPr lang="en-US" altLang="zh-CN" sz="1200" b="0">
              <a:solidFill>
                <a:schemeClr val="tx1"/>
              </a:solidFill>
            </a:endParaRPr>
          </a:p>
        </p:txBody>
      </p:sp>
    </p:spTree>
    <p:extLst>
      <p:ext uri="{BB962C8B-B14F-4D97-AF65-F5344CB8AC3E}">
        <p14:creationId xmlns:p14="http://schemas.microsoft.com/office/powerpoint/2010/main" val="16920888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a:ln/>
        </p:spPr>
      </p:sp>
      <p:sp>
        <p:nvSpPr>
          <p:cNvPr id="860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60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391376D1-C5DC-4AF3-BE67-08ED0BE3D7A7}" type="slidenum">
              <a:rPr lang="zh-CN" altLang="en-US" sz="1200" b="0" smtClean="0">
                <a:solidFill>
                  <a:schemeClr val="tx1"/>
                </a:solidFill>
              </a:rPr>
              <a:pPr/>
              <a:t>41</a:t>
            </a:fld>
            <a:endParaRPr lang="en-US" altLang="zh-CN" sz="1200" b="0">
              <a:solidFill>
                <a:schemeClr val="tx1"/>
              </a:solidFill>
            </a:endParaRPr>
          </a:p>
        </p:txBody>
      </p:sp>
    </p:spTree>
    <p:extLst>
      <p:ext uri="{BB962C8B-B14F-4D97-AF65-F5344CB8AC3E}">
        <p14:creationId xmlns:p14="http://schemas.microsoft.com/office/powerpoint/2010/main" val="26351060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幻灯片图像占位符 1"/>
          <p:cNvSpPr>
            <a:spLocks noGrp="1" noRot="1" noChangeAspect="1" noTextEdit="1"/>
          </p:cNvSpPr>
          <p:nvPr>
            <p:ph type="sldImg"/>
          </p:nvPr>
        </p:nvSpPr>
        <p:spPr>
          <a:ln/>
        </p:spPr>
      </p:sp>
      <p:sp>
        <p:nvSpPr>
          <p:cNvPr id="880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80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6AA9127A-A959-4476-AAEE-F0D1371D2C0B}" type="slidenum">
              <a:rPr lang="zh-CN" altLang="en-US" sz="1200" b="0" smtClean="0">
                <a:solidFill>
                  <a:schemeClr val="tx1"/>
                </a:solidFill>
              </a:rPr>
              <a:pPr/>
              <a:t>42</a:t>
            </a:fld>
            <a:endParaRPr lang="en-US" altLang="zh-CN" sz="1200" b="0">
              <a:solidFill>
                <a:schemeClr val="tx1"/>
              </a:solidFill>
            </a:endParaRPr>
          </a:p>
        </p:txBody>
      </p:sp>
    </p:spTree>
    <p:extLst>
      <p:ext uri="{BB962C8B-B14F-4D97-AF65-F5344CB8AC3E}">
        <p14:creationId xmlns:p14="http://schemas.microsoft.com/office/powerpoint/2010/main" val="14385094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ln/>
        </p:spPr>
      </p:sp>
      <p:sp>
        <p:nvSpPr>
          <p:cNvPr id="901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01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D2B3AB64-D9CF-49A6-8D76-E24ED2D81C9A}" type="slidenum">
              <a:rPr lang="zh-CN" altLang="en-US" sz="1200" b="0" smtClean="0">
                <a:solidFill>
                  <a:schemeClr val="tx1"/>
                </a:solidFill>
              </a:rPr>
              <a:pPr/>
              <a:t>43</a:t>
            </a:fld>
            <a:endParaRPr lang="en-US" altLang="zh-CN" sz="1200" b="0">
              <a:solidFill>
                <a:schemeClr val="tx1"/>
              </a:solidFill>
            </a:endParaRPr>
          </a:p>
        </p:txBody>
      </p:sp>
    </p:spTree>
    <p:extLst>
      <p:ext uri="{BB962C8B-B14F-4D97-AF65-F5344CB8AC3E}">
        <p14:creationId xmlns:p14="http://schemas.microsoft.com/office/powerpoint/2010/main" val="34816915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a:ln/>
        </p:spPr>
      </p:sp>
      <p:sp>
        <p:nvSpPr>
          <p:cNvPr id="921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21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0067B663-91B2-4325-8701-3F1D87F421C9}" type="slidenum">
              <a:rPr lang="zh-CN" altLang="en-US" sz="1200" b="0" smtClean="0">
                <a:solidFill>
                  <a:schemeClr val="tx1"/>
                </a:solidFill>
              </a:rPr>
              <a:pPr/>
              <a:t>45</a:t>
            </a:fld>
            <a:endParaRPr lang="en-US" altLang="zh-CN" sz="1200" b="0">
              <a:solidFill>
                <a:schemeClr val="tx1"/>
              </a:solidFill>
            </a:endParaRPr>
          </a:p>
        </p:txBody>
      </p:sp>
    </p:spTree>
    <p:extLst>
      <p:ext uri="{BB962C8B-B14F-4D97-AF65-F5344CB8AC3E}">
        <p14:creationId xmlns:p14="http://schemas.microsoft.com/office/powerpoint/2010/main" val="2503560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a:ln/>
        </p:spPr>
      </p:sp>
      <p:sp>
        <p:nvSpPr>
          <p:cNvPr id="348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48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D95873BD-E18C-4CD8-8887-BAA1D7D855AD}" type="slidenum">
              <a:rPr lang="zh-CN" altLang="en-US" sz="1200" b="0">
                <a:solidFill>
                  <a:schemeClr val="tx1"/>
                </a:solidFill>
              </a:rPr>
              <a:pPr/>
              <a:t>8</a:t>
            </a:fld>
            <a:endParaRPr lang="en-US" altLang="zh-CN" sz="1200" b="0">
              <a:solidFill>
                <a:schemeClr val="tx1"/>
              </a:solidFill>
            </a:endParaRPr>
          </a:p>
        </p:txBody>
      </p:sp>
    </p:spTree>
    <p:extLst>
      <p:ext uri="{BB962C8B-B14F-4D97-AF65-F5344CB8AC3E}">
        <p14:creationId xmlns:p14="http://schemas.microsoft.com/office/powerpoint/2010/main" val="27955563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a:ln/>
        </p:spPr>
      </p:sp>
      <p:sp>
        <p:nvSpPr>
          <p:cNvPr id="942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42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FC1BDCD8-8062-41A4-B9CE-D832D1F4B469}" type="slidenum">
              <a:rPr lang="zh-CN" altLang="en-US" sz="1200" b="0" smtClean="0">
                <a:solidFill>
                  <a:schemeClr val="tx1"/>
                </a:solidFill>
              </a:rPr>
              <a:pPr/>
              <a:t>46</a:t>
            </a:fld>
            <a:endParaRPr lang="en-US" altLang="zh-CN" sz="1200" b="0">
              <a:solidFill>
                <a:schemeClr val="tx1"/>
              </a:solidFill>
            </a:endParaRPr>
          </a:p>
        </p:txBody>
      </p:sp>
    </p:spTree>
    <p:extLst>
      <p:ext uri="{BB962C8B-B14F-4D97-AF65-F5344CB8AC3E}">
        <p14:creationId xmlns:p14="http://schemas.microsoft.com/office/powerpoint/2010/main" val="1485490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62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FAC779EC-EBC2-46B3-AC1E-F9CB0AB545EE}" type="slidenum">
              <a:rPr lang="zh-CN" altLang="en-US" sz="1200" b="0" smtClean="0">
                <a:solidFill>
                  <a:schemeClr val="tx1"/>
                </a:solidFill>
              </a:rPr>
              <a:pPr/>
              <a:t>47</a:t>
            </a:fld>
            <a:endParaRPr lang="en-US" altLang="zh-CN" sz="1200" b="0">
              <a:solidFill>
                <a:schemeClr val="tx1"/>
              </a:solidFill>
            </a:endParaRPr>
          </a:p>
        </p:txBody>
      </p:sp>
    </p:spTree>
    <p:extLst>
      <p:ext uri="{BB962C8B-B14F-4D97-AF65-F5344CB8AC3E}">
        <p14:creationId xmlns:p14="http://schemas.microsoft.com/office/powerpoint/2010/main" val="12793867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a:ln/>
        </p:spPr>
      </p:sp>
      <p:sp>
        <p:nvSpPr>
          <p:cNvPr id="983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983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B1103DC2-94E9-4E76-B396-BA6FA515FB5C}" type="slidenum">
              <a:rPr lang="zh-CN" altLang="en-US" sz="1200" b="0" smtClean="0">
                <a:solidFill>
                  <a:schemeClr val="tx1"/>
                </a:solidFill>
              </a:rPr>
              <a:pPr/>
              <a:t>48</a:t>
            </a:fld>
            <a:endParaRPr lang="en-US" altLang="zh-CN" sz="1200" b="0">
              <a:solidFill>
                <a:schemeClr val="tx1"/>
              </a:solidFill>
            </a:endParaRPr>
          </a:p>
        </p:txBody>
      </p:sp>
    </p:spTree>
    <p:extLst>
      <p:ext uri="{BB962C8B-B14F-4D97-AF65-F5344CB8AC3E}">
        <p14:creationId xmlns:p14="http://schemas.microsoft.com/office/powerpoint/2010/main" val="95661199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a:ln/>
        </p:spPr>
      </p:sp>
      <p:sp>
        <p:nvSpPr>
          <p:cNvPr id="1003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03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7DF40D6D-1318-4433-9759-A27E93B86A23}" type="slidenum">
              <a:rPr lang="zh-CN" altLang="en-US" sz="1200" b="0" smtClean="0">
                <a:solidFill>
                  <a:schemeClr val="tx1"/>
                </a:solidFill>
              </a:rPr>
              <a:pPr/>
              <a:t>49</a:t>
            </a:fld>
            <a:endParaRPr lang="en-US" altLang="zh-CN" sz="1200" b="0">
              <a:solidFill>
                <a:schemeClr val="tx1"/>
              </a:solidFill>
            </a:endParaRPr>
          </a:p>
        </p:txBody>
      </p:sp>
    </p:spTree>
    <p:extLst>
      <p:ext uri="{BB962C8B-B14F-4D97-AF65-F5344CB8AC3E}">
        <p14:creationId xmlns:p14="http://schemas.microsoft.com/office/powerpoint/2010/main" val="2418730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24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A70E24ED-1413-4149-A7C0-914E9BEF30BA}" type="slidenum">
              <a:rPr lang="zh-CN" altLang="en-US" sz="1200" b="0" smtClean="0">
                <a:solidFill>
                  <a:schemeClr val="tx1"/>
                </a:solidFill>
              </a:rPr>
              <a:pPr/>
              <a:t>50</a:t>
            </a:fld>
            <a:endParaRPr lang="en-US" altLang="zh-CN" sz="1200" b="0">
              <a:solidFill>
                <a:schemeClr val="tx1"/>
              </a:solidFill>
            </a:endParaRPr>
          </a:p>
        </p:txBody>
      </p:sp>
    </p:spTree>
    <p:extLst>
      <p:ext uri="{BB962C8B-B14F-4D97-AF65-F5344CB8AC3E}">
        <p14:creationId xmlns:p14="http://schemas.microsoft.com/office/powerpoint/2010/main" val="79819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ln/>
        </p:spPr>
      </p:sp>
      <p:sp>
        <p:nvSpPr>
          <p:cNvPr id="1044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44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97944E4D-2628-427C-A21F-53FC8B4F73A5}" type="slidenum">
              <a:rPr lang="zh-CN" altLang="en-US" sz="1200" b="0" smtClean="0">
                <a:solidFill>
                  <a:schemeClr val="tx1"/>
                </a:solidFill>
              </a:rPr>
              <a:pPr/>
              <a:t>51</a:t>
            </a:fld>
            <a:endParaRPr lang="en-US" altLang="zh-CN" sz="1200" b="0">
              <a:solidFill>
                <a:schemeClr val="tx1"/>
              </a:solidFill>
            </a:endParaRPr>
          </a:p>
        </p:txBody>
      </p:sp>
    </p:spTree>
    <p:extLst>
      <p:ext uri="{BB962C8B-B14F-4D97-AF65-F5344CB8AC3E}">
        <p14:creationId xmlns:p14="http://schemas.microsoft.com/office/powerpoint/2010/main" val="10046183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6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0B4BF8A8-507C-4EB1-9C5F-99D2856BE9BA}" type="slidenum">
              <a:rPr lang="zh-CN" altLang="en-US" sz="1200" b="0" smtClean="0">
                <a:solidFill>
                  <a:schemeClr val="tx1"/>
                </a:solidFill>
              </a:rPr>
              <a:pPr/>
              <a:t>52</a:t>
            </a:fld>
            <a:endParaRPr lang="en-US" altLang="zh-CN" sz="1200" b="0">
              <a:solidFill>
                <a:schemeClr val="tx1"/>
              </a:solidFill>
            </a:endParaRPr>
          </a:p>
        </p:txBody>
      </p:sp>
    </p:spTree>
    <p:extLst>
      <p:ext uri="{BB962C8B-B14F-4D97-AF65-F5344CB8AC3E}">
        <p14:creationId xmlns:p14="http://schemas.microsoft.com/office/powerpoint/2010/main" val="23217741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a:ln/>
        </p:spPr>
      </p:sp>
      <p:sp>
        <p:nvSpPr>
          <p:cNvPr id="1085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85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0F367BE0-60C9-49D0-A617-CAF943348AA7}" type="slidenum">
              <a:rPr lang="zh-CN" altLang="en-US" sz="1200" b="0" smtClean="0">
                <a:solidFill>
                  <a:schemeClr val="tx1"/>
                </a:solidFill>
              </a:rPr>
              <a:pPr/>
              <a:t>53</a:t>
            </a:fld>
            <a:endParaRPr lang="en-US" altLang="zh-CN" sz="1200" b="0">
              <a:solidFill>
                <a:schemeClr val="tx1"/>
              </a:solidFill>
            </a:endParaRPr>
          </a:p>
        </p:txBody>
      </p:sp>
    </p:spTree>
    <p:extLst>
      <p:ext uri="{BB962C8B-B14F-4D97-AF65-F5344CB8AC3E}">
        <p14:creationId xmlns:p14="http://schemas.microsoft.com/office/powerpoint/2010/main" val="606680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a:ln/>
        </p:spPr>
      </p:sp>
      <p:sp>
        <p:nvSpPr>
          <p:cNvPr id="1105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05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CD3FD30D-C227-4578-915B-9E5C240FD82E}" type="slidenum">
              <a:rPr lang="zh-CN" altLang="en-US" sz="1200" b="0" smtClean="0">
                <a:solidFill>
                  <a:schemeClr val="tx1"/>
                </a:solidFill>
              </a:rPr>
              <a:pPr/>
              <a:t>55</a:t>
            </a:fld>
            <a:endParaRPr lang="en-US" altLang="zh-CN" sz="1200" b="0">
              <a:solidFill>
                <a:schemeClr val="tx1"/>
              </a:solidFill>
            </a:endParaRPr>
          </a:p>
        </p:txBody>
      </p:sp>
    </p:spTree>
    <p:extLst>
      <p:ext uri="{BB962C8B-B14F-4D97-AF65-F5344CB8AC3E}">
        <p14:creationId xmlns:p14="http://schemas.microsoft.com/office/powerpoint/2010/main" val="17190137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26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EFA7A643-8490-4692-A1A8-E37C6B517539}" type="slidenum">
              <a:rPr lang="zh-CN" altLang="en-US" sz="1200" b="0" smtClean="0">
                <a:solidFill>
                  <a:schemeClr val="tx1"/>
                </a:solidFill>
              </a:rPr>
              <a:pPr/>
              <a:t>56</a:t>
            </a:fld>
            <a:endParaRPr lang="en-US" altLang="zh-CN" sz="1200" b="0">
              <a:solidFill>
                <a:schemeClr val="tx1"/>
              </a:solidFill>
            </a:endParaRPr>
          </a:p>
        </p:txBody>
      </p:sp>
    </p:spTree>
    <p:extLst>
      <p:ext uri="{BB962C8B-B14F-4D97-AF65-F5344CB8AC3E}">
        <p14:creationId xmlns:p14="http://schemas.microsoft.com/office/powerpoint/2010/main" val="46393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A4A2B6A5-FE17-47D0-A10C-354D8D34B658}" type="slidenum">
              <a:rPr lang="zh-CN" altLang="en-US" sz="1200" b="0">
                <a:solidFill>
                  <a:schemeClr val="tx1"/>
                </a:solidFill>
              </a:rPr>
              <a:pPr/>
              <a:t>9</a:t>
            </a:fld>
            <a:endParaRPr lang="en-US" altLang="zh-CN" sz="1200" b="0">
              <a:solidFill>
                <a:schemeClr val="tx1"/>
              </a:solidFill>
            </a:endParaRPr>
          </a:p>
        </p:txBody>
      </p:sp>
    </p:spTree>
    <p:extLst>
      <p:ext uri="{BB962C8B-B14F-4D97-AF65-F5344CB8AC3E}">
        <p14:creationId xmlns:p14="http://schemas.microsoft.com/office/powerpoint/2010/main" val="30932672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5A267A30-B5B3-4E59-8177-F73BCC6820CA}" type="slidenum">
              <a:rPr lang="zh-CN" altLang="en-US" sz="1200" b="0" smtClean="0">
                <a:solidFill>
                  <a:schemeClr val="tx1"/>
                </a:solidFill>
              </a:rPr>
              <a:pPr/>
              <a:t>57</a:t>
            </a:fld>
            <a:endParaRPr lang="en-US" altLang="zh-CN" sz="1200" b="0">
              <a:solidFill>
                <a:schemeClr val="tx1"/>
              </a:solidFill>
            </a:endParaRPr>
          </a:p>
        </p:txBody>
      </p:sp>
    </p:spTree>
    <p:extLst>
      <p:ext uri="{BB962C8B-B14F-4D97-AF65-F5344CB8AC3E}">
        <p14:creationId xmlns:p14="http://schemas.microsoft.com/office/powerpoint/2010/main" val="22235343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幻灯片图像占位符 1"/>
          <p:cNvSpPr>
            <a:spLocks noGrp="1" noRot="1" noChangeAspect="1" noTextEdit="1"/>
          </p:cNvSpPr>
          <p:nvPr>
            <p:ph type="sldImg"/>
          </p:nvPr>
        </p:nvSpPr>
        <p:spPr>
          <a:ln/>
        </p:spPr>
      </p:sp>
      <p:sp>
        <p:nvSpPr>
          <p:cNvPr id="1167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67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EA7F5037-5A10-4920-8429-B7D583EF26A2}" type="slidenum">
              <a:rPr lang="zh-CN" altLang="en-US" sz="1200" b="0" smtClean="0">
                <a:solidFill>
                  <a:schemeClr val="tx1"/>
                </a:solidFill>
              </a:rPr>
              <a:pPr/>
              <a:t>58</a:t>
            </a:fld>
            <a:endParaRPr lang="en-US" altLang="zh-CN" sz="1200" b="0">
              <a:solidFill>
                <a:schemeClr val="tx1"/>
              </a:solidFill>
            </a:endParaRPr>
          </a:p>
        </p:txBody>
      </p:sp>
    </p:spTree>
    <p:extLst>
      <p:ext uri="{BB962C8B-B14F-4D97-AF65-F5344CB8AC3E}">
        <p14:creationId xmlns:p14="http://schemas.microsoft.com/office/powerpoint/2010/main" val="9603696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幻灯片图像占位符 1"/>
          <p:cNvSpPr>
            <a:spLocks noGrp="1" noRot="1" noChangeAspect="1" noTextEdit="1"/>
          </p:cNvSpPr>
          <p:nvPr>
            <p:ph type="sldImg"/>
          </p:nvPr>
        </p:nvSpPr>
        <p:spPr>
          <a:ln/>
        </p:spPr>
      </p:sp>
      <p:sp>
        <p:nvSpPr>
          <p:cNvPr id="1187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878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52FA1AB7-8C31-49F1-879A-386FF389A63D}" type="slidenum">
              <a:rPr lang="zh-CN" altLang="en-US" sz="1200" b="0" smtClean="0">
                <a:solidFill>
                  <a:schemeClr val="tx1"/>
                </a:solidFill>
              </a:rPr>
              <a:pPr/>
              <a:t>59</a:t>
            </a:fld>
            <a:endParaRPr lang="en-US" altLang="zh-CN" sz="1200" b="0">
              <a:solidFill>
                <a:schemeClr val="tx1"/>
              </a:solidFill>
            </a:endParaRPr>
          </a:p>
        </p:txBody>
      </p:sp>
    </p:spTree>
    <p:extLst>
      <p:ext uri="{BB962C8B-B14F-4D97-AF65-F5344CB8AC3E}">
        <p14:creationId xmlns:p14="http://schemas.microsoft.com/office/powerpoint/2010/main" val="23384431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a:ln/>
        </p:spPr>
      </p:sp>
      <p:sp>
        <p:nvSpPr>
          <p:cNvPr id="1208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083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18EAE986-AD00-4ECA-8278-3515EC019CC6}" type="slidenum">
              <a:rPr lang="zh-CN" altLang="en-US" sz="1200" b="0" smtClean="0">
                <a:solidFill>
                  <a:schemeClr val="tx1"/>
                </a:solidFill>
              </a:rPr>
              <a:pPr/>
              <a:t>60</a:t>
            </a:fld>
            <a:endParaRPr lang="en-US" altLang="zh-CN" sz="1200" b="0">
              <a:solidFill>
                <a:schemeClr val="tx1"/>
              </a:solidFill>
            </a:endParaRPr>
          </a:p>
        </p:txBody>
      </p:sp>
    </p:spTree>
    <p:extLst>
      <p:ext uri="{BB962C8B-B14F-4D97-AF65-F5344CB8AC3E}">
        <p14:creationId xmlns:p14="http://schemas.microsoft.com/office/powerpoint/2010/main" val="35221190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幻灯片图像占位符 1"/>
          <p:cNvSpPr>
            <a:spLocks noGrp="1" noRot="1" noChangeAspect="1" noTextEdit="1"/>
          </p:cNvSpPr>
          <p:nvPr>
            <p:ph type="sldImg"/>
          </p:nvPr>
        </p:nvSpPr>
        <p:spPr>
          <a:ln/>
        </p:spPr>
      </p:sp>
      <p:sp>
        <p:nvSpPr>
          <p:cNvPr id="1290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2902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EBEDF232-AEB7-473E-92A3-B02C5B2233EF}" type="slidenum">
              <a:rPr lang="zh-CN" altLang="en-US" sz="1200" b="0" smtClean="0">
                <a:solidFill>
                  <a:schemeClr val="tx1"/>
                </a:solidFill>
              </a:rPr>
              <a:pPr/>
              <a:t>62</a:t>
            </a:fld>
            <a:endParaRPr lang="en-US" altLang="zh-CN" sz="1200" b="0">
              <a:solidFill>
                <a:schemeClr val="tx1"/>
              </a:solidFill>
            </a:endParaRPr>
          </a:p>
        </p:txBody>
      </p:sp>
    </p:spTree>
    <p:extLst>
      <p:ext uri="{BB962C8B-B14F-4D97-AF65-F5344CB8AC3E}">
        <p14:creationId xmlns:p14="http://schemas.microsoft.com/office/powerpoint/2010/main" val="10181484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幻灯片图像占位符 1"/>
          <p:cNvSpPr>
            <a:spLocks noGrp="1" noRot="1" noChangeAspect="1" noTextEdit="1"/>
          </p:cNvSpPr>
          <p:nvPr>
            <p:ph type="sldImg"/>
          </p:nvPr>
        </p:nvSpPr>
        <p:spPr>
          <a:ln/>
        </p:spPr>
      </p:sp>
      <p:sp>
        <p:nvSpPr>
          <p:cNvPr id="1310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10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FE84F51C-B41B-42DF-A6A4-D28B611DE3FA}" type="slidenum">
              <a:rPr lang="zh-CN" altLang="en-US" sz="1200" b="0" smtClean="0">
                <a:solidFill>
                  <a:schemeClr val="tx1"/>
                </a:solidFill>
              </a:rPr>
              <a:pPr/>
              <a:t>63</a:t>
            </a:fld>
            <a:endParaRPr lang="en-US" altLang="zh-CN" sz="1200" b="0">
              <a:solidFill>
                <a:schemeClr val="tx1"/>
              </a:solidFill>
            </a:endParaRPr>
          </a:p>
        </p:txBody>
      </p:sp>
    </p:spTree>
    <p:extLst>
      <p:ext uri="{BB962C8B-B14F-4D97-AF65-F5344CB8AC3E}">
        <p14:creationId xmlns:p14="http://schemas.microsoft.com/office/powerpoint/2010/main" val="35021504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幻灯片图像占位符 1"/>
          <p:cNvSpPr>
            <a:spLocks noGrp="1" noRot="1" noChangeAspect="1" noTextEdit="1"/>
          </p:cNvSpPr>
          <p:nvPr>
            <p:ph type="sldImg"/>
          </p:nvPr>
        </p:nvSpPr>
        <p:spPr>
          <a:ln/>
        </p:spPr>
      </p:sp>
      <p:sp>
        <p:nvSpPr>
          <p:cNvPr id="1331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31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2DB48121-54B0-4A8A-8606-E070E05143DF}" type="slidenum">
              <a:rPr lang="zh-CN" altLang="en-US" sz="1200" b="0" smtClean="0">
                <a:solidFill>
                  <a:schemeClr val="tx1"/>
                </a:solidFill>
              </a:rPr>
              <a:pPr/>
              <a:t>64</a:t>
            </a:fld>
            <a:endParaRPr lang="en-US" altLang="zh-CN" sz="1200" b="0">
              <a:solidFill>
                <a:schemeClr val="tx1"/>
              </a:solidFill>
            </a:endParaRPr>
          </a:p>
        </p:txBody>
      </p:sp>
    </p:spTree>
    <p:extLst>
      <p:ext uri="{BB962C8B-B14F-4D97-AF65-F5344CB8AC3E}">
        <p14:creationId xmlns:p14="http://schemas.microsoft.com/office/powerpoint/2010/main" val="26243796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幻灯片图像占位符 1"/>
          <p:cNvSpPr>
            <a:spLocks noGrp="1" noRot="1" noChangeAspect="1" noTextEdit="1"/>
          </p:cNvSpPr>
          <p:nvPr>
            <p:ph type="sldImg"/>
          </p:nvPr>
        </p:nvSpPr>
        <p:spPr>
          <a:ln/>
        </p:spPr>
      </p:sp>
      <p:sp>
        <p:nvSpPr>
          <p:cNvPr id="1351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517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8CA72BFC-685D-4FF2-A923-E2F6058D7973}" type="slidenum">
              <a:rPr lang="zh-CN" altLang="en-US" sz="1200" b="0" smtClean="0">
                <a:solidFill>
                  <a:schemeClr val="tx1"/>
                </a:solidFill>
              </a:rPr>
              <a:pPr/>
              <a:t>65</a:t>
            </a:fld>
            <a:endParaRPr lang="en-US" altLang="zh-CN" sz="1200" b="0">
              <a:solidFill>
                <a:schemeClr val="tx1"/>
              </a:solidFill>
            </a:endParaRPr>
          </a:p>
        </p:txBody>
      </p:sp>
    </p:spTree>
    <p:extLst>
      <p:ext uri="{BB962C8B-B14F-4D97-AF65-F5344CB8AC3E}">
        <p14:creationId xmlns:p14="http://schemas.microsoft.com/office/powerpoint/2010/main" val="33442378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ln/>
        </p:spPr>
      </p:sp>
      <p:sp>
        <p:nvSpPr>
          <p:cNvPr id="13721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722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F6FA4CC4-BB47-4B33-9472-2565E0979D88}" type="slidenum">
              <a:rPr lang="zh-CN" altLang="en-US" sz="1200" b="0" smtClean="0">
                <a:solidFill>
                  <a:schemeClr val="tx1"/>
                </a:solidFill>
              </a:rPr>
              <a:pPr/>
              <a:t>66</a:t>
            </a:fld>
            <a:endParaRPr lang="en-US" altLang="zh-CN" sz="1200" b="0">
              <a:solidFill>
                <a:schemeClr val="tx1"/>
              </a:solidFill>
            </a:endParaRPr>
          </a:p>
        </p:txBody>
      </p:sp>
    </p:spTree>
    <p:extLst>
      <p:ext uri="{BB962C8B-B14F-4D97-AF65-F5344CB8AC3E}">
        <p14:creationId xmlns:p14="http://schemas.microsoft.com/office/powerpoint/2010/main" val="431877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幻灯片图像占位符 1"/>
          <p:cNvSpPr>
            <a:spLocks noGrp="1" noRot="1" noChangeAspect="1" noTextEdit="1"/>
          </p:cNvSpPr>
          <p:nvPr>
            <p:ph type="sldImg"/>
          </p:nvPr>
        </p:nvSpPr>
        <p:spPr>
          <a:ln/>
        </p:spPr>
      </p:sp>
      <p:sp>
        <p:nvSpPr>
          <p:cNvPr id="1392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92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2049B402-3A2B-4FC4-B077-F295274B50A4}" type="slidenum">
              <a:rPr lang="zh-CN" altLang="en-US" sz="1200" b="0" smtClean="0">
                <a:solidFill>
                  <a:schemeClr val="tx1"/>
                </a:solidFill>
              </a:rPr>
              <a:pPr/>
              <a:t>67</a:t>
            </a:fld>
            <a:endParaRPr lang="en-US" altLang="zh-CN" sz="1200" b="0">
              <a:solidFill>
                <a:schemeClr val="tx1"/>
              </a:solidFill>
            </a:endParaRPr>
          </a:p>
        </p:txBody>
      </p:sp>
    </p:spTree>
    <p:extLst>
      <p:ext uri="{BB962C8B-B14F-4D97-AF65-F5344CB8AC3E}">
        <p14:creationId xmlns:p14="http://schemas.microsoft.com/office/powerpoint/2010/main" val="2543030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ln/>
        </p:spPr>
      </p:sp>
      <p:sp>
        <p:nvSpPr>
          <p:cNvPr id="36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6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07F30BC6-BB1A-4566-9BF4-8EAC0F99EA1F}" type="slidenum">
              <a:rPr lang="zh-CN" altLang="en-US" sz="1200" b="0">
                <a:solidFill>
                  <a:schemeClr val="tx1"/>
                </a:solidFill>
              </a:rPr>
              <a:pPr/>
              <a:t>10</a:t>
            </a:fld>
            <a:endParaRPr lang="en-US" altLang="zh-CN" sz="1200" b="0">
              <a:solidFill>
                <a:schemeClr val="tx1"/>
              </a:solidFill>
            </a:endParaRPr>
          </a:p>
        </p:txBody>
      </p:sp>
    </p:spTree>
    <p:extLst>
      <p:ext uri="{BB962C8B-B14F-4D97-AF65-F5344CB8AC3E}">
        <p14:creationId xmlns:p14="http://schemas.microsoft.com/office/powerpoint/2010/main" val="2462069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p:cNvSpPr>
            <a:spLocks noGrp="1" noRot="1" noChangeAspect="1" noTextEdit="1"/>
          </p:cNvSpPr>
          <p:nvPr>
            <p:ph type="sldImg"/>
          </p:nvPr>
        </p:nvSpPr>
        <p:spPr>
          <a:ln/>
        </p:spPr>
      </p:sp>
      <p:sp>
        <p:nvSpPr>
          <p:cNvPr id="14336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336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F946F8D1-AEF6-416D-B49E-70220E66F3AE}" type="slidenum">
              <a:rPr lang="zh-CN" altLang="en-US" sz="1200" b="0" smtClean="0">
                <a:solidFill>
                  <a:schemeClr val="tx1"/>
                </a:solidFill>
              </a:rPr>
              <a:pPr/>
              <a:t>68</a:t>
            </a:fld>
            <a:endParaRPr lang="en-US" altLang="zh-CN" sz="1200" b="0">
              <a:solidFill>
                <a:schemeClr val="tx1"/>
              </a:solidFill>
            </a:endParaRPr>
          </a:p>
        </p:txBody>
      </p:sp>
    </p:spTree>
    <p:extLst>
      <p:ext uri="{BB962C8B-B14F-4D97-AF65-F5344CB8AC3E}">
        <p14:creationId xmlns:p14="http://schemas.microsoft.com/office/powerpoint/2010/main" val="306105668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幻灯片图像占位符 1"/>
          <p:cNvSpPr>
            <a:spLocks noGrp="1" noRot="1" noChangeAspect="1" noTextEdit="1"/>
          </p:cNvSpPr>
          <p:nvPr>
            <p:ph type="sldImg"/>
          </p:nvPr>
        </p:nvSpPr>
        <p:spPr>
          <a:ln/>
        </p:spPr>
      </p:sp>
      <p:sp>
        <p:nvSpPr>
          <p:cNvPr id="14541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541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A957FD74-BA3E-4F76-87D4-17008E07803E}" type="slidenum">
              <a:rPr lang="zh-CN" altLang="en-US" sz="1200" b="0" smtClean="0">
                <a:solidFill>
                  <a:schemeClr val="tx1"/>
                </a:solidFill>
              </a:rPr>
              <a:pPr/>
              <a:t>69</a:t>
            </a:fld>
            <a:endParaRPr lang="en-US" altLang="zh-CN" sz="1200" b="0">
              <a:solidFill>
                <a:schemeClr val="tx1"/>
              </a:solidFill>
            </a:endParaRPr>
          </a:p>
        </p:txBody>
      </p:sp>
    </p:spTree>
    <p:extLst>
      <p:ext uri="{BB962C8B-B14F-4D97-AF65-F5344CB8AC3E}">
        <p14:creationId xmlns:p14="http://schemas.microsoft.com/office/powerpoint/2010/main" val="32648657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幻灯片图像占位符 1"/>
          <p:cNvSpPr>
            <a:spLocks noGrp="1" noRot="1" noChangeAspect="1" noTextEdit="1"/>
          </p:cNvSpPr>
          <p:nvPr>
            <p:ph type="sldImg"/>
          </p:nvPr>
        </p:nvSpPr>
        <p:spPr>
          <a:ln/>
        </p:spPr>
      </p:sp>
      <p:sp>
        <p:nvSpPr>
          <p:cNvPr id="147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74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93F0787C-A6F8-4D2A-B658-500075D3B47F}" type="slidenum">
              <a:rPr lang="zh-CN" altLang="en-US" sz="1200" b="0" smtClean="0">
                <a:solidFill>
                  <a:schemeClr val="tx1"/>
                </a:solidFill>
              </a:rPr>
              <a:pPr/>
              <a:t>70</a:t>
            </a:fld>
            <a:endParaRPr lang="en-US" altLang="zh-CN" sz="1200" b="0">
              <a:solidFill>
                <a:schemeClr val="tx1"/>
              </a:solidFill>
            </a:endParaRPr>
          </a:p>
        </p:txBody>
      </p:sp>
    </p:spTree>
    <p:extLst>
      <p:ext uri="{BB962C8B-B14F-4D97-AF65-F5344CB8AC3E}">
        <p14:creationId xmlns:p14="http://schemas.microsoft.com/office/powerpoint/2010/main" val="12082430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幻灯片图像占位符 1"/>
          <p:cNvSpPr>
            <a:spLocks noGrp="1" noRot="1" noChangeAspect="1" noTextEdit="1"/>
          </p:cNvSpPr>
          <p:nvPr>
            <p:ph type="sldImg"/>
          </p:nvPr>
        </p:nvSpPr>
        <p:spPr>
          <a:ln/>
        </p:spPr>
      </p:sp>
      <p:sp>
        <p:nvSpPr>
          <p:cNvPr id="149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950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C1495644-B304-4CA0-BAC8-B49C8E4B0CD7}" type="slidenum">
              <a:rPr lang="zh-CN" altLang="en-US" sz="1200" b="0" smtClean="0">
                <a:solidFill>
                  <a:schemeClr val="tx1"/>
                </a:solidFill>
              </a:rPr>
              <a:pPr/>
              <a:t>71</a:t>
            </a:fld>
            <a:endParaRPr lang="en-US" altLang="zh-CN" sz="1200" b="0">
              <a:solidFill>
                <a:schemeClr val="tx1"/>
              </a:solidFill>
            </a:endParaRPr>
          </a:p>
        </p:txBody>
      </p:sp>
    </p:spTree>
    <p:extLst>
      <p:ext uri="{BB962C8B-B14F-4D97-AF65-F5344CB8AC3E}">
        <p14:creationId xmlns:p14="http://schemas.microsoft.com/office/powerpoint/2010/main" val="54967625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p:cNvSpPr>
            <a:spLocks noGrp="1" noRot="1" noChangeAspect="1" noTextEdit="1"/>
          </p:cNvSpPr>
          <p:nvPr>
            <p:ph type="sldImg"/>
          </p:nvPr>
        </p:nvSpPr>
        <p:spPr>
          <a:ln/>
        </p:spPr>
      </p:sp>
      <p:sp>
        <p:nvSpPr>
          <p:cNvPr id="1515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15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49F1E0CC-C124-4C16-87EE-E9FF297A7EAF}" type="slidenum">
              <a:rPr lang="zh-CN" altLang="en-US" sz="1200" b="0" smtClean="0">
                <a:solidFill>
                  <a:schemeClr val="tx1"/>
                </a:solidFill>
              </a:rPr>
              <a:pPr/>
              <a:t>72</a:t>
            </a:fld>
            <a:endParaRPr lang="en-US" altLang="zh-CN" sz="1200" b="0">
              <a:solidFill>
                <a:schemeClr val="tx1"/>
              </a:solidFill>
            </a:endParaRPr>
          </a:p>
        </p:txBody>
      </p:sp>
    </p:spTree>
    <p:extLst>
      <p:ext uri="{BB962C8B-B14F-4D97-AF65-F5344CB8AC3E}">
        <p14:creationId xmlns:p14="http://schemas.microsoft.com/office/powerpoint/2010/main" val="16077964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幻灯片图像占位符 1"/>
          <p:cNvSpPr>
            <a:spLocks noGrp="1" noRot="1" noChangeAspect="1" noTextEdit="1"/>
          </p:cNvSpPr>
          <p:nvPr>
            <p:ph type="sldImg"/>
          </p:nvPr>
        </p:nvSpPr>
        <p:spPr>
          <a:ln/>
        </p:spPr>
      </p:sp>
      <p:sp>
        <p:nvSpPr>
          <p:cNvPr id="1536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360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20D70DF4-9B20-4914-B5B4-C32CAC55F81A}" type="slidenum">
              <a:rPr lang="zh-CN" altLang="en-US" sz="1200" b="0" smtClean="0">
                <a:solidFill>
                  <a:schemeClr val="tx1"/>
                </a:solidFill>
              </a:rPr>
              <a:pPr/>
              <a:t>73</a:t>
            </a:fld>
            <a:endParaRPr lang="en-US" altLang="zh-CN" sz="1200" b="0">
              <a:solidFill>
                <a:schemeClr val="tx1"/>
              </a:solidFill>
            </a:endParaRPr>
          </a:p>
        </p:txBody>
      </p:sp>
    </p:spTree>
    <p:extLst>
      <p:ext uri="{BB962C8B-B14F-4D97-AF65-F5344CB8AC3E}">
        <p14:creationId xmlns:p14="http://schemas.microsoft.com/office/powerpoint/2010/main" val="4118945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幻灯片图像占位符 1"/>
          <p:cNvSpPr>
            <a:spLocks noGrp="1" noRot="1" noChangeAspect="1" noTextEdit="1"/>
          </p:cNvSpPr>
          <p:nvPr>
            <p:ph type="sldImg"/>
          </p:nvPr>
        </p:nvSpPr>
        <p:spPr>
          <a:ln/>
        </p:spPr>
      </p:sp>
      <p:sp>
        <p:nvSpPr>
          <p:cNvPr id="1556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565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15C5B2BE-B6DD-488B-A47A-0A6C630D0D5B}" type="slidenum">
              <a:rPr lang="zh-CN" altLang="en-US" sz="1200" b="0" smtClean="0">
                <a:solidFill>
                  <a:schemeClr val="tx1"/>
                </a:solidFill>
              </a:rPr>
              <a:pPr/>
              <a:t>74</a:t>
            </a:fld>
            <a:endParaRPr lang="en-US" altLang="zh-CN" sz="1200" b="0">
              <a:solidFill>
                <a:schemeClr val="tx1"/>
              </a:solidFill>
            </a:endParaRPr>
          </a:p>
        </p:txBody>
      </p:sp>
    </p:spTree>
    <p:extLst>
      <p:ext uri="{BB962C8B-B14F-4D97-AF65-F5344CB8AC3E}">
        <p14:creationId xmlns:p14="http://schemas.microsoft.com/office/powerpoint/2010/main" val="18554311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幻灯片图像占位符 1"/>
          <p:cNvSpPr>
            <a:spLocks noGrp="1" noRot="1" noChangeAspect="1" noTextEdit="1"/>
          </p:cNvSpPr>
          <p:nvPr>
            <p:ph type="sldImg"/>
          </p:nvPr>
        </p:nvSpPr>
        <p:spPr>
          <a:ln/>
        </p:spPr>
      </p:sp>
      <p:sp>
        <p:nvSpPr>
          <p:cNvPr id="1576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77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D1CA59D9-AC6C-43C0-AABC-EAB63AE1CA72}" type="slidenum">
              <a:rPr lang="zh-CN" altLang="en-US" sz="1200" b="0" smtClean="0">
                <a:solidFill>
                  <a:schemeClr val="tx1"/>
                </a:solidFill>
              </a:rPr>
              <a:pPr/>
              <a:t>75</a:t>
            </a:fld>
            <a:endParaRPr lang="en-US" altLang="zh-CN" sz="1200" b="0">
              <a:solidFill>
                <a:schemeClr val="tx1"/>
              </a:solidFill>
            </a:endParaRPr>
          </a:p>
        </p:txBody>
      </p:sp>
    </p:spTree>
    <p:extLst>
      <p:ext uri="{BB962C8B-B14F-4D97-AF65-F5344CB8AC3E}">
        <p14:creationId xmlns:p14="http://schemas.microsoft.com/office/powerpoint/2010/main" val="2074520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幻灯片图像占位符 1"/>
          <p:cNvSpPr>
            <a:spLocks noGrp="1" noRot="1" noChangeAspect="1" noTextEdit="1"/>
          </p:cNvSpPr>
          <p:nvPr>
            <p:ph type="sldImg"/>
          </p:nvPr>
        </p:nvSpPr>
        <p:spPr>
          <a:ln/>
        </p:spPr>
      </p:sp>
      <p:sp>
        <p:nvSpPr>
          <p:cNvPr id="159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974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0D330306-F006-401F-BE77-B76BDE063808}" type="slidenum">
              <a:rPr lang="zh-CN" altLang="en-US" sz="1200" b="0" smtClean="0">
                <a:solidFill>
                  <a:schemeClr val="tx1"/>
                </a:solidFill>
              </a:rPr>
              <a:pPr/>
              <a:t>76</a:t>
            </a:fld>
            <a:endParaRPr lang="en-US" altLang="zh-CN" sz="1200" b="0">
              <a:solidFill>
                <a:schemeClr val="tx1"/>
              </a:solidFill>
            </a:endParaRPr>
          </a:p>
        </p:txBody>
      </p:sp>
    </p:spTree>
    <p:extLst>
      <p:ext uri="{BB962C8B-B14F-4D97-AF65-F5344CB8AC3E}">
        <p14:creationId xmlns:p14="http://schemas.microsoft.com/office/powerpoint/2010/main" val="7608312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幻灯片图像占位符 1"/>
          <p:cNvSpPr>
            <a:spLocks noGrp="1" noRot="1" noChangeAspect="1" noTextEdit="1"/>
          </p:cNvSpPr>
          <p:nvPr>
            <p:ph type="sldImg"/>
          </p:nvPr>
        </p:nvSpPr>
        <p:spPr>
          <a:ln/>
        </p:spPr>
      </p:sp>
      <p:sp>
        <p:nvSpPr>
          <p:cNvPr id="161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179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56E37C99-FC85-4859-851F-95DA12622681}" type="slidenum">
              <a:rPr lang="zh-CN" altLang="en-US" sz="1200" b="0" smtClean="0">
                <a:solidFill>
                  <a:schemeClr val="tx1"/>
                </a:solidFill>
              </a:rPr>
              <a:pPr/>
              <a:t>77</a:t>
            </a:fld>
            <a:endParaRPr lang="en-US" altLang="zh-CN" sz="1200" b="0">
              <a:solidFill>
                <a:schemeClr val="tx1"/>
              </a:solidFill>
            </a:endParaRPr>
          </a:p>
        </p:txBody>
      </p:sp>
    </p:spTree>
    <p:extLst>
      <p:ext uri="{BB962C8B-B14F-4D97-AF65-F5344CB8AC3E}">
        <p14:creationId xmlns:p14="http://schemas.microsoft.com/office/powerpoint/2010/main" val="4014876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p:spPr>
      </p:sp>
      <p:sp>
        <p:nvSpPr>
          <p:cNvPr id="37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7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442995AA-2EDE-4AC7-B58E-935F69E38797}" type="slidenum">
              <a:rPr lang="zh-CN" altLang="en-US" sz="1200" b="0">
                <a:solidFill>
                  <a:schemeClr val="tx1"/>
                </a:solidFill>
              </a:rPr>
              <a:pPr/>
              <a:t>11</a:t>
            </a:fld>
            <a:endParaRPr lang="en-US" altLang="zh-CN" sz="1200" b="0">
              <a:solidFill>
                <a:schemeClr val="tx1"/>
              </a:solidFill>
            </a:endParaRPr>
          </a:p>
        </p:txBody>
      </p:sp>
    </p:spTree>
    <p:extLst>
      <p:ext uri="{BB962C8B-B14F-4D97-AF65-F5344CB8AC3E}">
        <p14:creationId xmlns:p14="http://schemas.microsoft.com/office/powerpoint/2010/main" val="24133843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幻灯片图像占位符 1"/>
          <p:cNvSpPr>
            <a:spLocks noGrp="1" noRot="1" noChangeAspect="1" noTextEdit="1"/>
          </p:cNvSpPr>
          <p:nvPr>
            <p:ph type="sldImg"/>
          </p:nvPr>
        </p:nvSpPr>
        <p:spPr>
          <a:ln/>
        </p:spPr>
      </p:sp>
      <p:sp>
        <p:nvSpPr>
          <p:cNvPr id="163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3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76DC70DD-D1DF-4DEB-9EF5-DB2E5D3366A8}" type="slidenum">
              <a:rPr lang="zh-CN" altLang="en-US" sz="1200" b="0" smtClean="0">
                <a:solidFill>
                  <a:schemeClr val="tx1"/>
                </a:solidFill>
              </a:rPr>
              <a:pPr/>
              <a:t>78</a:t>
            </a:fld>
            <a:endParaRPr lang="en-US" altLang="zh-CN" sz="1200" b="0">
              <a:solidFill>
                <a:schemeClr val="tx1"/>
              </a:solidFill>
            </a:endParaRPr>
          </a:p>
        </p:txBody>
      </p:sp>
    </p:spTree>
    <p:extLst>
      <p:ext uri="{BB962C8B-B14F-4D97-AF65-F5344CB8AC3E}">
        <p14:creationId xmlns:p14="http://schemas.microsoft.com/office/powerpoint/2010/main" val="38480016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幻灯片图像占位符 1"/>
          <p:cNvSpPr>
            <a:spLocks noGrp="1" noRot="1" noChangeAspect="1" noTextEdit="1"/>
          </p:cNvSpPr>
          <p:nvPr>
            <p:ph type="sldImg"/>
          </p:nvPr>
        </p:nvSpPr>
        <p:spPr>
          <a:ln/>
        </p:spPr>
      </p:sp>
      <p:sp>
        <p:nvSpPr>
          <p:cNvPr id="165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5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B2F4FC83-6800-4883-B4D4-0DC1403C4BD2}" type="slidenum">
              <a:rPr lang="zh-CN" altLang="en-US" sz="1200" b="0" smtClean="0">
                <a:solidFill>
                  <a:schemeClr val="tx1"/>
                </a:solidFill>
              </a:rPr>
              <a:pPr/>
              <a:t>79</a:t>
            </a:fld>
            <a:endParaRPr lang="en-US" altLang="zh-CN" sz="1200" b="0">
              <a:solidFill>
                <a:schemeClr val="tx1"/>
              </a:solidFill>
            </a:endParaRPr>
          </a:p>
        </p:txBody>
      </p:sp>
    </p:spTree>
    <p:extLst>
      <p:ext uri="{BB962C8B-B14F-4D97-AF65-F5344CB8AC3E}">
        <p14:creationId xmlns:p14="http://schemas.microsoft.com/office/powerpoint/2010/main" val="129849788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幻灯片图像占位符 1"/>
          <p:cNvSpPr>
            <a:spLocks noGrp="1" noRot="1" noChangeAspect="1" noTextEdit="1"/>
          </p:cNvSpPr>
          <p:nvPr>
            <p:ph type="sldImg"/>
          </p:nvPr>
        </p:nvSpPr>
        <p:spPr>
          <a:ln/>
        </p:spPr>
      </p:sp>
      <p:sp>
        <p:nvSpPr>
          <p:cNvPr id="167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7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BEAFE790-1242-4762-8501-46B865183A48}" type="slidenum">
              <a:rPr lang="zh-CN" altLang="en-US" sz="1200" b="0" smtClean="0">
                <a:solidFill>
                  <a:schemeClr val="tx1"/>
                </a:solidFill>
              </a:rPr>
              <a:pPr/>
              <a:t>80</a:t>
            </a:fld>
            <a:endParaRPr lang="en-US" altLang="zh-CN" sz="1200" b="0">
              <a:solidFill>
                <a:schemeClr val="tx1"/>
              </a:solidFill>
            </a:endParaRPr>
          </a:p>
        </p:txBody>
      </p:sp>
    </p:spTree>
    <p:extLst>
      <p:ext uri="{BB962C8B-B14F-4D97-AF65-F5344CB8AC3E}">
        <p14:creationId xmlns:p14="http://schemas.microsoft.com/office/powerpoint/2010/main" val="3476009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a:ln/>
        </p:spPr>
      </p:sp>
      <p:sp>
        <p:nvSpPr>
          <p:cNvPr id="389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91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7546349F-BD7D-424B-827B-0046ABD51AC3}" type="slidenum">
              <a:rPr lang="zh-CN" altLang="en-US" sz="1200" b="0">
                <a:solidFill>
                  <a:schemeClr val="tx1"/>
                </a:solidFill>
              </a:rPr>
              <a:pPr/>
              <a:t>12</a:t>
            </a:fld>
            <a:endParaRPr lang="en-US" altLang="zh-CN" sz="1200" b="0">
              <a:solidFill>
                <a:schemeClr val="tx1"/>
              </a:solidFill>
            </a:endParaRPr>
          </a:p>
        </p:txBody>
      </p:sp>
    </p:spTree>
    <p:extLst>
      <p:ext uri="{BB962C8B-B14F-4D97-AF65-F5344CB8AC3E}">
        <p14:creationId xmlns:p14="http://schemas.microsoft.com/office/powerpoint/2010/main" val="4294053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TextEdit="1"/>
          </p:cNvSpPr>
          <p:nvPr>
            <p:ph type="sldImg"/>
          </p:nvPr>
        </p:nvSpPr>
        <p:spPr>
          <a:ln/>
        </p:spPr>
      </p:sp>
      <p:sp>
        <p:nvSpPr>
          <p:cNvPr id="3993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994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fld id="{3470C99B-5A30-4E17-92FC-3AC361F96CFB}" type="slidenum">
              <a:rPr lang="zh-CN" altLang="en-US" sz="1200" b="0">
                <a:solidFill>
                  <a:schemeClr val="tx1"/>
                </a:solidFill>
              </a:rPr>
              <a:pPr/>
              <a:t>13</a:t>
            </a:fld>
            <a:endParaRPr lang="en-US" altLang="zh-CN" sz="1200" b="0">
              <a:solidFill>
                <a:schemeClr val="tx1"/>
              </a:solidFill>
            </a:endParaRPr>
          </a:p>
        </p:txBody>
      </p:sp>
    </p:spTree>
    <p:extLst>
      <p:ext uri="{BB962C8B-B14F-4D97-AF65-F5344CB8AC3E}">
        <p14:creationId xmlns:p14="http://schemas.microsoft.com/office/powerpoint/2010/main" val="232844230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20000"/>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1553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extLst>
      <p:ext uri="{BB962C8B-B14F-4D97-AF65-F5344CB8AC3E}">
        <p14:creationId xmlns:p14="http://schemas.microsoft.com/office/powerpoint/2010/main" val="4246927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extLst>
      <p:ext uri="{BB962C8B-B14F-4D97-AF65-F5344CB8AC3E}">
        <p14:creationId xmlns:p14="http://schemas.microsoft.com/office/powerpoint/2010/main" val="3878656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DF7F41BA-70EB-47C9-982A-6AFBBF868C53}" type="slidenum">
              <a:rPr lang="zh-CN" altLang="en-US"/>
              <a:pPr>
                <a:defRPr/>
              </a:pPr>
              <a:t>‹#›</a:t>
            </a:fld>
            <a:endParaRPr lang="en-US" altLang="zh-CN"/>
          </a:p>
        </p:txBody>
      </p:sp>
    </p:spTree>
    <p:extLst>
      <p:ext uri="{BB962C8B-B14F-4D97-AF65-F5344CB8AC3E}">
        <p14:creationId xmlns:p14="http://schemas.microsoft.com/office/powerpoint/2010/main" val="3447847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alphaModFix amt="20000"/>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233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20000"/>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91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alphaModFix amt="20000"/>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8500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70000"/>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6341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extLst>
      <p:ext uri="{BB962C8B-B14F-4D97-AF65-F5344CB8AC3E}">
        <p14:creationId xmlns:p14="http://schemas.microsoft.com/office/powerpoint/2010/main" val="37732593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extLst>
      <p:ext uri="{BB962C8B-B14F-4D97-AF65-F5344CB8AC3E}">
        <p14:creationId xmlns:p14="http://schemas.microsoft.com/office/powerpoint/2010/main" val="1043725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extLst>
      <p:ext uri="{BB962C8B-B14F-4D97-AF65-F5344CB8AC3E}">
        <p14:creationId xmlns:p14="http://schemas.microsoft.com/office/powerpoint/2010/main" val="3555276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extLst>
      <p:ext uri="{BB962C8B-B14F-4D97-AF65-F5344CB8AC3E}">
        <p14:creationId xmlns:p14="http://schemas.microsoft.com/office/powerpoint/2010/main" val="249919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07098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71.png"/><Relationship Id="rId2" Type="http://schemas.openxmlformats.org/officeDocument/2006/relationships/notesSlide" Target="../notesSlides/notesSlide6.xml"/><Relationship Id="rId16" Type="http://schemas.openxmlformats.org/officeDocument/2006/relationships/image" Target="../media/image70.png"/><Relationship Id="rId20" Type="http://schemas.openxmlformats.org/officeDocument/2006/relationships/image" Target="../media/image74.png"/><Relationship Id="rId1" Type="http://schemas.openxmlformats.org/officeDocument/2006/relationships/slideLayout" Target="../slideLayouts/slideLayout8.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9.png"/><Relationship Id="rId10" Type="http://schemas.openxmlformats.org/officeDocument/2006/relationships/image" Target="../media/image64.png"/><Relationship Id="rId19" Type="http://schemas.openxmlformats.org/officeDocument/2006/relationships/image" Target="../media/image73.png"/><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8.png"/></Relationships>
</file>

<file path=ppt/slides/_rels/slide11.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7.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8.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12.xml.rels><?xml version="1.0" encoding="UTF-8" standalone="yes"?>
<Relationships xmlns="http://schemas.openxmlformats.org/package/2006/relationships"><Relationship Id="rId26" Type="http://schemas.openxmlformats.org/officeDocument/2006/relationships/image" Target="../media/image94.png"/><Relationship Id="rId34" Type="http://schemas.openxmlformats.org/officeDocument/2006/relationships/image" Target="../media/image102.png"/><Relationship Id="rId25" Type="http://schemas.openxmlformats.org/officeDocument/2006/relationships/image" Target="../media/image620.png"/><Relationship Id="rId33" Type="http://schemas.openxmlformats.org/officeDocument/2006/relationships/image" Target="../media/image101.png"/><Relationship Id="rId2" Type="http://schemas.openxmlformats.org/officeDocument/2006/relationships/notesSlide" Target="../notesSlides/notesSlide8.xml"/><Relationship Id="rId29" Type="http://schemas.openxmlformats.org/officeDocument/2006/relationships/image" Target="../media/image97.png"/><Relationship Id="rId1" Type="http://schemas.openxmlformats.org/officeDocument/2006/relationships/slideLayout" Target="../slideLayouts/slideLayout8.xml"/><Relationship Id="rId32" Type="http://schemas.openxmlformats.org/officeDocument/2006/relationships/image" Target="../media/image100.png"/><Relationship Id="rId28" Type="http://schemas.openxmlformats.org/officeDocument/2006/relationships/image" Target="../media/image96.png"/><Relationship Id="rId36" Type="http://schemas.openxmlformats.org/officeDocument/2006/relationships/image" Target="../media/image104.png"/><Relationship Id="rId31" Type="http://schemas.openxmlformats.org/officeDocument/2006/relationships/image" Target="../media/image99.png"/><Relationship Id="rId4" Type="http://schemas.openxmlformats.org/officeDocument/2006/relationships/image" Target="../media/image610.png"/><Relationship Id="rId27" Type="http://schemas.openxmlformats.org/officeDocument/2006/relationships/image" Target="../media/image95.png"/><Relationship Id="rId30" Type="http://schemas.openxmlformats.org/officeDocument/2006/relationships/image" Target="../media/image98.png"/><Relationship Id="rId35" Type="http://schemas.openxmlformats.org/officeDocument/2006/relationships/image" Target="../media/image103.png"/></Relationships>
</file>

<file path=ppt/slides/_rels/slide13.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4.xml.rels><?xml version="1.0" encoding="UTF-8" standalone="yes"?>
<Relationships xmlns="http://schemas.openxmlformats.org/package/2006/relationships"><Relationship Id="rId8" Type="http://schemas.openxmlformats.org/officeDocument/2006/relationships/image" Target="../media/image113.png"/><Relationship Id="rId7" Type="http://schemas.openxmlformats.org/officeDocument/2006/relationships/image" Target="../media/image112.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720.png"/><Relationship Id="rId9" Type="http://schemas.openxmlformats.org/officeDocument/2006/relationships/image" Target="../media/image114.png"/></Relationships>
</file>

<file path=ppt/slides/_rels/slide1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16.xml.rels><?xml version="1.0" encoding="UTF-8" standalone="yes"?>
<Relationships xmlns="http://schemas.openxmlformats.org/package/2006/relationships"><Relationship Id="rId8" Type="http://schemas.openxmlformats.org/officeDocument/2006/relationships/image" Target="../media/image130.png"/><Relationship Id="rId13" Type="http://schemas.openxmlformats.org/officeDocument/2006/relationships/image" Target="../media/image135.png"/><Relationship Id="rId18" Type="http://schemas.openxmlformats.org/officeDocument/2006/relationships/image" Target="../media/image140.png"/><Relationship Id="rId3" Type="http://schemas.openxmlformats.org/officeDocument/2006/relationships/image" Target="../media/image125.png"/><Relationship Id="rId7" Type="http://schemas.openxmlformats.org/officeDocument/2006/relationships/image" Target="../media/image129.png"/><Relationship Id="rId12" Type="http://schemas.openxmlformats.org/officeDocument/2006/relationships/image" Target="../media/image134.png"/><Relationship Id="rId17" Type="http://schemas.openxmlformats.org/officeDocument/2006/relationships/image" Target="../media/image139.png"/><Relationship Id="rId2" Type="http://schemas.openxmlformats.org/officeDocument/2006/relationships/notesSlide" Target="../notesSlides/notesSlide12.xml"/><Relationship Id="rId16" Type="http://schemas.openxmlformats.org/officeDocument/2006/relationships/image" Target="../media/image138.png"/><Relationship Id="rId20" Type="http://schemas.openxmlformats.org/officeDocument/2006/relationships/image" Target="../media/image142.png"/><Relationship Id="rId1" Type="http://schemas.openxmlformats.org/officeDocument/2006/relationships/slideLayout" Target="../slideLayouts/slideLayout8.xml"/><Relationship Id="rId6" Type="http://schemas.openxmlformats.org/officeDocument/2006/relationships/image" Target="../media/image128.png"/><Relationship Id="rId11" Type="http://schemas.openxmlformats.org/officeDocument/2006/relationships/image" Target="../media/image133.png"/><Relationship Id="rId5" Type="http://schemas.openxmlformats.org/officeDocument/2006/relationships/image" Target="../media/image127.png"/><Relationship Id="rId15" Type="http://schemas.openxmlformats.org/officeDocument/2006/relationships/image" Target="../media/image137.png"/><Relationship Id="rId10" Type="http://schemas.openxmlformats.org/officeDocument/2006/relationships/image" Target="../media/image132.png"/><Relationship Id="rId19" Type="http://schemas.openxmlformats.org/officeDocument/2006/relationships/image" Target="../media/image141.png"/><Relationship Id="rId4" Type="http://schemas.openxmlformats.org/officeDocument/2006/relationships/image" Target="../media/image126.png"/><Relationship Id="rId9" Type="http://schemas.openxmlformats.org/officeDocument/2006/relationships/image" Target="../media/image131.png"/><Relationship Id="rId14" Type="http://schemas.openxmlformats.org/officeDocument/2006/relationships/image" Target="../media/image136.pn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147.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149.png"/><Relationship Id="rId5" Type="http://schemas.openxmlformats.org/officeDocument/2006/relationships/image" Target="../media/image23.w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s>
</file>

<file path=ppt/slides/_rels/slide21.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18" Type="http://schemas.openxmlformats.org/officeDocument/2006/relationships/image" Target="../media/image180.pn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4.png"/><Relationship Id="rId17" Type="http://schemas.openxmlformats.org/officeDocument/2006/relationships/image" Target="../media/image179.png"/><Relationship Id="rId2" Type="http://schemas.openxmlformats.org/officeDocument/2006/relationships/notesSlide" Target="../notesSlides/notesSlide17.xml"/><Relationship Id="rId16" Type="http://schemas.openxmlformats.org/officeDocument/2006/relationships/image" Target="../media/image178.png"/><Relationship Id="rId1" Type="http://schemas.openxmlformats.org/officeDocument/2006/relationships/slideLayout" Target="../slideLayouts/slideLayout5.xml"/><Relationship Id="rId6" Type="http://schemas.openxmlformats.org/officeDocument/2006/relationships/image" Target="../media/image168.png"/><Relationship Id="rId11" Type="http://schemas.openxmlformats.org/officeDocument/2006/relationships/image" Target="../media/image143.png"/><Relationship Id="rId5" Type="http://schemas.openxmlformats.org/officeDocument/2006/relationships/image" Target="../media/image167.png"/><Relationship Id="rId15" Type="http://schemas.openxmlformats.org/officeDocument/2006/relationships/image" Target="../media/image177.png"/><Relationship Id="rId10" Type="http://schemas.openxmlformats.org/officeDocument/2006/relationships/image" Target="../media/image172.png"/><Relationship Id="rId19" Type="http://schemas.openxmlformats.org/officeDocument/2006/relationships/image" Target="../media/image181.png"/><Relationship Id="rId4" Type="http://schemas.openxmlformats.org/officeDocument/2006/relationships/image" Target="../media/image166.png"/><Relationship Id="rId9" Type="http://schemas.openxmlformats.org/officeDocument/2006/relationships/image" Target="../media/image171.png"/><Relationship Id="rId14" Type="http://schemas.openxmlformats.org/officeDocument/2006/relationships/image" Target="../media/image176.png"/></Relationships>
</file>

<file path=ppt/slides/_rels/slide22.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18" Type="http://schemas.openxmlformats.org/officeDocument/2006/relationships/image" Target="../media/image189.png"/><Relationship Id="rId3" Type="http://schemas.openxmlformats.org/officeDocument/2006/relationships/image" Target="../media/image182.png"/><Relationship Id="rId7" Type="http://schemas.openxmlformats.org/officeDocument/2006/relationships/image" Target="../media/image185.png"/><Relationship Id="rId12" Type="http://schemas.openxmlformats.org/officeDocument/2006/relationships/image" Target="../media/image179.png"/><Relationship Id="rId17" Type="http://schemas.openxmlformats.org/officeDocument/2006/relationships/image" Target="../media/image188.png"/><Relationship Id="rId2" Type="http://schemas.openxmlformats.org/officeDocument/2006/relationships/notesSlide" Target="../notesSlides/notesSlide18.xml"/><Relationship Id="rId16" Type="http://schemas.openxmlformats.org/officeDocument/2006/relationships/image" Target="../media/image187.png"/><Relationship Id="rId1" Type="http://schemas.openxmlformats.org/officeDocument/2006/relationships/slideLayout" Target="../slideLayouts/slideLayout5.xml"/><Relationship Id="rId6" Type="http://schemas.openxmlformats.org/officeDocument/2006/relationships/image" Target="../media/image143.png"/><Relationship Id="rId11" Type="http://schemas.openxmlformats.org/officeDocument/2006/relationships/image" Target="../media/image178.png"/><Relationship Id="rId5" Type="http://schemas.openxmlformats.org/officeDocument/2006/relationships/image" Target="../media/image184.png"/><Relationship Id="rId15" Type="http://schemas.openxmlformats.org/officeDocument/2006/relationships/image" Target="../media/image186.png"/><Relationship Id="rId10" Type="http://schemas.openxmlformats.org/officeDocument/2006/relationships/image" Target="../media/image177.png"/><Relationship Id="rId19" Type="http://schemas.openxmlformats.org/officeDocument/2006/relationships/image" Target="../media/image190.png"/><Relationship Id="rId4" Type="http://schemas.openxmlformats.org/officeDocument/2006/relationships/image" Target="../media/image183.png"/><Relationship Id="rId9" Type="http://schemas.openxmlformats.org/officeDocument/2006/relationships/image" Target="../media/image176.png"/><Relationship Id="rId14" Type="http://schemas.openxmlformats.org/officeDocument/2006/relationships/image" Target="../media/image18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48.png"/><Relationship Id="rId7" Type="http://schemas.openxmlformats.org/officeDocument/2006/relationships/image" Target="../media/image19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92.png"/></Relationships>
</file>

<file path=ppt/slides/_rels/slide25.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207.png"/><Relationship Id="rId18" Type="http://schemas.openxmlformats.org/officeDocument/2006/relationships/image" Target="../media/image212.png"/><Relationship Id="rId26" Type="http://schemas.openxmlformats.org/officeDocument/2006/relationships/image" Target="../media/image220.png"/><Relationship Id="rId3" Type="http://schemas.openxmlformats.org/officeDocument/2006/relationships/image" Target="../media/image197.png"/><Relationship Id="rId21" Type="http://schemas.openxmlformats.org/officeDocument/2006/relationships/image" Target="../media/image215.png"/><Relationship Id="rId7" Type="http://schemas.openxmlformats.org/officeDocument/2006/relationships/image" Target="../media/image201.png"/><Relationship Id="rId12" Type="http://schemas.openxmlformats.org/officeDocument/2006/relationships/image" Target="../media/image206.png"/><Relationship Id="rId17" Type="http://schemas.openxmlformats.org/officeDocument/2006/relationships/image" Target="../media/image211.png"/><Relationship Id="rId25" Type="http://schemas.openxmlformats.org/officeDocument/2006/relationships/image" Target="../media/image219.png"/><Relationship Id="rId2" Type="http://schemas.openxmlformats.org/officeDocument/2006/relationships/notesSlide" Target="../notesSlides/notesSlide20.xml"/><Relationship Id="rId16" Type="http://schemas.openxmlformats.org/officeDocument/2006/relationships/image" Target="../media/image210.png"/><Relationship Id="rId20" Type="http://schemas.openxmlformats.org/officeDocument/2006/relationships/image" Target="../media/image214.png"/><Relationship Id="rId1" Type="http://schemas.openxmlformats.org/officeDocument/2006/relationships/slideLayout" Target="../slideLayouts/slideLayout5.xml"/><Relationship Id="rId6" Type="http://schemas.openxmlformats.org/officeDocument/2006/relationships/image" Target="../media/image200.png"/><Relationship Id="rId11" Type="http://schemas.openxmlformats.org/officeDocument/2006/relationships/image" Target="../media/image205.png"/><Relationship Id="rId24" Type="http://schemas.openxmlformats.org/officeDocument/2006/relationships/image" Target="../media/image218.png"/><Relationship Id="rId5" Type="http://schemas.openxmlformats.org/officeDocument/2006/relationships/image" Target="../media/image199.png"/><Relationship Id="rId15" Type="http://schemas.openxmlformats.org/officeDocument/2006/relationships/image" Target="../media/image209.png"/><Relationship Id="rId23" Type="http://schemas.openxmlformats.org/officeDocument/2006/relationships/image" Target="../media/image217.png"/><Relationship Id="rId10" Type="http://schemas.openxmlformats.org/officeDocument/2006/relationships/image" Target="../media/image204.png"/><Relationship Id="rId19" Type="http://schemas.openxmlformats.org/officeDocument/2006/relationships/image" Target="../media/image213.png"/><Relationship Id="rId4" Type="http://schemas.openxmlformats.org/officeDocument/2006/relationships/image" Target="../media/image198.png"/><Relationship Id="rId9" Type="http://schemas.openxmlformats.org/officeDocument/2006/relationships/image" Target="../media/image203.png"/><Relationship Id="rId14" Type="http://schemas.openxmlformats.org/officeDocument/2006/relationships/image" Target="../media/image208.png"/><Relationship Id="rId22" Type="http://schemas.openxmlformats.org/officeDocument/2006/relationships/image" Target="../media/image216.png"/></Relationships>
</file>

<file path=ppt/slides/_rels/slide26.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png"/><Relationship Id="rId18" Type="http://schemas.openxmlformats.org/officeDocument/2006/relationships/image" Target="../media/image236.png"/><Relationship Id="rId3" Type="http://schemas.openxmlformats.org/officeDocument/2006/relationships/image" Target="../media/image221.png"/><Relationship Id="rId21" Type="http://schemas.openxmlformats.org/officeDocument/2006/relationships/image" Target="../media/image239.png"/><Relationship Id="rId7" Type="http://schemas.openxmlformats.org/officeDocument/2006/relationships/image" Target="../media/image225.png"/><Relationship Id="rId12" Type="http://schemas.openxmlformats.org/officeDocument/2006/relationships/image" Target="../media/image230.png"/><Relationship Id="rId17" Type="http://schemas.openxmlformats.org/officeDocument/2006/relationships/image" Target="../media/image235.png"/><Relationship Id="rId25" Type="http://schemas.openxmlformats.org/officeDocument/2006/relationships/image" Target="../media/image243.png"/><Relationship Id="rId2" Type="http://schemas.openxmlformats.org/officeDocument/2006/relationships/notesSlide" Target="../notesSlides/notesSlide21.xml"/><Relationship Id="rId16" Type="http://schemas.openxmlformats.org/officeDocument/2006/relationships/image" Target="../media/image234.png"/><Relationship Id="rId20" Type="http://schemas.openxmlformats.org/officeDocument/2006/relationships/image" Target="../media/image238.png"/><Relationship Id="rId1" Type="http://schemas.openxmlformats.org/officeDocument/2006/relationships/slideLayout" Target="../slideLayouts/slideLayout5.xml"/><Relationship Id="rId6" Type="http://schemas.openxmlformats.org/officeDocument/2006/relationships/image" Target="../media/image224.png"/><Relationship Id="rId11" Type="http://schemas.openxmlformats.org/officeDocument/2006/relationships/image" Target="../media/image229.png"/><Relationship Id="rId24" Type="http://schemas.openxmlformats.org/officeDocument/2006/relationships/image" Target="../media/image242.png"/><Relationship Id="rId5" Type="http://schemas.openxmlformats.org/officeDocument/2006/relationships/image" Target="../media/image223.png"/><Relationship Id="rId15" Type="http://schemas.openxmlformats.org/officeDocument/2006/relationships/image" Target="../media/image233.png"/><Relationship Id="rId23" Type="http://schemas.openxmlformats.org/officeDocument/2006/relationships/image" Target="../media/image241.png"/><Relationship Id="rId10" Type="http://schemas.openxmlformats.org/officeDocument/2006/relationships/image" Target="../media/image228.png"/><Relationship Id="rId19" Type="http://schemas.openxmlformats.org/officeDocument/2006/relationships/image" Target="../media/image237.png"/><Relationship Id="rId4" Type="http://schemas.openxmlformats.org/officeDocument/2006/relationships/image" Target="../media/image222.png"/><Relationship Id="rId9" Type="http://schemas.openxmlformats.org/officeDocument/2006/relationships/image" Target="../media/image227.png"/><Relationship Id="rId14" Type="http://schemas.openxmlformats.org/officeDocument/2006/relationships/image" Target="../media/image232.png"/><Relationship Id="rId22" Type="http://schemas.openxmlformats.org/officeDocument/2006/relationships/image" Target="../media/image240.png"/></Relationships>
</file>

<file path=ppt/slides/_rels/slide27.xml.rels><?xml version="1.0" encoding="UTF-8" standalone="yes"?>
<Relationships xmlns="http://schemas.openxmlformats.org/package/2006/relationships"><Relationship Id="rId8" Type="http://schemas.openxmlformats.org/officeDocument/2006/relationships/image" Target="../media/image249.png"/><Relationship Id="rId13" Type="http://schemas.openxmlformats.org/officeDocument/2006/relationships/image" Target="../media/image254.png"/><Relationship Id="rId18" Type="http://schemas.openxmlformats.org/officeDocument/2006/relationships/image" Target="../media/image259.png"/><Relationship Id="rId26" Type="http://schemas.openxmlformats.org/officeDocument/2006/relationships/image" Target="../media/image267.png"/><Relationship Id="rId3" Type="http://schemas.openxmlformats.org/officeDocument/2006/relationships/image" Target="../media/image244.png"/><Relationship Id="rId21" Type="http://schemas.openxmlformats.org/officeDocument/2006/relationships/image" Target="../media/image262.png"/><Relationship Id="rId7" Type="http://schemas.openxmlformats.org/officeDocument/2006/relationships/image" Target="../media/image248.png"/><Relationship Id="rId12" Type="http://schemas.openxmlformats.org/officeDocument/2006/relationships/image" Target="../media/image253.png"/><Relationship Id="rId17" Type="http://schemas.openxmlformats.org/officeDocument/2006/relationships/image" Target="../media/image258.png"/><Relationship Id="rId25" Type="http://schemas.openxmlformats.org/officeDocument/2006/relationships/image" Target="../media/image266.png"/><Relationship Id="rId2" Type="http://schemas.openxmlformats.org/officeDocument/2006/relationships/notesSlide" Target="../notesSlides/notesSlide22.xml"/><Relationship Id="rId16" Type="http://schemas.openxmlformats.org/officeDocument/2006/relationships/image" Target="../media/image257.png"/><Relationship Id="rId20" Type="http://schemas.openxmlformats.org/officeDocument/2006/relationships/image" Target="../media/image261.png"/><Relationship Id="rId1" Type="http://schemas.openxmlformats.org/officeDocument/2006/relationships/slideLayout" Target="../slideLayouts/slideLayout5.xml"/><Relationship Id="rId6" Type="http://schemas.openxmlformats.org/officeDocument/2006/relationships/image" Target="../media/image247.png"/><Relationship Id="rId11" Type="http://schemas.openxmlformats.org/officeDocument/2006/relationships/image" Target="../media/image252.png"/><Relationship Id="rId24" Type="http://schemas.openxmlformats.org/officeDocument/2006/relationships/image" Target="../media/image265.png"/><Relationship Id="rId5" Type="http://schemas.openxmlformats.org/officeDocument/2006/relationships/image" Target="../media/image246.png"/><Relationship Id="rId15" Type="http://schemas.openxmlformats.org/officeDocument/2006/relationships/image" Target="../media/image256.png"/><Relationship Id="rId23" Type="http://schemas.openxmlformats.org/officeDocument/2006/relationships/image" Target="../media/image264.png"/><Relationship Id="rId10" Type="http://schemas.openxmlformats.org/officeDocument/2006/relationships/image" Target="../media/image251.png"/><Relationship Id="rId19" Type="http://schemas.openxmlformats.org/officeDocument/2006/relationships/image" Target="../media/image260.png"/><Relationship Id="rId4" Type="http://schemas.openxmlformats.org/officeDocument/2006/relationships/image" Target="../media/image245.png"/><Relationship Id="rId9" Type="http://schemas.openxmlformats.org/officeDocument/2006/relationships/image" Target="../media/image250.png"/><Relationship Id="rId14" Type="http://schemas.openxmlformats.org/officeDocument/2006/relationships/image" Target="../media/image255.png"/><Relationship Id="rId22" Type="http://schemas.openxmlformats.org/officeDocument/2006/relationships/image" Target="../media/image263.png"/><Relationship Id="rId27" Type="http://schemas.openxmlformats.org/officeDocument/2006/relationships/image" Target="../media/image268.png"/></Relationships>
</file>

<file path=ppt/slides/_rels/slide28.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70.png"/></Relationships>
</file>

<file path=ppt/slides/_rels/slide29.xml.rels><?xml version="1.0" encoding="UTF-8" standalone="yes"?>
<Relationships xmlns="http://schemas.openxmlformats.org/package/2006/relationships"><Relationship Id="rId8" Type="http://schemas.openxmlformats.org/officeDocument/2006/relationships/image" Target="../media/image276.png"/><Relationship Id="rId13" Type="http://schemas.openxmlformats.org/officeDocument/2006/relationships/image" Target="../media/image281.png"/><Relationship Id="rId3" Type="http://schemas.openxmlformats.org/officeDocument/2006/relationships/image" Target="../media/image271.png"/><Relationship Id="rId7" Type="http://schemas.openxmlformats.org/officeDocument/2006/relationships/image" Target="../media/image275.png"/><Relationship Id="rId12" Type="http://schemas.openxmlformats.org/officeDocument/2006/relationships/image" Target="../media/image280.png"/><Relationship Id="rId2" Type="http://schemas.openxmlformats.org/officeDocument/2006/relationships/notesSlide" Target="../notesSlides/notesSlide24.xml"/><Relationship Id="rId16" Type="http://schemas.openxmlformats.org/officeDocument/2006/relationships/image" Target="../media/image284.png"/><Relationship Id="rId1" Type="http://schemas.openxmlformats.org/officeDocument/2006/relationships/slideLayout" Target="../slideLayouts/slideLayout5.xml"/><Relationship Id="rId6" Type="http://schemas.openxmlformats.org/officeDocument/2006/relationships/image" Target="../media/image274.png"/><Relationship Id="rId11" Type="http://schemas.openxmlformats.org/officeDocument/2006/relationships/image" Target="../media/image279.png"/><Relationship Id="rId5" Type="http://schemas.openxmlformats.org/officeDocument/2006/relationships/image" Target="../media/image273.png"/><Relationship Id="rId15" Type="http://schemas.openxmlformats.org/officeDocument/2006/relationships/image" Target="../media/image283.png"/><Relationship Id="rId10" Type="http://schemas.openxmlformats.org/officeDocument/2006/relationships/image" Target="../media/image278.png"/><Relationship Id="rId4" Type="http://schemas.openxmlformats.org/officeDocument/2006/relationships/image" Target="../media/image272.png"/><Relationship Id="rId9" Type="http://schemas.openxmlformats.org/officeDocument/2006/relationships/image" Target="../media/image277.png"/><Relationship Id="rId14" Type="http://schemas.openxmlformats.org/officeDocument/2006/relationships/image" Target="../media/image282.png"/></Relationships>
</file>

<file path=ppt/slides/_rels/slide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8" Type="http://schemas.openxmlformats.org/officeDocument/2006/relationships/image" Target="../media/image290.png"/><Relationship Id="rId13" Type="http://schemas.openxmlformats.org/officeDocument/2006/relationships/image" Target="../media/image295.png"/><Relationship Id="rId18" Type="http://schemas.openxmlformats.org/officeDocument/2006/relationships/image" Target="../media/image300.png"/><Relationship Id="rId3" Type="http://schemas.openxmlformats.org/officeDocument/2006/relationships/image" Target="../media/image285.png"/><Relationship Id="rId7" Type="http://schemas.openxmlformats.org/officeDocument/2006/relationships/image" Target="../media/image289.png"/><Relationship Id="rId12" Type="http://schemas.openxmlformats.org/officeDocument/2006/relationships/image" Target="../media/image294.png"/><Relationship Id="rId17" Type="http://schemas.openxmlformats.org/officeDocument/2006/relationships/image" Target="../media/image299.png"/><Relationship Id="rId2" Type="http://schemas.openxmlformats.org/officeDocument/2006/relationships/notesSlide" Target="../notesSlides/notesSlide25.xml"/><Relationship Id="rId16" Type="http://schemas.openxmlformats.org/officeDocument/2006/relationships/image" Target="../media/image298.png"/><Relationship Id="rId1" Type="http://schemas.openxmlformats.org/officeDocument/2006/relationships/slideLayout" Target="../slideLayouts/slideLayout5.xml"/><Relationship Id="rId6" Type="http://schemas.openxmlformats.org/officeDocument/2006/relationships/image" Target="../media/image288.png"/><Relationship Id="rId11" Type="http://schemas.openxmlformats.org/officeDocument/2006/relationships/image" Target="../media/image293.png"/><Relationship Id="rId5" Type="http://schemas.openxmlformats.org/officeDocument/2006/relationships/image" Target="../media/image287.png"/><Relationship Id="rId15" Type="http://schemas.openxmlformats.org/officeDocument/2006/relationships/image" Target="../media/image297.png"/><Relationship Id="rId10" Type="http://schemas.openxmlformats.org/officeDocument/2006/relationships/image" Target="../media/image292.png"/><Relationship Id="rId19" Type="http://schemas.openxmlformats.org/officeDocument/2006/relationships/image" Target="../media/image301.png"/><Relationship Id="rId4" Type="http://schemas.openxmlformats.org/officeDocument/2006/relationships/image" Target="../media/image286.png"/><Relationship Id="rId9" Type="http://schemas.openxmlformats.org/officeDocument/2006/relationships/image" Target="../media/image291.png"/><Relationship Id="rId14" Type="http://schemas.openxmlformats.org/officeDocument/2006/relationships/image" Target="../media/image296.png"/></Relationships>
</file>

<file path=ppt/slides/_rels/slide31.xml.rels><?xml version="1.0" encoding="UTF-8" standalone="yes"?>
<Relationships xmlns="http://schemas.openxmlformats.org/package/2006/relationships"><Relationship Id="rId8" Type="http://schemas.openxmlformats.org/officeDocument/2006/relationships/image" Target="../media/image307.png"/><Relationship Id="rId13" Type="http://schemas.openxmlformats.org/officeDocument/2006/relationships/image" Target="../media/image312.png"/><Relationship Id="rId18" Type="http://schemas.openxmlformats.org/officeDocument/2006/relationships/image" Target="../media/image317.png"/><Relationship Id="rId3" Type="http://schemas.openxmlformats.org/officeDocument/2006/relationships/image" Target="../media/image302.png"/><Relationship Id="rId7" Type="http://schemas.openxmlformats.org/officeDocument/2006/relationships/image" Target="../media/image306.png"/><Relationship Id="rId12" Type="http://schemas.openxmlformats.org/officeDocument/2006/relationships/image" Target="../media/image311.png"/><Relationship Id="rId17" Type="http://schemas.openxmlformats.org/officeDocument/2006/relationships/image" Target="../media/image316.png"/><Relationship Id="rId2" Type="http://schemas.openxmlformats.org/officeDocument/2006/relationships/notesSlide" Target="../notesSlides/notesSlide26.xml"/><Relationship Id="rId16" Type="http://schemas.openxmlformats.org/officeDocument/2006/relationships/image" Target="../media/image315.png"/><Relationship Id="rId1" Type="http://schemas.openxmlformats.org/officeDocument/2006/relationships/slideLayout" Target="../slideLayouts/slideLayout5.xml"/><Relationship Id="rId6" Type="http://schemas.openxmlformats.org/officeDocument/2006/relationships/image" Target="../media/image305.png"/><Relationship Id="rId11" Type="http://schemas.openxmlformats.org/officeDocument/2006/relationships/image" Target="../media/image310.png"/><Relationship Id="rId5" Type="http://schemas.openxmlformats.org/officeDocument/2006/relationships/image" Target="../media/image304.png"/><Relationship Id="rId15" Type="http://schemas.openxmlformats.org/officeDocument/2006/relationships/image" Target="../media/image314.png"/><Relationship Id="rId10" Type="http://schemas.openxmlformats.org/officeDocument/2006/relationships/image" Target="../media/image309.png"/><Relationship Id="rId4" Type="http://schemas.openxmlformats.org/officeDocument/2006/relationships/image" Target="../media/image303.png"/><Relationship Id="rId9" Type="http://schemas.openxmlformats.org/officeDocument/2006/relationships/image" Target="../media/image308.png"/><Relationship Id="rId14" Type="http://schemas.openxmlformats.org/officeDocument/2006/relationships/image" Target="../media/image313.png"/></Relationships>
</file>

<file path=ppt/slides/_rels/slide32.xml.rels><?xml version="1.0" encoding="UTF-8" standalone="yes"?>
<Relationships xmlns="http://schemas.openxmlformats.org/package/2006/relationships"><Relationship Id="rId8" Type="http://schemas.openxmlformats.org/officeDocument/2006/relationships/image" Target="../media/image323.png"/><Relationship Id="rId3" Type="http://schemas.openxmlformats.org/officeDocument/2006/relationships/image" Target="../media/image318.png"/><Relationship Id="rId7" Type="http://schemas.openxmlformats.org/officeDocument/2006/relationships/image" Target="../media/image322.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321.png"/><Relationship Id="rId5" Type="http://schemas.openxmlformats.org/officeDocument/2006/relationships/image" Target="../media/image320.png"/><Relationship Id="rId4" Type="http://schemas.openxmlformats.org/officeDocument/2006/relationships/image" Target="../media/image319.png"/><Relationship Id="rId9" Type="http://schemas.openxmlformats.org/officeDocument/2006/relationships/image" Target="../media/image324.png"/></Relationships>
</file>

<file path=ppt/slides/_rels/slide33.xml.rels><?xml version="1.0" encoding="UTF-8" standalone="yes"?>
<Relationships xmlns="http://schemas.openxmlformats.org/package/2006/relationships"><Relationship Id="rId8" Type="http://schemas.openxmlformats.org/officeDocument/2006/relationships/image" Target="../media/image330.png"/><Relationship Id="rId13" Type="http://schemas.openxmlformats.org/officeDocument/2006/relationships/image" Target="../media/image335.png"/><Relationship Id="rId3" Type="http://schemas.openxmlformats.org/officeDocument/2006/relationships/image" Target="../media/image173.png"/><Relationship Id="rId7" Type="http://schemas.openxmlformats.org/officeDocument/2006/relationships/image" Target="../media/image329.png"/><Relationship Id="rId12" Type="http://schemas.openxmlformats.org/officeDocument/2006/relationships/image" Target="../media/image334.png"/><Relationship Id="rId17" Type="http://schemas.openxmlformats.org/officeDocument/2006/relationships/image" Target="../media/image339.png"/><Relationship Id="rId2" Type="http://schemas.openxmlformats.org/officeDocument/2006/relationships/notesSlide" Target="../notesSlides/notesSlide28.xml"/><Relationship Id="rId16" Type="http://schemas.openxmlformats.org/officeDocument/2006/relationships/image" Target="../media/image338.png"/><Relationship Id="rId1" Type="http://schemas.openxmlformats.org/officeDocument/2006/relationships/slideLayout" Target="../slideLayouts/slideLayout5.xml"/><Relationship Id="rId6" Type="http://schemas.openxmlformats.org/officeDocument/2006/relationships/image" Target="../media/image328.png"/><Relationship Id="rId11" Type="http://schemas.openxmlformats.org/officeDocument/2006/relationships/image" Target="../media/image333.png"/><Relationship Id="rId5" Type="http://schemas.openxmlformats.org/officeDocument/2006/relationships/image" Target="../media/image327.png"/><Relationship Id="rId15" Type="http://schemas.openxmlformats.org/officeDocument/2006/relationships/image" Target="../media/image337.png"/><Relationship Id="rId10" Type="http://schemas.openxmlformats.org/officeDocument/2006/relationships/image" Target="../media/image332.png"/><Relationship Id="rId4" Type="http://schemas.openxmlformats.org/officeDocument/2006/relationships/image" Target="../media/image326.png"/><Relationship Id="rId9" Type="http://schemas.openxmlformats.org/officeDocument/2006/relationships/image" Target="../media/image331.png"/><Relationship Id="rId14" Type="http://schemas.openxmlformats.org/officeDocument/2006/relationships/image" Target="../media/image336.png"/></Relationships>
</file>

<file path=ppt/slides/_rels/slide34.xml.rels><?xml version="1.0" encoding="UTF-8" standalone="yes"?>
<Relationships xmlns="http://schemas.openxmlformats.org/package/2006/relationships"><Relationship Id="rId8" Type="http://schemas.openxmlformats.org/officeDocument/2006/relationships/image" Target="../media/image345.png"/><Relationship Id="rId13" Type="http://schemas.openxmlformats.org/officeDocument/2006/relationships/image" Target="../media/image350.png"/><Relationship Id="rId3" Type="http://schemas.openxmlformats.org/officeDocument/2006/relationships/image" Target="../media/image340.png"/><Relationship Id="rId7" Type="http://schemas.openxmlformats.org/officeDocument/2006/relationships/image" Target="../media/image344.png"/><Relationship Id="rId12" Type="http://schemas.openxmlformats.org/officeDocument/2006/relationships/image" Target="../media/image349.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43.png"/><Relationship Id="rId11" Type="http://schemas.openxmlformats.org/officeDocument/2006/relationships/image" Target="../media/image348.png"/><Relationship Id="rId5" Type="http://schemas.openxmlformats.org/officeDocument/2006/relationships/image" Target="../media/image342.png"/><Relationship Id="rId10" Type="http://schemas.openxmlformats.org/officeDocument/2006/relationships/image" Target="../media/image347.png"/><Relationship Id="rId4" Type="http://schemas.openxmlformats.org/officeDocument/2006/relationships/image" Target="../media/image341.png"/><Relationship Id="rId9" Type="http://schemas.openxmlformats.org/officeDocument/2006/relationships/image" Target="../media/image346.png"/></Relationships>
</file>

<file path=ppt/slides/_rels/slide35.xml.rels><?xml version="1.0" encoding="UTF-8" standalone="yes"?>
<Relationships xmlns="http://schemas.openxmlformats.org/package/2006/relationships"><Relationship Id="rId8" Type="http://schemas.openxmlformats.org/officeDocument/2006/relationships/image" Target="../media/image356.png"/><Relationship Id="rId13" Type="http://schemas.openxmlformats.org/officeDocument/2006/relationships/image" Target="../media/image361.png"/><Relationship Id="rId3" Type="http://schemas.openxmlformats.org/officeDocument/2006/relationships/image" Target="../media/image351.png"/><Relationship Id="rId7" Type="http://schemas.openxmlformats.org/officeDocument/2006/relationships/image" Target="../media/image355.png"/><Relationship Id="rId12" Type="http://schemas.openxmlformats.org/officeDocument/2006/relationships/image" Target="../media/image360.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354.png"/><Relationship Id="rId11" Type="http://schemas.openxmlformats.org/officeDocument/2006/relationships/image" Target="../media/image359.png"/><Relationship Id="rId5" Type="http://schemas.openxmlformats.org/officeDocument/2006/relationships/image" Target="../media/image353.png"/><Relationship Id="rId10" Type="http://schemas.openxmlformats.org/officeDocument/2006/relationships/image" Target="../media/image358.png"/><Relationship Id="rId4" Type="http://schemas.openxmlformats.org/officeDocument/2006/relationships/image" Target="../media/image352.png"/><Relationship Id="rId9" Type="http://schemas.openxmlformats.org/officeDocument/2006/relationships/image" Target="../media/image357.png"/><Relationship Id="rId14" Type="http://schemas.openxmlformats.org/officeDocument/2006/relationships/image" Target="../media/image362.png"/></Relationships>
</file>

<file path=ppt/slides/_rels/slide36.xml.rels><?xml version="1.0" encoding="UTF-8" standalone="yes"?>
<Relationships xmlns="http://schemas.openxmlformats.org/package/2006/relationships"><Relationship Id="rId8" Type="http://schemas.openxmlformats.org/officeDocument/2006/relationships/image" Target="../media/image368.png"/><Relationship Id="rId3" Type="http://schemas.openxmlformats.org/officeDocument/2006/relationships/image" Target="../media/image363.png"/><Relationship Id="rId7" Type="http://schemas.openxmlformats.org/officeDocument/2006/relationships/image" Target="../media/image367.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366.png"/><Relationship Id="rId5" Type="http://schemas.openxmlformats.org/officeDocument/2006/relationships/image" Target="../media/image365.png"/><Relationship Id="rId4" Type="http://schemas.openxmlformats.org/officeDocument/2006/relationships/image" Target="../media/image364.png"/></Relationships>
</file>

<file path=ppt/slides/_rels/slide37.xml.rels><?xml version="1.0" encoding="UTF-8" standalone="yes"?>
<Relationships xmlns="http://schemas.openxmlformats.org/package/2006/relationships"><Relationship Id="rId8" Type="http://schemas.openxmlformats.org/officeDocument/2006/relationships/image" Target="../media/image374.png"/><Relationship Id="rId3" Type="http://schemas.openxmlformats.org/officeDocument/2006/relationships/image" Target="../media/image369.png"/><Relationship Id="rId7" Type="http://schemas.openxmlformats.org/officeDocument/2006/relationships/image" Target="../media/image373.png"/><Relationship Id="rId12" Type="http://schemas.openxmlformats.org/officeDocument/2006/relationships/image" Target="../media/image378.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372.png"/><Relationship Id="rId11" Type="http://schemas.openxmlformats.org/officeDocument/2006/relationships/image" Target="../media/image377.png"/><Relationship Id="rId5" Type="http://schemas.openxmlformats.org/officeDocument/2006/relationships/image" Target="../media/image371.png"/><Relationship Id="rId10" Type="http://schemas.openxmlformats.org/officeDocument/2006/relationships/image" Target="../media/image376.png"/><Relationship Id="rId4" Type="http://schemas.openxmlformats.org/officeDocument/2006/relationships/image" Target="../media/image370.png"/><Relationship Id="rId9" Type="http://schemas.openxmlformats.org/officeDocument/2006/relationships/image" Target="../media/image375.png"/></Relationships>
</file>

<file path=ppt/slides/_rels/slide38.xml.rels><?xml version="1.0" encoding="UTF-8" standalone="yes"?>
<Relationships xmlns="http://schemas.openxmlformats.org/package/2006/relationships"><Relationship Id="rId8" Type="http://schemas.openxmlformats.org/officeDocument/2006/relationships/image" Target="../media/image384.png"/><Relationship Id="rId13" Type="http://schemas.openxmlformats.org/officeDocument/2006/relationships/image" Target="../media/image389.png"/><Relationship Id="rId3" Type="http://schemas.openxmlformats.org/officeDocument/2006/relationships/image" Target="../media/image379.png"/><Relationship Id="rId7" Type="http://schemas.openxmlformats.org/officeDocument/2006/relationships/image" Target="../media/image383.png"/><Relationship Id="rId12" Type="http://schemas.openxmlformats.org/officeDocument/2006/relationships/image" Target="../media/image388.png"/><Relationship Id="rId2" Type="http://schemas.openxmlformats.org/officeDocument/2006/relationships/notesSlide" Target="../notesSlides/notesSlide33.xml"/><Relationship Id="rId16" Type="http://schemas.openxmlformats.org/officeDocument/2006/relationships/image" Target="../media/image392.png"/><Relationship Id="rId1" Type="http://schemas.openxmlformats.org/officeDocument/2006/relationships/slideLayout" Target="../slideLayouts/slideLayout5.xml"/><Relationship Id="rId6" Type="http://schemas.openxmlformats.org/officeDocument/2006/relationships/image" Target="../media/image382.png"/><Relationship Id="rId11" Type="http://schemas.openxmlformats.org/officeDocument/2006/relationships/image" Target="../media/image387.png"/><Relationship Id="rId5" Type="http://schemas.openxmlformats.org/officeDocument/2006/relationships/image" Target="../media/image381.png"/><Relationship Id="rId15" Type="http://schemas.openxmlformats.org/officeDocument/2006/relationships/image" Target="../media/image391.png"/><Relationship Id="rId10" Type="http://schemas.openxmlformats.org/officeDocument/2006/relationships/image" Target="../media/image386.png"/><Relationship Id="rId4" Type="http://schemas.openxmlformats.org/officeDocument/2006/relationships/image" Target="../media/image380.png"/><Relationship Id="rId9" Type="http://schemas.openxmlformats.org/officeDocument/2006/relationships/image" Target="../media/image385.png"/><Relationship Id="rId14" Type="http://schemas.openxmlformats.org/officeDocument/2006/relationships/image" Target="../media/image390.png"/></Relationships>
</file>

<file path=ppt/slides/_rels/slide39.xml.rels><?xml version="1.0" encoding="UTF-8" standalone="yes"?>
<Relationships xmlns="http://schemas.openxmlformats.org/package/2006/relationships"><Relationship Id="rId8" Type="http://schemas.openxmlformats.org/officeDocument/2006/relationships/image" Target="../media/image397.png"/><Relationship Id="rId13" Type="http://schemas.openxmlformats.org/officeDocument/2006/relationships/image" Target="../media/image402.png"/><Relationship Id="rId18" Type="http://schemas.openxmlformats.org/officeDocument/2006/relationships/image" Target="../media/image407.png"/><Relationship Id="rId3" Type="http://schemas.openxmlformats.org/officeDocument/2006/relationships/image" Target="../media/image173.png"/><Relationship Id="rId21" Type="http://schemas.openxmlformats.org/officeDocument/2006/relationships/image" Target="../media/image410.png"/><Relationship Id="rId7" Type="http://schemas.openxmlformats.org/officeDocument/2006/relationships/image" Target="../media/image396.png"/><Relationship Id="rId12" Type="http://schemas.openxmlformats.org/officeDocument/2006/relationships/image" Target="../media/image401.png"/><Relationship Id="rId17" Type="http://schemas.openxmlformats.org/officeDocument/2006/relationships/image" Target="../media/image406.png"/><Relationship Id="rId2" Type="http://schemas.openxmlformats.org/officeDocument/2006/relationships/notesSlide" Target="../notesSlides/notesSlide34.xml"/><Relationship Id="rId16" Type="http://schemas.openxmlformats.org/officeDocument/2006/relationships/image" Target="../media/image405.png"/><Relationship Id="rId20" Type="http://schemas.openxmlformats.org/officeDocument/2006/relationships/image" Target="../media/image409.png"/><Relationship Id="rId1" Type="http://schemas.openxmlformats.org/officeDocument/2006/relationships/slideLayout" Target="../slideLayouts/slideLayout5.xml"/><Relationship Id="rId6" Type="http://schemas.openxmlformats.org/officeDocument/2006/relationships/image" Target="../media/image395.png"/><Relationship Id="rId11" Type="http://schemas.openxmlformats.org/officeDocument/2006/relationships/image" Target="../media/image400.png"/><Relationship Id="rId5" Type="http://schemas.openxmlformats.org/officeDocument/2006/relationships/image" Target="../media/image394.png"/><Relationship Id="rId15" Type="http://schemas.openxmlformats.org/officeDocument/2006/relationships/image" Target="../media/image404.png"/><Relationship Id="rId10" Type="http://schemas.openxmlformats.org/officeDocument/2006/relationships/image" Target="../media/image399.png"/><Relationship Id="rId19" Type="http://schemas.openxmlformats.org/officeDocument/2006/relationships/image" Target="../media/image408.png"/><Relationship Id="rId4" Type="http://schemas.openxmlformats.org/officeDocument/2006/relationships/image" Target="../media/image393.png"/><Relationship Id="rId9" Type="http://schemas.openxmlformats.org/officeDocument/2006/relationships/image" Target="../media/image398.png"/><Relationship Id="rId14" Type="http://schemas.openxmlformats.org/officeDocument/2006/relationships/image" Target="../media/image40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8" Type="http://schemas.openxmlformats.org/officeDocument/2006/relationships/image" Target="../media/image414.png"/><Relationship Id="rId3" Type="http://schemas.openxmlformats.org/officeDocument/2006/relationships/image" Target="../media/image191.png"/><Relationship Id="rId7" Type="http://schemas.openxmlformats.org/officeDocument/2006/relationships/image" Target="../media/image413.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412.png"/><Relationship Id="rId5" Type="http://schemas.openxmlformats.org/officeDocument/2006/relationships/image" Target="../media/image411.png"/><Relationship Id="rId10" Type="http://schemas.openxmlformats.org/officeDocument/2006/relationships/image" Target="../media/image416.png"/><Relationship Id="rId4" Type="http://schemas.openxmlformats.org/officeDocument/2006/relationships/image" Target="../media/image325.png"/><Relationship Id="rId9" Type="http://schemas.openxmlformats.org/officeDocument/2006/relationships/image" Target="../media/image415.png"/></Relationships>
</file>

<file path=ppt/slides/_rels/slide41.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image" Target="../media/image417.png"/><Relationship Id="rId7" Type="http://schemas.openxmlformats.org/officeDocument/2006/relationships/image" Target="../media/image421.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420.png"/><Relationship Id="rId5" Type="http://schemas.openxmlformats.org/officeDocument/2006/relationships/image" Target="../media/image419.png"/><Relationship Id="rId4" Type="http://schemas.openxmlformats.org/officeDocument/2006/relationships/image" Target="../media/image418.png"/><Relationship Id="rId9" Type="http://schemas.openxmlformats.org/officeDocument/2006/relationships/image" Target="../media/image423.png"/></Relationships>
</file>

<file path=ppt/slides/_rels/slide42.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77.jpeg"/><Relationship Id="rId5" Type="http://schemas.openxmlformats.org/officeDocument/2006/relationships/image" Target="../media/image148.png"/><Relationship Id="rId4" Type="http://schemas.openxmlformats.org/officeDocument/2006/relationships/image" Target="../media/image176.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432.png"/><Relationship Id="rId5" Type="http://schemas.openxmlformats.org/officeDocument/2006/relationships/image" Target="../media/image431.png"/><Relationship Id="rId4" Type="http://schemas.openxmlformats.org/officeDocument/2006/relationships/image" Target="../media/image429.png"/></Relationships>
</file>

<file path=ppt/slides/_rels/slide46.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436.png"/><Relationship Id="rId5" Type="http://schemas.openxmlformats.org/officeDocument/2006/relationships/image" Target="../media/image435.png"/><Relationship Id="rId4" Type="http://schemas.openxmlformats.org/officeDocument/2006/relationships/image" Target="../media/image434.png"/></Relationships>
</file>

<file path=ppt/slides/_rels/slide47.xml.rels><?xml version="1.0" encoding="UTF-8" standalone="yes"?>
<Relationships xmlns="http://schemas.openxmlformats.org/package/2006/relationships"><Relationship Id="rId8" Type="http://schemas.openxmlformats.org/officeDocument/2006/relationships/image" Target="../media/image443.png"/><Relationship Id="rId13" Type="http://schemas.openxmlformats.org/officeDocument/2006/relationships/image" Target="../media/image448.png"/><Relationship Id="rId3" Type="http://schemas.openxmlformats.org/officeDocument/2006/relationships/image" Target="../media/image437.png"/><Relationship Id="rId7" Type="http://schemas.openxmlformats.org/officeDocument/2006/relationships/image" Target="../media/image442.png"/><Relationship Id="rId12" Type="http://schemas.openxmlformats.org/officeDocument/2006/relationships/image" Target="../media/image447.png"/><Relationship Id="rId17" Type="http://schemas.openxmlformats.org/officeDocument/2006/relationships/image" Target="../media/image452.png"/><Relationship Id="rId2" Type="http://schemas.openxmlformats.org/officeDocument/2006/relationships/notesSlide" Target="../notesSlides/notesSlide41.xml"/><Relationship Id="rId16" Type="http://schemas.openxmlformats.org/officeDocument/2006/relationships/image" Target="../media/image451.png"/><Relationship Id="rId1" Type="http://schemas.openxmlformats.org/officeDocument/2006/relationships/slideLayout" Target="../slideLayouts/slideLayout5.xml"/><Relationship Id="rId6" Type="http://schemas.openxmlformats.org/officeDocument/2006/relationships/image" Target="../media/image441.png"/><Relationship Id="rId11" Type="http://schemas.openxmlformats.org/officeDocument/2006/relationships/image" Target="../media/image446.png"/><Relationship Id="rId5" Type="http://schemas.openxmlformats.org/officeDocument/2006/relationships/image" Target="../media/image439.png"/><Relationship Id="rId15" Type="http://schemas.openxmlformats.org/officeDocument/2006/relationships/image" Target="../media/image450.png"/><Relationship Id="rId10" Type="http://schemas.openxmlformats.org/officeDocument/2006/relationships/image" Target="../media/image445.png"/><Relationship Id="rId4" Type="http://schemas.openxmlformats.org/officeDocument/2006/relationships/image" Target="../media/image438.png"/><Relationship Id="rId9" Type="http://schemas.openxmlformats.org/officeDocument/2006/relationships/image" Target="../media/image444.png"/><Relationship Id="rId14" Type="http://schemas.openxmlformats.org/officeDocument/2006/relationships/image" Target="../media/image449.png"/></Relationships>
</file>

<file path=ppt/slides/_rels/slide48.xml.rels><?xml version="1.0" encoding="UTF-8" standalone="yes"?>
<Relationships xmlns="http://schemas.openxmlformats.org/package/2006/relationships"><Relationship Id="rId3" Type="http://schemas.openxmlformats.org/officeDocument/2006/relationships/image" Target="../media/image453.png"/><Relationship Id="rId7" Type="http://schemas.openxmlformats.org/officeDocument/2006/relationships/image" Target="../media/image457.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456.png"/><Relationship Id="rId5" Type="http://schemas.openxmlformats.org/officeDocument/2006/relationships/image" Target="../media/image455.png"/><Relationship Id="rId4" Type="http://schemas.openxmlformats.org/officeDocument/2006/relationships/image" Target="../media/image454.png"/></Relationships>
</file>

<file path=ppt/slides/_rels/slide49.xml.rels><?xml version="1.0" encoding="UTF-8" standalone="yes"?>
<Relationships xmlns="http://schemas.openxmlformats.org/package/2006/relationships"><Relationship Id="rId8" Type="http://schemas.openxmlformats.org/officeDocument/2006/relationships/image" Target="../media/image463.png"/><Relationship Id="rId3" Type="http://schemas.openxmlformats.org/officeDocument/2006/relationships/image" Target="../media/image458.png"/><Relationship Id="rId7" Type="http://schemas.openxmlformats.org/officeDocument/2006/relationships/image" Target="../media/image462.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461.png"/><Relationship Id="rId5" Type="http://schemas.openxmlformats.org/officeDocument/2006/relationships/image" Target="../media/image460.png"/><Relationship Id="rId10" Type="http://schemas.openxmlformats.org/officeDocument/2006/relationships/image" Target="../media/image465.png"/><Relationship Id="rId4" Type="http://schemas.openxmlformats.org/officeDocument/2006/relationships/image" Target="../media/image459.png"/><Relationship Id="rId9" Type="http://schemas.openxmlformats.org/officeDocument/2006/relationships/image" Target="../media/image464.png"/></Relationships>
</file>

<file path=ppt/slides/_rels/slide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8" Type="http://schemas.openxmlformats.org/officeDocument/2006/relationships/image" Target="../media/image471.png"/><Relationship Id="rId13" Type="http://schemas.openxmlformats.org/officeDocument/2006/relationships/image" Target="../media/image476.png"/><Relationship Id="rId3" Type="http://schemas.openxmlformats.org/officeDocument/2006/relationships/image" Target="../media/image466.png"/><Relationship Id="rId7" Type="http://schemas.openxmlformats.org/officeDocument/2006/relationships/image" Target="../media/image470.png"/><Relationship Id="rId12" Type="http://schemas.openxmlformats.org/officeDocument/2006/relationships/image" Target="../media/image475.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469.png"/><Relationship Id="rId11" Type="http://schemas.openxmlformats.org/officeDocument/2006/relationships/image" Target="../media/image474.png"/><Relationship Id="rId5" Type="http://schemas.openxmlformats.org/officeDocument/2006/relationships/image" Target="../media/image468.png"/><Relationship Id="rId15" Type="http://schemas.openxmlformats.org/officeDocument/2006/relationships/image" Target="../media/image478.png"/><Relationship Id="rId10" Type="http://schemas.openxmlformats.org/officeDocument/2006/relationships/image" Target="../media/image473.png"/><Relationship Id="rId4" Type="http://schemas.openxmlformats.org/officeDocument/2006/relationships/image" Target="../media/image467.png"/><Relationship Id="rId9" Type="http://schemas.openxmlformats.org/officeDocument/2006/relationships/image" Target="../media/image472.png"/><Relationship Id="rId14" Type="http://schemas.openxmlformats.org/officeDocument/2006/relationships/image" Target="../media/image477.png"/></Relationships>
</file>

<file path=ppt/slides/_rels/slide51.xml.rels><?xml version="1.0" encoding="UTF-8" standalone="yes"?>
<Relationships xmlns="http://schemas.openxmlformats.org/package/2006/relationships"><Relationship Id="rId8" Type="http://schemas.openxmlformats.org/officeDocument/2006/relationships/image" Target="../media/image484.png"/><Relationship Id="rId3" Type="http://schemas.openxmlformats.org/officeDocument/2006/relationships/image" Target="../media/image479.png"/><Relationship Id="rId7" Type="http://schemas.openxmlformats.org/officeDocument/2006/relationships/image" Target="../media/image483.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482.png"/><Relationship Id="rId11" Type="http://schemas.openxmlformats.org/officeDocument/2006/relationships/image" Target="../media/image487.png"/><Relationship Id="rId5" Type="http://schemas.openxmlformats.org/officeDocument/2006/relationships/image" Target="../media/image481.png"/><Relationship Id="rId10" Type="http://schemas.openxmlformats.org/officeDocument/2006/relationships/image" Target="../media/image486.png"/><Relationship Id="rId4" Type="http://schemas.openxmlformats.org/officeDocument/2006/relationships/image" Target="../media/image480.png"/><Relationship Id="rId9" Type="http://schemas.openxmlformats.org/officeDocument/2006/relationships/image" Target="../media/image485.png"/></Relationships>
</file>

<file path=ppt/slides/_rels/slide52.xml.rels><?xml version="1.0" encoding="UTF-8" standalone="yes"?>
<Relationships xmlns="http://schemas.openxmlformats.org/package/2006/relationships"><Relationship Id="rId8" Type="http://schemas.openxmlformats.org/officeDocument/2006/relationships/image" Target="../media/image493.png"/><Relationship Id="rId13" Type="http://schemas.openxmlformats.org/officeDocument/2006/relationships/image" Target="../media/image498.png"/><Relationship Id="rId18" Type="http://schemas.openxmlformats.org/officeDocument/2006/relationships/image" Target="../media/image503.png"/><Relationship Id="rId3" Type="http://schemas.openxmlformats.org/officeDocument/2006/relationships/image" Target="../media/image488.png"/><Relationship Id="rId21" Type="http://schemas.openxmlformats.org/officeDocument/2006/relationships/image" Target="../media/image506.png"/><Relationship Id="rId7" Type="http://schemas.openxmlformats.org/officeDocument/2006/relationships/image" Target="../media/image492.png"/><Relationship Id="rId12" Type="http://schemas.openxmlformats.org/officeDocument/2006/relationships/image" Target="../media/image497.png"/><Relationship Id="rId17" Type="http://schemas.openxmlformats.org/officeDocument/2006/relationships/image" Target="../media/image502.png"/><Relationship Id="rId2" Type="http://schemas.openxmlformats.org/officeDocument/2006/relationships/notesSlide" Target="../notesSlides/notesSlide46.xml"/><Relationship Id="rId16" Type="http://schemas.openxmlformats.org/officeDocument/2006/relationships/image" Target="../media/image501.png"/><Relationship Id="rId20" Type="http://schemas.openxmlformats.org/officeDocument/2006/relationships/image" Target="../media/image505.png"/><Relationship Id="rId1" Type="http://schemas.openxmlformats.org/officeDocument/2006/relationships/slideLayout" Target="../slideLayouts/slideLayout5.xml"/><Relationship Id="rId6" Type="http://schemas.openxmlformats.org/officeDocument/2006/relationships/image" Target="../media/image491.png"/><Relationship Id="rId11" Type="http://schemas.openxmlformats.org/officeDocument/2006/relationships/image" Target="../media/image496.png"/><Relationship Id="rId5" Type="http://schemas.openxmlformats.org/officeDocument/2006/relationships/image" Target="../media/image490.png"/><Relationship Id="rId15" Type="http://schemas.openxmlformats.org/officeDocument/2006/relationships/image" Target="../media/image500.png"/><Relationship Id="rId10" Type="http://schemas.openxmlformats.org/officeDocument/2006/relationships/image" Target="../media/image495.png"/><Relationship Id="rId19" Type="http://schemas.openxmlformats.org/officeDocument/2006/relationships/image" Target="../media/image504.png"/><Relationship Id="rId4" Type="http://schemas.openxmlformats.org/officeDocument/2006/relationships/image" Target="../media/image489.png"/><Relationship Id="rId9" Type="http://schemas.openxmlformats.org/officeDocument/2006/relationships/image" Target="../media/image494.png"/><Relationship Id="rId14" Type="http://schemas.openxmlformats.org/officeDocument/2006/relationships/image" Target="../media/image499.png"/><Relationship Id="rId22" Type="http://schemas.openxmlformats.org/officeDocument/2006/relationships/image" Target="../media/image507.png"/></Relationships>
</file>

<file path=ppt/slides/_rels/slide53.xml.rels><?xml version="1.0" encoding="UTF-8" standalone="yes"?>
<Relationships xmlns="http://schemas.openxmlformats.org/package/2006/relationships"><Relationship Id="rId8" Type="http://schemas.openxmlformats.org/officeDocument/2006/relationships/image" Target="../media/image513.png"/><Relationship Id="rId13" Type="http://schemas.openxmlformats.org/officeDocument/2006/relationships/image" Target="../media/image518.png"/><Relationship Id="rId18" Type="http://schemas.openxmlformats.org/officeDocument/2006/relationships/image" Target="../media/image523.png"/><Relationship Id="rId3" Type="http://schemas.openxmlformats.org/officeDocument/2006/relationships/image" Target="../media/image508.png"/><Relationship Id="rId7" Type="http://schemas.openxmlformats.org/officeDocument/2006/relationships/image" Target="../media/image512.png"/><Relationship Id="rId12" Type="http://schemas.openxmlformats.org/officeDocument/2006/relationships/image" Target="../media/image517.png"/><Relationship Id="rId17" Type="http://schemas.openxmlformats.org/officeDocument/2006/relationships/image" Target="../media/image522.png"/><Relationship Id="rId2" Type="http://schemas.openxmlformats.org/officeDocument/2006/relationships/notesSlide" Target="../notesSlides/notesSlide47.xml"/><Relationship Id="rId16" Type="http://schemas.openxmlformats.org/officeDocument/2006/relationships/image" Target="../media/image521.png"/><Relationship Id="rId1" Type="http://schemas.openxmlformats.org/officeDocument/2006/relationships/slideLayout" Target="../slideLayouts/slideLayout5.xml"/><Relationship Id="rId6" Type="http://schemas.openxmlformats.org/officeDocument/2006/relationships/image" Target="../media/image511.png"/><Relationship Id="rId11" Type="http://schemas.openxmlformats.org/officeDocument/2006/relationships/image" Target="../media/image516.png"/><Relationship Id="rId5" Type="http://schemas.openxmlformats.org/officeDocument/2006/relationships/image" Target="../media/image510.png"/><Relationship Id="rId15" Type="http://schemas.openxmlformats.org/officeDocument/2006/relationships/image" Target="../media/image520.png"/><Relationship Id="rId10" Type="http://schemas.openxmlformats.org/officeDocument/2006/relationships/image" Target="../media/image515.png"/><Relationship Id="rId19" Type="http://schemas.openxmlformats.org/officeDocument/2006/relationships/image" Target="../media/image524.png"/><Relationship Id="rId4" Type="http://schemas.openxmlformats.org/officeDocument/2006/relationships/image" Target="../media/image509.png"/><Relationship Id="rId9" Type="http://schemas.openxmlformats.org/officeDocument/2006/relationships/image" Target="../media/image514.png"/><Relationship Id="rId14" Type="http://schemas.openxmlformats.org/officeDocument/2006/relationships/image" Target="../media/image5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8" Type="http://schemas.openxmlformats.org/officeDocument/2006/relationships/image" Target="../media/image530.png"/><Relationship Id="rId13" Type="http://schemas.openxmlformats.org/officeDocument/2006/relationships/image" Target="../media/image535.png"/><Relationship Id="rId18" Type="http://schemas.openxmlformats.org/officeDocument/2006/relationships/image" Target="../media/image540.png"/><Relationship Id="rId3" Type="http://schemas.openxmlformats.org/officeDocument/2006/relationships/image" Target="../media/image525.png"/><Relationship Id="rId7" Type="http://schemas.openxmlformats.org/officeDocument/2006/relationships/image" Target="../media/image529.png"/><Relationship Id="rId12" Type="http://schemas.openxmlformats.org/officeDocument/2006/relationships/image" Target="../media/image534.png"/><Relationship Id="rId17" Type="http://schemas.openxmlformats.org/officeDocument/2006/relationships/image" Target="../media/image539.png"/><Relationship Id="rId2" Type="http://schemas.openxmlformats.org/officeDocument/2006/relationships/notesSlide" Target="../notesSlides/notesSlide48.xml"/><Relationship Id="rId20" Type="http://schemas.openxmlformats.org/officeDocument/2006/relationships/image" Target="../media/image425.png"/><Relationship Id="rId1" Type="http://schemas.openxmlformats.org/officeDocument/2006/relationships/slideLayout" Target="../slideLayouts/slideLayout5.xml"/><Relationship Id="rId6" Type="http://schemas.openxmlformats.org/officeDocument/2006/relationships/image" Target="../media/image528.png"/><Relationship Id="rId5" Type="http://schemas.openxmlformats.org/officeDocument/2006/relationships/image" Target="../media/image527.png"/><Relationship Id="rId15" Type="http://schemas.openxmlformats.org/officeDocument/2006/relationships/image" Target="../media/image537.png"/><Relationship Id="rId10" Type="http://schemas.openxmlformats.org/officeDocument/2006/relationships/image" Target="../media/image532.png"/><Relationship Id="rId19" Type="http://schemas.openxmlformats.org/officeDocument/2006/relationships/image" Target="../media/image424.png"/><Relationship Id="rId4" Type="http://schemas.openxmlformats.org/officeDocument/2006/relationships/image" Target="../media/image526.png"/><Relationship Id="rId9" Type="http://schemas.openxmlformats.org/officeDocument/2006/relationships/image" Target="../media/image531.png"/><Relationship Id="rId14" Type="http://schemas.openxmlformats.org/officeDocument/2006/relationships/image" Target="../media/image536.png"/></Relationships>
</file>

<file path=ppt/slides/_rels/slide56.xml.rels><?xml version="1.0" encoding="UTF-8" standalone="yes"?>
<Relationships xmlns="http://schemas.openxmlformats.org/package/2006/relationships"><Relationship Id="rId8" Type="http://schemas.openxmlformats.org/officeDocument/2006/relationships/image" Target="../media/image546.png"/><Relationship Id="rId13" Type="http://schemas.openxmlformats.org/officeDocument/2006/relationships/image" Target="../media/image551.png"/><Relationship Id="rId18" Type="http://schemas.openxmlformats.org/officeDocument/2006/relationships/image" Target="../media/image556.png"/><Relationship Id="rId3" Type="http://schemas.openxmlformats.org/officeDocument/2006/relationships/image" Target="../media/image541.png"/><Relationship Id="rId7" Type="http://schemas.openxmlformats.org/officeDocument/2006/relationships/image" Target="../media/image545.png"/><Relationship Id="rId12" Type="http://schemas.openxmlformats.org/officeDocument/2006/relationships/image" Target="../media/image550.png"/><Relationship Id="rId17" Type="http://schemas.openxmlformats.org/officeDocument/2006/relationships/image" Target="../media/image555.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544.png"/><Relationship Id="rId11" Type="http://schemas.openxmlformats.org/officeDocument/2006/relationships/image" Target="../media/image549.png"/><Relationship Id="rId5" Type="http://schemas.openxmlformats.org/officeDocument/2006/relationships/image" Target="../media/image543.png"/><Relationship Id="rId15" Type="http://schemas.openxmlformats.org/officeDocument/2006/relationships/image" Target="../media/image553.png"/><Relationship Id="rId10" Type="http://schemas.openxmlformats.org/officeDocument/2006/relationships/image" Target="../media/image548.png"/><Relationship Id="rId19" Type="http://schemas.openxmlformats.org/officeDocument/2006/relationships/image" Target="../media/image426.png"/><Relationship Id="rId4" Type="http://schemas.openxmlformats.org/officeDocument/2006/relationships/image" Target="../media/image542.png"/><Relationship Id="rId9" Type="http://schemas.openxmlformats.org/officeDocument/2006/relationships/image" Target="../media/image547.png"/><Relationship Id="rId14" Type="http://schemas.openxmlformats.org/officeDocument/2006/relationships/image" Target="../media/image552.png"/></Relationships>
</file>

<file path=ppt/slides/_rels/slide57.xml.rels><?xml version="1.0" encoding="UTF-8" standalone="yes"?>
<Relationships xmlns="http://schemas.openxmlformats.org/package/2006/relationships"><Relationship Id="rId8" Type="http://schemas.openxmlformats.org/officeDocument/2006/relationships/image" Target="../media/image558.png"/><Relationship Id="rId3" Type="http://schemas.openxmlformats.org/officeDocument/2006/relationships/image" Target="../media/image427.png"/><Relationship Id="rId7" Type="http://schemas.openxmlformats.org/officeDocument/2006/relationships/image" Target="../media/image557.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554.png"/><Relationship Id="rId11" Type="http://schemas.openxmlformats.org/officeDocument/2006/relationships/image" Target="../media/image561.png"/><Relationship Id="rId5" Type="http://schemas.openxmlformats.org/officeDocument/2006/relationships/image" Target="../media/image538.png"/><Relationship Id="rId10" Type="http://schemas.openxmlformats.org/officeDocument/2006/relationships/image" Target="../media/image560.png"/><Relationship Id="rId4" Type="http://schemas.openxmlformats.org/officeDocument/2006/relationships/image" Target="../media/image533.png"/><Relationship Id="rId9" Type="http://schemas.openxmlformats.org/officeDocument/2006/relationships/image" Target="../media/image559.png"/></Relationships>
</file>

<file path=ppt/slides/_rels/slide58.xml.rels><?xml version="1.0" encoding="UTF-8" standalone="yes"?>
<Relationships xmlns="http://schemas.openxmlformats.org/package/2006/relationships"><Relationship Id="rId8" Type="http://schemas.openxmlformats.org/officeDocument/2006/relationships/image" Target="../media/image567.png"/><Relationship Id="rId13" Type="http://schemas.openxmlformats.org/officeDocument/2006/relationships/image" Target="../media/image572.png"/><Relationship Id="rId3" Type="http://schemas.openxmlformats.org/officeDocument/2006/relationships/image" Target="../media/image562.png"/><Relationship Id="rId7" Type="http://schemas.openxmlformats.org/officeDocument/2006/relationships/image" Target="../media/image566.png"/><Relationship Id="rId12" Type="http://schemas.openxmlformats.org/officeDocument/2006/relationships/image" Target="../media/image571.pn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565.png"/><Relationship Id="rId11" Type="http://schemas.openxmlformats.org/officeDocument/2006/relationships/image" Target="../media/image570.png"/><Relationship Id="rId5" Type="http://schemas.openxmlformats.org/officeDocument/2006/relationships/image" Target="../media/image564.png"/><Relationship Id="rId10" Type="http://schemas.openxmlformats.org/officeDocument/2006/relationships/image" Target="../media/image569.png"/><Relationship Id="rId4" Type="http://schemas.openxmlformats.org/officeDocument/2006/relationships/image" Target="../media/image563.png"/><Relationship Id="rId9" Type="http://schemas.openxmlformats.org/officeDocument/2006/relationships/image" Target="../media/image568.png"/><Relationship Id="rId14" Type="http://schemas.openxmlformats.org/officeDocument/2006/relationships/image" Target="../media/image573.png"/></Relationships>
</file>

<file path=ppt/slides/_rels/slide59.xml.rels><?xml version="1.0" encoding="UTF-8" standalone="yes"?>
<Relationships xmlns="http://schemas.openxmlformats.org/package/2006/relationships"><Relationship Id="rId3" Type="http://schemas.openxmlformats.org/officeDocument/2006/relationships/image" Target="../media/image574.png"/><Relationship Id="rId2" Type="http://schemas.openxmlformats.org/officeDocument/2006/relationships/notesSlide" Target="../notesSlides/notesSlide52.xml"/><Relationship Id="rId1" Type="http://schemas.openxmlformats.org/officeDocument/2006/relationships/slideLayout" Target="../slideLayouts/slideLayout5.xml"/><Relationship Id="rId6" Type="http://schemas.openxmlformats.org/officeDocument/2006/relationships/image" Target="../media/image577.png"/><Relationship Id="rId5" Type="http://schemas.openxmlformats.org/officeDocument/2006/relationships/image" Target="../media/image576.png"/><Relationship Id="rId4" Type="http://schemas.openxmlformats.org/officeDocument/2006/relationships/image" Target="../media/image575.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60.xml.rels><?xml version="1.0" encoding="UTF-8" standalone="yes"?>
<Relationships xmlns="http://schemas.openxmlformats.org/package/2006/relationships"><Relationship Id="rId8" Type="http://schemas.openxmlformats.org/officeDocument/2006/relationships/image" Target="../media/image583.png"/><Relationship Id="rId13" Type="http://schemas.openxmlformats.org/officeDocument/2006/relationships/image" Target="../media/image588.png"/><Relationship Id="rId18" Type="http://schemas.openxmlformats.org/officeDocument/2006/relationships/image" Target="../media/image593.png"/><Relationship Id="rId3" Type="http://schemas.openxmlformats.org/officeDocument/2006/relationships/image" Target="../media/image578.png"/><Relationship Id="rId7" Type="http://schemas.openxmlformats.org/officeDocument/2006/relationships/image" Target="../media/image582.png"/><Relationship Id="rId12" Type="http://schemas.openxmlformats.org/officeDocument/2006/relationships/image" Target="../media/image587.png"/><Relationship Id="rId17" Type="http://schemas.openxmlformats.org/officeDocument/2006/relationships/image" Target="../media/image592.png"/><Relationship Id="rId2" Type="http://schemas.openxmlformats.org/officeDocument/2006/relationships/notesSlide" Target="../notesSlides/notesSlide53.xml"/><Relationship Id="rId16" Type="http://schemas.openxmlformats.org/officeDocument/2006/relationships/image" Target="../media/image591.png"/><Relationship Id="rId20" Type="http://schemas.openxmlformats.org/officeDocument/2006/relationships/image" Target="../media/image595.png"/><Relationship Id="rId1" Type="http://schemas.openxmlformats.org/officeDocument/2006/relationships/slideLayout" Target="../slideLayouts/slideLayout5.xml"/><Relationship Id="rId6" Type="http://schemas.openxmlformats.org/officeDocument/2006/relationships/image" Target="../media/image581.png"/><Relationship Id="rId11" Type="http://schemas.openxmlformats.org/officeDocument/2006/relationships/image" Target="../media/image586.png"/><Relationship Id="rId5" Type="http://schemas.openxmlformats.org/officeDocument/2006/relationships/image" Target="../media/image580.png"/><Relationship Id="rId15" Type="http://schemas.openxmlformats.org/officeDocument/2006/relationships/image" Target="../media/image590.png"/><Relationship Id="rId10" Type="http://schemas.openxmlformats.org/officeDocument/2006/relationships/image" Target="../media/image585.png"/><Relationship Id="rId19" Type="http://schemas.openxmlformats.org/officeDocument/2006/relationships/image" Target="../media/image594.png"/><Relationship Id="rId4" Type="http://schemas.openxmlformats.org/officeDocument/2006/relationships/image" Target="../media/image579.png"/><Relationship Id="rId9" Type="http://schemas.openxmlformats.org/officeDocument/2006/relationships/image" Target="../media/image584.png"/><Relationship Id="rId14" Type="http://schemas.openxmlformats.org/officeDocument/2006/relationships/image" Target="../media/image58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4.xml"/><Relationship Id="rId7" Type="http://schemas.openxmlformats.org/officeDocument/2006/relationships/image" Target="../media/image582.wmf"/><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581.wmf"/><Relationship Id="rId4" Type="http://schemas.openxmlformats.org/officeDocument/2006/relationships/oleObject" Target="../embeddings/oleObject2.bin"/></Relationships>
</file>

<file path=ppt/slides/_rels/slide63.xml.rels><?xml version="1.0" encoding="UTF-8" standalone="yes"?>
<Relationships xmlns="http://schemas.openxmlformats.org/package/2006/relationships"><Relationship Id="rId3" Type="http://schemas.openxmlformats.org/officeDocument/2006/relationships/image" Target="../media/image598.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8" Type="http://schemas.openxmlformats.org/officeDocument/2006/relationships/image" Target="../media/image603.png"/><Relationship Id="rId3" Type="http://schemas.openxmlformats.org/officeDocument/2006/relationships/image" Target="../media/image148.png"/><Relationship Id="rId7" Type="http://schemas.openxmlformats.org/officeDocument/2006/relationships/image" Target="../media/image602.png"/><Relationship Id="rId2" Type="http://schemas.openxmlformats.org/officeDocument/2006/relationships/notesSlide" Target="../notesSlides/notesSlide56.xml"/><Relationship Id="rId1" Type="http://schemas.openxmlformats.org/officeDocument/2006/relationships/slideLayout" Target="../slideLayouts/slideLayout5.xml"/><Relationship Id="rId6" Type="http://schemas.openxmlformats.org/officeDocument/2006/relationships/image" Target="../media/image601.png"/><Relationship Id="rId5" Type="http://schemas.openxmlformats.org/officeDocument/2006/relationships/image" Target="../media/image600.png"/><Relationship Id="rId4" Type="http://schemas.openxmlformats.org/officeDocument/2006/relationships/image" Target="../media/image599.png"/><Relationship Id="rId9" Type="http://schemas.openxmlformats.org/officeDocument/2006/relationships/image" Target="../media/image604.png"/></Relationships>
</file>

<file path=ppt/slides/_rels/slide65.xml.rels><?xml version="1.0" encoding="UTF-8" standalone="yes"?>
<Relationships xmlns="http://schemas.openxmlformats.org/package/2006/relationships"><Relationship Id="rId8" Type="http://schemas.openxmlformats.org/officeDocument/2006/relationships/image" Target="../media/image4190.png"/><Relationship Id="rId3" Type="http://schemas.openxmlformats.org/officeDocument/2006/relationships/image" Target="../media/image4140.png"/><Relationship Id="rId7" Type="http://schemas.openxmlformats.org/officeDocument/2006/relationships/image" Target="../media/image4180.png"/><Relationship Id="rId2" Type="http://schemas.openxmlformats.org/officeDocument/2006/relationships/notesSlide" Target="../notesSlides/notesSlide57.xml"/><Relationship Id="rId1" Type="http://schemas.openxmlformats.org/officeDocument/2006/relationships/slideLayout" Target="../slideLayouts/slideLayout5.xml"/><Relationship Id="rId6" Type="http://schemas.openxmlformats.org/officeDocument/2006/relationships/image" Target="../media/image4170.png"/><Relationship Id="rId5" Type="http://schemas.openxmlformats.org/officeDocument/2006/relationships/image" Target="../media/image4160.png"/><Relationship Id="rId10" Type="http://schemas.openxmlformats.org/officeDocument/2006/relationships/image" Target="../media/image4210.png"/><Relationship Id="rId4" Type="http://schemas.openxmlformats.org/officeDocument/2006/relationships/image" Target="../media/image4150.png"/><Relationship Id="rId9" Type="http://schemas.openxmlformats.org/officeDocument/2006/relationships/image" Target="../media/image4200.png"/></Relationships>
</file>

<file path=ppt/slides/_rels/slide66.xml.rels><?xml version="1.0" encoding="UTF-8" standalone="yes"?>
<Relationships xmlns="http://schemas.openxmlformats.org/package/2006/relationships"><Relationship Id="rId3" Type="http://schemas.openxmlformats.org/officeDocument/2006/relationships/image" Target="../media/image605.png"/><Relationship Id="rId7" Type="http://schemas.openxmlformats.org/officeDocument/2006/relationships/image" Target="../media/image583.jpeg"/><Relationship Id="rId2" Type="http://schemas.openxmlformats.org/officeDocument/2006/relationships/notesSlide" Target="../notesSlides/notesSlide58.xml"/><Relationship Id="rId1" Type="http://schemas.openxmlformats.org/officeDocument/2006/relationships/slideLayout" Target="../slideLayouts/slideLayout5.xml"/><Relationship Id="rId6" Type="http://schemas.openxmlformats.org/officeDocument/2006/relationships/image" Target="../media/image608.png"/><Relationship Id="rId5" Type="http://schemas.openxmlformats.org/officeDocument/2006/relationships/image" Target="../media/image607.png"/><Relationship Id="rId4" Type="http://schemas.openxmlformats.org/officeDocument/2006/relationships/image" Target="../media/image606.png"/></Relationships>
</file>

<file path=ppt/slides/_rels/slide67.xml.rels><?xml version="1.0" encoding="UTF-8" standalone="yes"?>
<Relationships xmlns="http://schemas.openxmlformats.org/package/2006/relationships"><Relationship Id="rId8" Type="http://schemas.openxmlformats.org/officeDocument/2006/relationships/image" Target="../media/image616.png"/><Relationship Id="rId13" Type="http://schemas.openxmlformats.org/officeDocument/2006/relationships/image" Target="../media/image622.png"/><Relationship Id="rId3" Type="http://schemas.openxmlformats.org/officeDocument/2006/relationships/image" Target="../media/image611.png"/><Relationship Id="rId7" Type="http://schemas.openxmlformats.org/officeDocument/2006/relationships/image" Target="../media/image615.png"/><Relationship Id="rId12" Type="http://schemas.openxmlformats.org/officeDocument/2006/relationships/image" Target="../media/image621.png"/><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image" Target="../media/image614.png"/><Relationship Id="rId11" Type="http://schemas.openxmlformats.org/officeDocument/2006/relationships/image" Target="../media/image619.png"/><Relationship Id="rId5" Type="http://schemas.openxmlformats.org/officeDocument/2006/relationships/image" Target="../media/image613.png"/><Relationship Id="rId10" Type="http://schemas.openxmlformats.org/officeDocument/2006/relationships/image" Target="../media/image618.png"/><Relationship Id="rId4" Type="http://schemas.openxmlformats.org/officeDocument/2006/relationships/image" Target="../media/image612.png"/><Relationship Id="rId9" Type="http://schemas.openxmlformats.org/officeDocument/2006/relationships/image" Target="../media/image617.png"/></Relationships>
</file>

<file path=ppt/slides/_rels/slide68.xml.rels><?xml version="1.0" encoding="UTF-8" standalone="yes"?>
<Relationships xmlns="http://schemas.openxmlformats.org/package/2006/relationships"><Relationship Id="rId8" Type="http://schemas.openxmlformats.org/officeDocument/2006/relationships/image" Target="../media/image628.png"/><Relationship Id="rId13" Type="http://schemas.openxmlformats.org/officeDocument/2006/relationships/image" Target="../media/image633.png"/><Relationship Id="rId3" Type="http://schemas.openxmlformats.org/officeDocument/2006/relationships/image" Target="../media/image623.png"/><Relationship Id="rId7" Type="http://schemas.openxmlformats.org/officeDocument/2006/relationships/image" Target="../media/image627.png"/><Relationship Id="rId12" Type="http://schemas.openxmlformats.org/officeDocument/2006/relationships/image" Target="../media/image632.png"/><Relationship Id="rId2" Type="http://schemas.openxmlformats.org/officeDocument/2006/relationships/notesSlide" Target="../notesSlides/notesSlide60.xml"/><Relationship Id="rId16" Type="http://schemas.openxmlformats.org/officeDocument/2006/relationships/image" Target="../media/image636.png"/><Relationship Id="rId1" Type="http://schemas.openxmlformats.org/officeDocument/2006/relationships/slideLayout" Target="../slideLayouts/slideLayout5.xml"/><Relationship Id="rId6" Type="http://schemas.openxmlformats.org/officeDocument/2006/relationships/image" Target="../media/image626.png"/><Relationship Id="rId11" Type="http://schemas.openxmlformats.org/officeDocument/2006/relationships/image" Target="../media/image631.png"/><Relationship Id="rId5" Type="http://schemas.openxmlformats.org/officeDocument/2006/relationships/image" Target="../media/image625.png"/><Relationship Id="rId15" Type="http://schemas.openxmlformats.org/officeDocument/2006/relationships/image" Target="../media/image635.png"/><Relationship Id="rId10" Type="http://schemas.openxmlformats.org/officeDocument/2006/relationships/image" Target="../media/image630.png"/><Relationship Id="rId4" Type="http://schemas.openxmlformats.org/officeDocument/2006/relationships/image" Target="../media/image624.png"/><Relationship Id="rId9" Type="http://schemas.openxmlformats.org/officeDocument/2006/relationships/image" Target="../media/image629.png"/><Relationship Id="rId14" Type="http://schemas.openxmlformats.org/officeDocument/2006/relationships/image" Target="../media/image634.png"/></Relationships>
</file>

<file path=ppt/slides/_rels/slide69.xml.rels><?xml version="1.0" encoding="UTF-8" standalone="yes"?>
<Relationships xmlns="http://schemas.openxmlformats.org/package/2006/relationships"><Relationship Id="rId8" Type="http://schemas.openxmlformats.org/officeDocument/2006/relationships/image" Target="../media/image642.png"/><Relationship Id="rId3" Type="http://schemas.openxmlformats.org/officeDocument/2006/relationships/image" Target="../media/image637.png"/><Relationship Id="rId7" Type="http://schemas.openxmlformats.org/officeDocument/2006/relationships/image" Target="../media/image641.png"/><Relationship Id="rId2" Type="http://schemas.openxmlformats.org/officeDocument/2006/relationships/notesSlide" Target="../notesSlides/notesSlide61.xml"/><Relationship Id="rId1" Type="http://schemas.openxmlformats.org/officeDocument/2006/relationships/slideLayout" Target="../slideLayouts/slideLayout5.xml"/><Relationship Id="rId6" Type="http://schemas.openxmlformats.org/officeDocument/2006/relationships/image" Target="../media/image640.png"/><Relationship Id="rId11" Type="http://schemas.openxmlformats.org/officeDocument/2006/relationships/image" Target="../media/image645.png"/><Relationship Id="rId5" Type="http://schemas.openxmlformats.org/officeDocument/2006/relationships/image" Target="../media/image639.png"/><Relationship Id="rId10" Type="http://schemas.openxmlformats.org/officeDocument/2006/relationships/image" Target="../media/image644.png"/><Relationship Id="rId4" Type="http://schemas.openxmlformats.org/officeDocument/2006/relationships/image" Target="../media/image638.png"/><Relationship Id="rId9" Type="http://schemas.openxmlformats.org/officeDocument/2006/relationships/image" Target="../media/image643.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1.png"/><Relationship Id="rId18" Type="http://schemas.openxmlformats.org/officeDocument/2006/relationships/image" Target="../media/image46.png"/><Relationship Id="rId21" Type="http://schemas.openxmlformats.org/officeDocument/2006/relationships/image" Target="../media/image49.png"/><Relationship Id="rId7" Type="http://schemas.openxmlformats.org/officeDocument/2006/relationships/image" Target="../media/image34.png"/><Relationship Id="rId12" Type="http://schemas.openxmlformats.org/officeDocument/2006/relationships/image" Target="../media/image40.png"/><Relationship Id="rId17" Type="http://schemas.openxmlformats.org/officeDocument/2006/relationships/image" Target="../media/image45.png"/><Relationship Id="rId2" Type="http://schemas.openxmlformats.org/officeDocument/2006/relationships/notesSlide" Target="../notesSlides/notesSlide3.xml"/><Relationship Id="rId16" Type="http://schemas.openxmlformats.org/officeDocument/2006/relationships/image" Target="../media/image44.png"/><Relationship Id="rId20"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33.png"/><Relationship Id="rId11" Type="http://schemas.openxmlformats.org/officeDocument/2006/relationships/image" Target="../media/image39.png"/><Relationship Id="rId5" Type="http://schemas.openxmlformats.org/officeDocument/2006/relationships/image" Target="../media/image32.png"/><Relationship Id="rId15" Type="http://schemas.openxmlformats.org/officeDocument/2006/relationships/image" Target="../media/image43.png"/><Relationship Id="rId10" Type="http://schemas.openxmlformats.org/officeDocument/2006/relationships/image" Target="../media/image38.png"/><Relationship Id="rId19" Type="http://schemas.openxmlformats.org/officeDocument/2006/relationships/image" Target="../media/image47.png"/><Relationship Id="rId4" Type="http://schemas.openxmlformats.org/officeDocument/2006/relationships/image" Target="../media/image36.png"/><Relationship Id="rId9" Type="http://schemas.openxmlformats.org/officeDocument/2006/relationships/image" Target="../media/image37.png"/><Relationship Id="rId14" Type="http://schemas.openxmlformats.org/officeDocument/2006/relationships/image" Target="../media/image42.png"/><Relationship Id="rId22" Type="http://schemas.openxmlformats.org/officeDocument/2006/relationships/image" Target="../media/image50.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8" Type="http://schemas.openxmlformats.org/officeDocument/2006/relationships/image" Target="../media/image651.png"/><Relationship Id="rId3" Type="http://schemas.openxmlformats.org/officeDocument/2006/relationships/image" Target="../media/image646.png"/><Relationship Id="rId7" Type="http://schemas.openxmlformats.org/officeDocument/2006/relationships/image" Target="../media/image650.png"/><Relationship Id="rId2" Type="http://schemas.openxmlformats.org/officeDocument/2006/relationships/notesSlide" Target="../notesSlides/notesSlide63.xml"/><Relationship Id="rId1" Type="http://schemas.openxmlformats.org/officeDocument/2006/relationships/slideLayout" Target="../slideLayouts/slideLayout5.xml"/><Relationship Id="rId6" Type="http://schemas.openxmlformats.org/officeDocument/2006/relationships/image" Target="../media/image649.png"/><Relationship Id="rId5" Type="http://schemas.openxmlformats.org/officeDocument/2006/relationships/image" Target="../media/image648.png"/><Relationship Id="rId10" Type="http://schemas.openxmlformats.org/officeDocument/2006/relationships/image" Target="../media/image653.png"/><Relationship Id="rId4" Type="http://schemas.openxmlformats.org/officeDocument/2006/relationships/image" Target="../media/image647.png"/><Relationship Id="rId9" Type="http://schemas.openxmlformats.org/officeDocument/2006/relationships/image" Target="../media/image652.png"/></Relationships>
</file>

<file path=ppt/slides/_rels/slide72.xml.rels><?xml version="1.0" encoding="UTF-8" standalone="yes"?>
<Relationships xmlns="http://schemas.openxmlformats.org/package/2006/relationships"><Relationship Id="rId8" Type="http://schemas.openxmlformats.org/officeDocument/2006/relationships/image" Target="../media/image659.png"/><Relationship Id="rId3" Type="http://schemas.openxmlformats.org/officeDocument/2006/relationships/image" Target="../media/image654.png"/><Relationship Id="rId7" Type="http://schemas.openxmlformats.org/officeDocument/2006/relationships/image" Target="../media/image658.png"/><Relationship Id="rId2" Type="http://schemas.openxmlformats.org/officeDocument/2006/relationships/notesSlide" Target="../notesSlides/notesSlide64.xml"/><Relationship Id="rId1" Type="http://schemas.openxmlformats.org/officeDocument/2006/relationships/slideLayout" Target="../slideLayouts/slideLayout5.xml"/><Relationship Id="rId6" Type="http://schemas.openxmlformats.org/officeDocument/2006/relationships/image" Target="../media/image657.png"/><Relationship Id="rId5" Type="http://schemas.openxmlformats.org/officeDocument/2006/relationships/image" Target="../media/image656.png"/><Relationship Id="rId4" Type="http://schemas.openxmlformats.org/officeDocument/2006/relationships/image" Target="../media/image655.png"/><Relationship Id="rId9" Type="http://schemas.openxmlformats.org/officeDocument/2006/relationships/image" Target="../media/image660.png"/></Relationships>
</file>

<file path=ppt/slides/_rels/slide73.xml.rels><?xml version="1.0" encoding="UTF-8" standalone="yes"?>
<Relationships xmlns="http://schemas.openxmlformats.org/package/2006/relationships"><Relationship Id="rId8" Type="http://schemas.openxmlformats.org/officeDocument/2006/relationships/image" Target="../media/image584.wmf"/><Relationship Id="rId13" Type="http://schemas.openxmlformats.org/officeDocument/2006/relationships/oleObject" Target="../embeddings/oleObject7.bin"/><Relationship Id="rId18" Type="http://schemas.openxmlformats.org/officeDocument/2006/relationships/oleObject" Target="../embeddings/oleObject9.bin"/><Relationship Id="rId26" Type="http://schemas.openxmlformats.org/officeDocument/2006/relationships/oleObject" Target="../embeddings/oleObject13.bin"/><Relationship Id="rId3" Type="http://schemas.openxmlformats.org/officeDocument/2006/relationships/notesSlide" Target="../notesSlides/notesSlide65.xml"/><Relationship Id="rId21" Type="http://schemas.openxmlformats.org/officeDocument/2006/relationships/oleObject" Target="../embeddings/oleObject11.bin"/><Relationship Id="rId34" Type="http://schemas.openxmlformats.org/officeDocument/2006/relationships/oleObject" Target="../embeddings/oleObject17.bin"/><Relationship Id="rId7" Type="http://schemas.openxmlformats.org/officeDocument/2006/relationships/oleObject" Target="../embeddings/oleObject4.bin"/><Relationship Id="rId12" Type="http://schemas.openxmlformats.org/officeDocument/2006/relationships/oleObject" Target="../embeddings/oleObject6.bin"/><Relationship Id="rId17" Type="http://schemas.openxmlformats.org/officeDocument/2006/relationships/oleObject" Target="../embeddings/oleObject9.bin"/><Relationship Id="rId25" Type="http://schemas.openxmlformats.org/officeDocument/2006/relationships/oleObject" Target="../embeddings/oleObject13.bin"/><Relationship Id="rId33" Type="http://schemas.openxmlformats.org/officeDocument/2006/relationships/oleObject" Target="../embeddings/oleObject17.bin"/><Relationship Id="rId2" Type="http://schemas.openxmlformats.org/officeDocument/2006/relationships/slideLayout" Target="../slideLayouts/slideLayout5.xml"/><Relationship Id="rId16" Type="http://schemas.openxmlformats.org/officeDocument/2006/relationships/oleObject" Target="../embeddings/oleObject8.bin"/><Relationship Id="rId20" Type="http://schemas.openxmlformats.org/officeDocument/2006/relationships/oleObject" Target="../embeddings/oleObject10.bin"/><Relationship Id="rId29" Type="http://schemas.openxmlformats.org/officeDocument/2006/relationships/oleObject" Target="../embeddings/oleObject15.bin"/><Relationship Id="rId1" Type="http://schemas.openxmlformats.org/officeDocument/2006/relationships/vmlDrawing" Target="../drawings/vmlDrawing3.vml"/><Relationship Id="rId6" Type="http://schemas.openxmlformats.org/officeDocument/2006/relationships/image" Target="../media/image584.wmf"/><Relationship Id="rId11" Type="http://schemas.openxmlformats.org/officeDocument/2006/relationships/oleObject" Target="../embeddings/oleObject6.bin"/><Relationship Id="rId24" Type="http://schemas.openxmlformats.org/officeDocument/2006/relationships/oleObject" Target="../embeddings/oleObject12.bin"/><Relationship Id="rId32" Type="http://schemas.openxmlformats.org/officeDocument/2006/relationships/oleObject" Target="../embeddings/oleObject16.bin"/><Relationship Id="rId37" Type="http://schemas.openxmlformats.org/officeDocument/2006/relationships/image" Target="../media/image663.png"/><Relationship Id="rId5" Type="http://schemas.openxmlformats.org/officeDocument/2006/relationships/oleObject" Target="../embeddings/oleObject4.bin"/><Relationship Id="rId15" Type="http://schemas.openxmlformats.org/officeDocument/2006/relationships/oleObject" Target="../embeddings/oleObject8.bin"/><Relationship Id="rId23" Type="http://schemas.openxmlformats.org/officeDocument/2006/relationships/oleObject" Target="../embeddings/oleObject12.bin"/><Relationship Id="rId28" Type="http://schemas.openxmlformats.org/officeDocument/2006/relationships/oleObject" Target="../embeddings/oleObject14.bin"/><Relationship Id="rId36" Type="http://schemas.openxmlformats.org/officeDocument/2006/relationships/oleObject" Target="../embeddings/oleObject18.bin"/><Relationship Id="rId10" Type="http://schemas.openxmlformats.org/officeDocument/2006/relationships/oleObject" Target="../embeddings/oleObject5.bin"/><Relationship Id="rId19" Type="http://schemas.openxmlformats.org/officeDocument/2006/relationships/oleObject" Target="../embeddings/oleObject10.bin"/><Relationship Id="rId31" Type="http://schemas.openxmlformats.org/officeDocument/2006/relationships/oleObject" Target="../embeddings/oleObject16.bin"/><Relationship Id="rId4" Type="http://schemas.openxmlformats.org/officeDocument/2006/relationships/image" Target="../media/image662.png"/><Relationship Id="rId9" Type="http://schemas.openxmlformats.org/officeDocument/2006/relationships/oleObject" Target="../embeddings/oleObject5.bin"/><Relationship Id="rId14" Type="http://schemas.openxmlformats.org/officeDocument/2006/relationships/oleObject" Target="../embeddings/oleObject7.bin"/><Relationship Id="rId22" Type="http://schemas.openxmlformats.org/officeDocument/2006/relationships/oleObject" Target="../embeddings/oleObject11.bin"/><Relationship Id="rId27" Type="http://schemas.openxmlformats.org/officeDocument/2006/relationships/oleObject" Target="../embeddings/oleObject14.bin"/><Relationship Id="rId30" Type="http://schemas.openxmlformats.org/officeDocument/2006/relationships/oleObject" Target="../embeddings/oleObject15.bin"/><Relationship Id="rId35" Type="http://schemas.openxmlformats.org/officeDocument/2006/relationships/oleObject" Target="../embeddings/oleObject18.bin"/></Relationships>
</file>

<file path=ppt/slides/_rels/slide74.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oleObject" Target="../embeddings/oleObject27.bin"/><Relationship Id="rId3" Type="http://schemas.openxmlformats.org/officeDocument/2006/relationships/notesSlide" Target="../notesSlides/notesSlide66.xml"/><Relationship Id="rId7" Type="http://schemas.openxmlformats.org/officeDocument/2006/relationships/oleObject" Target="../embeddings/oleObject21.bin"/><Relationship Id="rId12" Type="http://schemas.openxmlformats.org/officeDocument/2006/relationships/oleObject" Target="../embeddings/oleObject26.bin"/><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oleObject" Target="../embeddings/oleObject20.bin"/><Relationship Id="rId11" Type="http://schemas.openxmlformats.org/officeDocument/2006/relationships/oleObject" Target="../embeddings/oleObject25.bin"/><Relationship Id="rId5" Type="http://schemas.openxmlformats.org/officeDocument/2006/relationships/image" Target="../media/image585.wmf"/><Relationship Id="rId10" Type="http://schemas.openxmlformats.org/officeDocument/2006/relationships/oleObject" Target="../embeddings/oleObject24.bin"/><Relationship Id="rId4" Type="http://schemas.openxmlformats.org/officeDocument/2006/relationships/oleObject" Target="../embeddings/oleObject19.bin"/><Relationship Id="rId9" Type="http://schemas.openxmlformats.org/officeDocument/2006/relationships/oleObject" Target="../embeddings/oleObject23.bin"/><Relationship Id="rId14" Type="http://schemas.openxmlformats.org/officeDocument/2006/relationships/image" Target="../media/image665.png"/></Relationships>
</file>

<file path=ppt/slides/_rels/slide75.xml.rels><?xml version="1.0" encoding="UTF-8" standalone="yes"?>
<Relationships xmlns="http://schemas.openxmlformats.org/package/2006/relationships"><Relationship Id="rId3" Type="http://schemas.openxmlformats.org/officeDocument/2006/relationships/image" Target="../media/image596.png"/><Relationship Id="rId7" Type="http://schemas.openxmlformats.org/officeDocument/2006/relationships/image" Target="../media/image670.png"/><Relationship Id="rId2" Type="http://schemas.openxmlformats.org/officeDocument/2006/relationships/notesSlide" Target="../notesSlides/notesSlide67.xml"/><Relationship Id="rId1" Type="http://schemas.openxmlformats.org/officeDocument/2006/relationships/slideLayout" Target="../slideLayouts/slideLayout5.xml"/><Relationship Id="rId6" Type="http://schemas.openxmlformats.org/officeDocument/2006/relationships/image" Target="../media/image669.png"/><Relationship Id="rId5" Type="http://schemas.openxmlformats.org/officeDocument/2006/relationships/image" Target="../media/image668.png"/><Relationship Id="rId4" Type="http://schemas.openxmlformats.org/officeDocument/2006/relationships/image" Target="../media/image667.png"/></Relationships>
</file>

<file path=ppt/slides/_rels/slide76.xml.rels><?xml version="1.0" encoding="UTF-8" standalone="yes"?>
<Relationships xmlns="http://schemas.openxmlformats.org/package/2006/relationships"><Relationship Id="rId8" Type="http://schemas.openxmlformats.org/officeDocument/2006/relationships/image" Target="../media/image664.png"/><Relationship Id="rId13" Type="http://schemas.openxmlformats.org/officeDocument/2006/relationships/image" Target="../media/image673.png"/><Relationship Id="rId3" Type="http://schemas.openxmlformats.org/officeDocument/2006/relationships/image" Target="../media/image597.png"/><Relationship Id="rId7" Type="http://schemas.openxmlformats.org/officeDocument/2006/relationships/image" Target="../media/image668.png"/><Relationship Id="rId12" Type="http://schemas.openxmlformats.org/officeDocument/2006/relationships/image" Target="../media/image672.png"/><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667.png"/><Relationship Id="rId11" Type="http://schemas.openxmlformats.org/officeDocument/2006/relationships/image" Target="../media/image671.png"/><Relationship Id="rId5" Type="http://schemas.openxmlformats.org/officeDocument/2006/relationships/image" Target="../media/image661.png"/><Relationship Id="rId15" Type="http://schemas.openxmlformats.org/officeDocument/2006/relationships/image" Target="../media/image675.png"/><Relationship Id="rId10" Type="http://schemas.openxmlformats.org/officeDocument/2006/relationships/image" Target="../media/image666.png"/><Relationship Id="rId4" Type="http://schemas.openxmlformats.org/officeDocument/2006/relationships/image" Target="../media/image609.png"/><Relationship Id="rId9" Type="http://schemas.openxmlformats.org/officeDocument/2006/relationships/image" Target="../media/image670.png"/><Relationship Id="rId14" Type="http://schemas.openxmlformats.org/officeDocument/2006/relationships/image" Target="../media/image674.png"/></Relationships>
</file>

<file path=ppt/slides/_rels/slide77.xml.rels><?xml version="1.0" encoding="UTF-8" standalone="yes"?>
<Relationships xmlns="http://schemas.openxmlformats.org/package/2006/relationships"><Relationship Id="rId8" Type="http://schemas.openxmlformats.org/officeDocument/2006/relationships/image" Target="../media/image681.png"/><Relationship Id="rId3" Type="http://schemas.openxmlformats.org/officeDocument/2006/relationships/image" Target="../media/image676.png"/><Relationship Id="rId7" Type="http://schemas.openxmlformats.org/officeDocument/2006/relationships/image" Target="../media/image680.png"/><Relationship Id="rId12" Type="http://schemas.openxmlformats.org/officeDocument/2006/relationships/image" Target="../media/image685.png"/><Relationship Id="rId2" Type="http://schemas.openxmlformats.org/officeDocument/2006/relationships/notesSlide" Target="../notesSlides/notesSlide69.xml"/><Relationship Id="rId1" Type="http://schemas.openxmlformats.org/officeDocument/2006/relationships/slideLayout" Target="../slideLayouts/slideLayout5.xml"/><Relationship Id="rId6" Type="http://schemas.openxmlformats.org/officeDocument/2006/relationships/image" Target="../media/image679.png"/><Relationship Id="rId11" Type="http://schemas.openxmlformats.org/officeDocument/2006/relationships/image" Target="../media/image684.png"/><Relationship Id="rId5" Type="http://schemas.openxmlformats.org/officeDocument/2006/relationships/image" Target="../media/image678.png"/><Relationship Id="rId10" Type="http://schemas.openxmlformats.org/officeDocument/2006/relationships/image" Target="../media/image683.png"/><Relationship Id="rId4" Type="http://schemas.openxmlformats.org/officeDocument/2006/relationships/image" Target="../media/image677.png"/><Relationship Id="rId9" Type="http://schemas.openxmlformats.org/officeDocument/2006/relationships/image" Target="../media/image682.png"/></Relationships>
</file>

<file path=ppt/slides/_rels/slide78.xml.rels><?xml version="1.0" encoding="UTF-8" standalone="yes"?>
<Relationships xmlns="http://schemas.openxmlformats.org/package/2006/relationships"><Relationship Id="rId8" Type="http://schemas.openxmlformats.org/officeDocument/2006/relationships/image" Target="../media/image691.png"/><Relationship Id="rId3" Type="http://schemas.openxmlformats.org/officeDocument/2006/relationships/image" Target="../media/image686.png"/><Relationship Id="rId7" Type="http://schemas.openxmlformats.org/officeDocument/2006/relationships/image" Target="../media/image690.png"/><Relationship Id="rId2" Type="http://schemas.openxmlformats.org/officeDocument/2006/relationships/notesSlide" Target="../notesSlides/notesSlide70.xml"/><Relationship Id="rId1" Type="http://schemas.openxmlformats.org/officeDocument/2006/relationships/slideLayout" Target="../slideLayouts/slideLayout5.xml"/><Relationship Id="rId6" Type="http://schemas.openxmlformats.org/officeDocument/2006/relationships/image" Target="../media/image689.png"/><Relationship Id="rId11" Type="http://schemas.openxmlformats.org/officeDocument/2006/relationships/image" Target="../media/image694.png"/><Relationship Id="rId5" Type="http://schemas.openxmlformats.org/officeDocument/2006/relationships/image" Target="../media/image688.png"/><Relationship Id="rId10" Type="http://schemas.openxmlformats.org/officeDocument/2006/relationships/image" Target="../media/image693.png"/><Relationship Id="rId4" Type="http://schemas.openxmlformats.org/officeDocument/2006/relationships/image" Target="../media/image687.png"/><Relationship Id="rId9" Type="http://schemas.openxmlformats.org/officeDocument/2006/relationships/image" Target="../media/image692.png"/></Relationships>
</file>

<file path=ppt/slides/_rels/slide79.xml.rels><?xml version="1.0" encoding="UTF-8" standalone="yes"?>
<Relationships xmlns="http://schemas.openxmlformats.org/package/2006/relationships"><Relationship Id="rId8" Type="http://schemas.openxmlformats.org/officeDocument/2006/relationships/image" Target="../media/image698.png"/><Relationship Id="rId13" Type="http://schemas.openxmlformats.org/officeDocument/2006/relationships/image" Target="../media/image703.png"/><Relationship Id="rId18" Type="http://schemas.openxmlformats.org/officeDocument/2006/relationships/image" Target="../media/image708.png"/><Relationship Id="rId3" Type="http://schemas.openxmlformats.org/officeDocument/2006/relationships/notesSlide" Target="../notesSlides/notesSlide71.xml"/><Relationship Id="rId21" Type="http://schemas.openxmlformats.org/officeDocument/2006/relationships/image" Target="../media/image711.png"/><Relationship Id="rId7" Type="http://schemas.openxmlformats.org/officeDocument/2006/relationships/image" Target="../media/image695.wmf"/><Relationship Id="rId12" Type="http://schemas.openxmlformats.org/officeDocument/2006/relationships/image" Target="../media/image702.png"/><Relationship Id="rId17" Type="http://schemas.openxmlformats.org/officeDocument/2006/relationships/image" Target="../media/image707.png"/><Relationship Id="rId2" Type="http://schemas.openxmlformats.org/officeDocument/2006/relationships/slideLayout" Target="../slideLayouts/slideLayout5.xml"/><Relationship Id="rId16" Type="http://schemas.openxmlformats.org/officeDocument/2006/relationships/image" Target="../media/image706.png"/><Relationship Id="rId20" Type="http://schemas.openxmlformats.org/officeDocument/2006/relationships/image" Target="../media/image710.png"/><Relationship Id="rId1" Type="http://schemas.openxmlformats.org/officeDocument/2006/relationships/vmlDrawing" Target="../drawings/vmlDrawing5.vml"/><Relationship Id="rId6" Type="http://schemas.openxmlformats.org/officeDocument/2006/relationships/oleObject" Target="../embeddings/oleObject28.bin"/><Relationship Id="rId11" Type="http://schemas.openxmlformats.org/officeDocument/2006/relationships/image" Target="../media/image701.png"/><Relationship Id="rId5" Type="http://schemas.openxmlformats.org/officeDocument/2006/relationships/image" Target="../media/image697.png"/><Relationship Id="rId15" Type="http://schemas.openxmlformats.org/officeDocument/2006/relationships/image" Target="../media/image705.png"/><Relationship Id="rId10" Type="http://schemas.openxmlformats.org/officeDocument/2006/relationships/image" Target="../media/image700.png"/><Relationship Id="rId19" Type="http://schemas.openxmlformats.org/officeDocument/2006/relationships/image" Target="../media/image709.png"/><Relationship Id="rId4" Type="http://schemas.openxmlformats.org/officeDocument/2006/relationships/image" Target="../media/image696.png"/><Relationship Id="rId9" Type="http://schemas.openxmlformats.org/officeDocument/2006/relationships/image" Target="../media/image699.png"/><Relationship Id="rId14" Type="http://schemas.openxmlformats.org/officeDocument/2006/relationships/image" Target="../media/image704.png"/></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53.png"/><Relationship Id="rId4" Type="http://schemas.openxmlformats.org/officeDocument/2006/relationships/image" Target="../media/image52.png"/></Relationships>
</file>

<file path=ppt/slides/_rels/slide80.xml.rels><?xml version="1.0" encoding="UTF-8" standalone="yes"?>
<Relationships xmlns="http://schemas.openxmlformats.org/package/2006/relationships"><Relationship Id="rId8" Type="http://schemas.openxmlformats.org/officeDocument/2006/relationships/image" Target="../media/image713.png"/><Relationship Id="rId13" Type="http://schemas.openxmlformats.org/officeDocument/2006/relationships/image" Target="../media/image718.png"/><Relationship Id="rId18" Type="http://schemas.openxmlformats.org/officeDocument/2006/relationships/image" Target="../media/image724.png"/><Relationship Id="rId3" Type="http://schemas.openxmlformats.org/officeDocument/2006/relationships/notesSlide" Target="../notesSlides/notesSlide72.xml"/><Relationship Id="rId7" Type="http://schemas.openxmlformats.org/officeDocument/2006/relationships/image" Target="../media/image712.png"/><Relationship Id="rId12" Type="http://schemas.openxmlformats.org/officeDocument/2006/relationships/image" Target="../media/image717.png"/><Relationship Id="rId17" Type="http://schemas.openxmlformats.org/officeDocument/2006/relationships/image" Target="../media/image723.png"/><Relationship Id="rId2" Type="http://schemas.openxmlformats.org/officeDocument/2006/relationships/slideLayout" Target="../slideLayouts/slideLayout5.xml"/><Relationship Id="rId16" Type="http://schemas.openxmlformats.org/officeDocument/2006/relationships/image" Target="../media/image722.png"/><Relationship Id="rId20" Type="http://schemas.openxmlformats.org/officeDocument/2006/relationships/image" Target="../media/image726.png"/><Relationship Id="rId1" Type="http://schemas.openxmlformats.org/officeDocument/2006/relationships/vmlDrawing" Target="../drawings/vmlDrawing6.vml"/><Relationship Id="rId6" Type="http://schemas.openxmlformats.org/officeDocument/2006/relationships/image" Target="../media/image695.wmf"/><Relationship Id="rId11" Type="http://schemas.openxmlformats.org/officeDocument/2006/relationships/image" Target="../media/image716.png"/><Relationship Id="rId5" Type="http://schemas.openxmlformats.org/officeDocument/2006/relationships/oleObject" Target="../embeddings/oleObject28.bin"/><Relationship Id="rId15" Type="http://schemas.openxmlformats.org/officeDocument/2006/relationships/image" Target="../media/image721.png"/><Relationship Id="rId10" Type="http://schemas.openxmlformats.org/officeDocument/2006/relationships/image" Target="../media/image715.png"/><Relationship Id="rId19" Type="http://schemas.openxmlformats.org/officeDocument/2006/relationships/image" Target="../media/image725.png"/><Relationship Id="rId4" Type="http://schemas.openxmlformats.org/officeDocument/2006/relationships/image" Target="../media/image697.png"/><Relationship Id="rId9" Type="http://schemas.openxmlformats.org/officeDocument/2006/relationships/image" Target="../media/image714.png"/><Relationship Id="rId14" Type="http://schemas.openxmlformats.org/officeDocument/2006/relationships/image" Target="../media/image719.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12"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8.xml"/><Relationship Id="rId11" Type="http://schemas.openxmlformats.org/officeDocument/2006/relationships/image" Target="../media/image55.png"/><Relationship Id="rId5" Type="http://schemas.openxmlformats.org/officeDocument/2006/relationships/image" Target="../media/image430.png"/><Relationship Id="rId10" Type="http://schemas.openxmlformats.org/officeDocument/2006/relationships/image" Target="../media/image4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p:nvPr/>
        </p:nvCxnSpPr>
        <p:spPr>
          <a:xfrm>
            <a:off x="6886937" y="4623340"/>
            <a:ext cx="5068232"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6635751" y="3137922"/>
            <a:ext cx="5378450" cy="1446550"/>
          </a:xfrm>
          <a:prstGeom prst="rect">
            <a:avLst/>
          </a:prstGeom>
          <a:noFill/>
          <a:ln w="9525">
            <a:noFill/>
            <a:miter lim="800000"/>
          </a:ln>
        </p:spPr>
        <p:txBody>
          <a:bodyPr wrap="square">
            <a:spAutoFit/>
          </a:bodyPr>
          <a:lstStyle/>
          <a:p>
            <a:pPr algn="r"/>
            <a:r>
              <a:rPr lang="zh-CN" altLang="en-US" sz="4400" dirty="0">
                <a:latin typeface="微软雅黑" pitchFamily="34" charset="-122"/>
                <a:ea typeface="微软雅黑" pitchFamily="34" charset="-122"/>
              </a:rPr>
              <a:t>大学物理</a:t>
            </a:r>
            <a:endParaRPr lang="en-US" altLang="zh-CN" sz="4400" dirty="0">
              <a:latin typeface="微软雅黑" pitchFamily="34" charset="-122"/>
              <a:ea typeface="微软雅黑" pitchFamily="34" charset="-122"/>
            </a:endParaRPr>
          </a:p>
          <a:p>
            <a:pPr algn="r"/>
            <a:r>
              <a:rPr lang="zh-CN" altLang="en-US" sz="4400" dirty="0">
                <a:latin typeface="微软雅黑" pitchFamily="34" charset="-122"/>
                <a:ea typeface="微软雅黑" pitchFamily="34" charset="-122"/>
              </a:rPr>
              <a:t>电磁感应与电磁场</a:t>
            </a:r>
          </a:p>
        </p:txBody>
      </p:sp>
      <p:sp>
        <p:nvSpPr>
          <p:cNvPr id="10" name="文本框 9"/>
          <p:cNvSpPr txBox="1">
            <a:spLocks noChangeArrowheads="1"/>
          </p:cNvSpPr>
          <p:nvPr/>
        </p:nvSpPr>
        <p:spPr bwMode="auto">
          <a:xfrm>
            <a:off x="8016875" y="4806950"/>
            <a:ext cx="3997325" cy="523875"/>
          </a:xfrm>
          <a:prstGeom prst="rect">
            <a:avLst/>
          </a:prstGeom>
          <a:noFill/>
          <a:ln w="9525">
            <a:noFill/>
            <a:miter lim="800000"/>
          </a:ln>
        </p:spPr>
        <p:txBody>
          <a:bodyPr>
            <a:spAutoFit/>
          </a:bodyPr>
          <a:lstStyle/>
          <a:p>
            <a:pPr algn="r"/>
            <a:r>
              <a:rPr lang="zh-CN" altLang="en-US" sz="2800" dirty="0">
                <a:latin typeface="微软雅黑" pitchFamily="34" charset="-122"/>
                <a:ea typeface="微软雅黑" pitchFamily="34" charset="-122"/>
              </a:rPr>
              <a:t>戴占海</a:t>
            </a:r>
          </a:p>
        </p:txBody>
      </p:sp>
      <p:sp>
        <p:nvSpPr>
          <p:cNvPr id="11" name="文本框 10"/>
          <p:cNvSpPr txBox="1">
            <a:spLocks noChangeArrowheads="1"/>
          </p:cNvSpPr>
          <p:nvPr/>
        </p:nvSpPr>
        <p:spPr bwMode="auto">
          <a:xfrm>
            <a:off x="8016875" y="5402263"/>
            <a:ext cx="3997325" cy="400050"/>
          </a:xfrm>
          <a:prstGeom prst="rect">
            <a:avLst/>
          </a:prstGeom>
          <a:noFill/>
          <a:ln w="9525">
            <a:noFill/>
            <a:miter lim="800000"/>
          </a:ln>
        </p:spPr>
        <p:txBody>
          <a:bodyPr>
            <a:spAutoFit/>
          </a:bodyPr>
          <a:lstStyle/>
          <a:p>
            <a:pPr algn="r"/>
            <a:r>
              <a:rPr lang="en-US" altLang="zh-CN" sz="2000" dirty="0">
                <a:latin typeface="微软雅黑" pitchFamily="34" charset="-122"/>
                <a:ea typeface="微软雅黑" pitchFamily="34" charset="-122"/>
              </a:rPr>
              <a:t>QQ</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13576003</a:t>
            </a:r>
            <a:endParaRPr lang="zh-CN" altLang="en-US" sz="200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8 0.00116 L 0.18138 0.00139 L 0.10872 0.00348 C 0.08945 0.00348 0.07031 0.00232 0.05117 0.00116 C 0.04492 0.00093 0.0388 -0.00046 0.03242 -0.00092 C 0.02474 -0.00115 0.01679 -0.00092 0.00911 -0.00092 L 0.00911 -0.00069 " pathEditMode="relative" rAng="0" ptsTypes="AAAAAAA">
                                      <p:cBhvr>
                                        <p:cTn id="10" dur="2000" fill="hold"/>
                                        <p:tgtEl>
                                          <p:spTgt spid="3"/>
                                        </p:tgtEl>
                                        <p:attrNameLst>
                                          <p:attrName>ppt_x</p:attrName>
                                          <p:attrName>ppt_y</p:attrName>
                                        </p:attrNameLst>
                                      </p:cBhvr>
                                      <p:rCtr x="-8620" y="0"/>
                                    </p:animMotion>
                                  </p:childTnLst>
                                </p:cTn>
                              </p:par>
                              <p:par>
                                <p:cTn id="11" presetID="0" presetClass="path" presetSubtype="0" accel="50000" decel="50000" fill="hold" nodeType="withEffect">
                                  <p:stCondLst>
                                    <p:cond delay="0"/>
                                  </p:stCondLst>
                                  <p:childTnLst>
                                    <p:animMotion origin="layout" path="M 0.18165 -0.00209 L 0.18165 -0.00185 L 0.05743 -0.00023 C 0.03972 0.00023 0.02227 0.00208 0.00456 0.00208 C 0.003 0.00208 -4.58333E-6 -0.00023 -4.58333E-6 2.96296E-6 L -4.58333E-6 -0.00023 L -4.58333E-6 2.96296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8 L 0.18164 -0.00185 L 0.05742 -0.00023 C 0.03972 0.00023 0.02227 0.00208 0.00456 0.00208 C 0.003 0.00208 -2.08333E-6 -0.00023 -2.08333E-6 3.7037E-7 L -2.08333E-6 -0.00023 L -2.08333E-6 3.7037E-7 " pathEditMode="relative" rAng="0" ptsTypes="AAAAAAA">
                                      <p:cBhvr>
                                        <p:cTn id="14" dur="2000" fill="hold"/>
                                        <p:tgtEl>
                                          <p:spTgt spid="9">
                                            <p:txEl>
                                              <p:pRg st="1" end="1"/>
                                            </p:txEl>
                                          </p:spTgt>
                                        </p:tgtEl>
                                        <p:attrNameLst>
                                          <p:attrName>ppt_x</p:attrName>
                                          <p:attrName>ppt_y</p:attrName>
                                        </p:attrNameLst>
                                      </p:cBhvr>
                                      <p:rCtr x="-9089" y="208"/>
                                    </p:animMotion>
                                  </p:childTnLst>
                                </p:cTn>
                              </p:par>
                              <p:par>
                                <p:cTn id="15" presetID="0" presetClass="path" presetSubtype="0" accel="50000" decel="50000" fill="hold" nodeType="withEffect">
                                  <p:stCondLst>
                                    <p:cond delay="0"/>
                                  </p:stCondLst>
                                  <p:childTnLst>
                                    <p:animMotion origin="layout" path="M 0.09844 -0.00023 L 0.09844 -0.00023 L 8.95833E-6 -0.00023 L 8.95833E-6 -0.00023 " pathEditMode="relative" ptsTypes="AAAA">
                                      <p:cBhvr>
                                        <p:cTn id="16" dur="2000" fill="hold"/>
                                        <p:tgtEl>
                                          <p:spTgt spid="10">
                                            <p:txEl>
                                              <p:pRg st="0" end="0"/>
                                            </p:txEl>
                                          </p:spTgt>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9258 -0.00023 L 0.09258 -0.00023 L 7.5E-6 -0.00023 L 7.5E-6 -0.00023 " pathEditMode="relative" ptsTypes="AAAA">
                                      <p:cBhvr>
                                        <p:cTn id="18" dur="2000" fill="hold"/>
                                        <p:tgtEl>
                                          <p:spTgt spid="11">
                                            <p:txEl>
                                              <p:pRg st="0" end="0"/>
                                            </p:txEl>
                                          </p:spTgt>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20" dur="2000" fill="hold"/>
                                        <p:tgtEl>
                                          <p:spTgt spid="5"/>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22"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95" name="Text Box 35"/>
          <p:cNvSpPr txBox="1">
            <a:spLocks noChangeArrowheads="1"/>
          </p:cNvSpPr>
          <p:nvPr/>
        </p:nvSpPr>
        <p:spPr bwMode="auto">
          <a:xfrm>
            <a:off x="785446" y="2388631"/>
            <a:ext cx="8839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zh-CN"/>
            </a:defPPr>
            <a:lvl1pPr algn="just" eaLnBrk="1" hangingPunct="1">
              <a:defRPr kumimoji="1" sz="2800" b="0">
                <a:solidFill>
                  <a:srgbClr val="0000FF"/>
                </a:solidFill>
                <a:latin typeface="+mn-ea"/>
                <a:ea typeface="+mn-ea"/>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r>
              <a:rPr lang="zh-CN" altLang="en-US" dirty="0"/>
              <a:t>叙述：闭合回路中感应电流的方向总是使得它所激发的磁场来阻止引起感应电流的磁通量的变化。</a:t>
            </a:r>
          </a:p>
        </p:txBody>
      </p:sp>
      <p:sp>
        <p:nvSpPr>
          <p:cNvPr id="15396" name="Text Box 36"/>
          <p:cNvSpPr txBox="1">
            <a:spLocks noChangeArrowheads="1"/>
          </p:cNvSpPr>
          <p:nvPr/>
        </p:nvSpPr>
        <p:spPr bwMode="auto">
          <a:xfrm>
            <a:off x="785445" y="3547346"/>
            <a:ext cx="376100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defPPr>
              <a:defRPr lang="zh-CN"/>
            </a:defPPr>
            <a:lvl1pPr algn="just" eaLnBrk="1" hangingPunct="1">
              <a:defRPr kumimoji="1" sz="2800" b="0">
                <a:solidFill>
                  <a:srgbClr val="0000FF"/>
                </a:solidFill>
                <a:latin typeface="+mn-ea"/>
                <a:ea typeface="+mn-ea"/>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r>
              <a:rPr lang="zh-CN" altLang="en-US" dirty="0"/>
              <a:t>感应电流的效果，总是反抗引起感应电流的原因。这个原因包括引起磁通量变化的相对运动或回路的形变。</a:t>
            </a:r>
          </a:p>
        </p:txBody>
      </p:sp>
      <p:sp>
        <p:nvSpPr>
          <p:cNvPr id="15400" name="Text Box 40"/>
          <p:cNvSpPr txBox="1">
            <a:spLocks noChangeArrowheads="1"/>
          </p:cNvSpPr>
          <p:nvPr/>
        </p:nvSpPr>
        <p:spPr bwMode="auto">
          <a:xfrm>
            <a:off x="785445" y="459568"/>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just" eaLnBrk="1" hangingPunct="1">
              <a:defRPr kumimoji="1" sz="2800" b="0">
                <a:solidFill>
                  <a:srgbClr val="7030A0"/>
                </a:solidFill>
                <a:latin typeface="+mn-ea"/>
                <a:ea typeface="+mn-ea"/>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r>
              <a:rPr lang="zh-CN" altLang="en-US" dirty="0">
                <a:sym typeface="Symbol" panose="05050102010706020507" pitchFamily="18" charset="2"/>
              </a:rPr>
              <a:t>二、楞次定律</a:t>
            </a:r>
            <a:endParaRPr lang="zh-CN" altLang="en-US" dirty="0"/>
          </a:p>
        </p:txBody>
      </p:sp>
      <p:sp>
        <p:nvSpPr>
          <p:cNvPr id="15401" name="Text Box 41"/>
          <p:cNvSpPr txBox="1">
            <a:spLocks noChangeArrowheads="1"/>
          </p:cNvSpPr>
          <p:nvPr/>
        </p:nvSpPr>
        <p:spPr bwMode="auto">
          <a:xfrm>
            <a:off x="785446" y="1165607"/>
            <a:ext cx="88392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1834年楞次提出另一种判断感应电流的方法，再由感应电流来判断感应电动势的方向。</a:t>
            </a:r>
          </a:p>
        </p:txBody>
      </p:sp>
      <p:grpSp>
        <p:nvGrpSpPr>
          <p:cNvPr id="47" name="组合 46">
            <a:extLst>
              <a:ext uri="{FF2B5EF4-FFF2-40B4-BE49-F238E27FC236}">
                <a16:creationId xmlns:a16="http://schemas.microsoft.com/office/drawing/2014/main" id="{1856274E-F345-4634-8683-23CB7463023E}"/>
              </a:ext>
            </a:extLst>
          </p:cNvPr>
          <p:cNvGrpSpPr/>
          <p:nvPr/>
        </p:nvGrpSpPr>
        <p:grpSpPr>
          <a:xfrm>
            <a:off x="4643372" y="3772723"/>
            <a:ext cx="3486150" cy="2017972"/>
            <a:chOff x="1083896" y="504178"/>
            <a:chExt cx="3486150" cy="2017972"/>
          </a:xfrm>
        </p:grpSpPr>
        <p:sp>
          <p:nvSpPr>
            <p:cNvPr id="48" name="Line 13">
              <a:extLst>
                <a:ext uri="{FF2B5EF4-FFF2-40B4-BE49-F238E27FC236}">
                  <a16:creationId xmlns:a16="http://schemas.microsoft.com/office/drawing/2014/main" id="{8B1D6CF6-1E1E-42D7-9233-7CB73B6D8E68}"/>
                </a:ext>
              </a:extLst>
            </p:cNvPr>
            <p:cNvSpPr>
              <a:spLocks noChangeShapeType="1"/>
            </p:cNvSpPr>
            <p:nvPr/>
          </p:nvSpPr>
          <p:spPr bwMode="auto">
            <a:xfrm>
              <a:off x="3892184" y="1498723"/>
              <a:ext cx="677862" cy="0"/>
            </a:xfrm>
            <a:prstGeom prst="line">
              <a:avLst/>
            </a:prstGeom>
            <a:noFill/>
            <a:ln w="444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49" name="Line 21">
              <a:extLst>
                <a:ext uri="{FF2B5EF4-FFF2-40B4-BE49-F238E27FC236}">
                  <a16:creationId xmlns:a16="http://schemas.microsoft.com/office/drawing/2014/main" id="{ECBBA2E3-EFC1-4E41-BC3F-95ADC7B407BB}"/>
                </a:ext>
              </a:extLst>
            </p:cNvPr>
            <p:cNvSpPr>
              <a:spLocks noChangeShapeType="1"/>
            </p:cNvSpPr>
            <p:nvPr/>
          </p:nvSpPr>
          <p:spPr bwMode="auto">
            <a:xfrm>
              <a:off x="1964959" y="1068510"/>
              <a:ext cx="1847850" cy="0"/>
            </a:xfrm>
            <a:prstGeom prst="line">
              <a:avLst/>
            </a:prstGeom>
            <a:noFill/>
            <a:ln w="44450">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50" name="Line 22">
              <a:extLst>
                <a:ext uri="{FF2B5EF4-FFF2-40B4-BE49-F238E27FC236}">
                  <a16:creationId xmlns:a16="http://schemas.microsoft.com/office/drawing/2014/main" id="{6B791C54-07E8-4380-B5BF-21B3B9A084F9}"/>
                </a:ext>
              </a:extLst>
            </p:cNvPr>
            <p:cNvSpPr>
              <a:spLocks noChangeShapeType="1"/>
            </p:cNvSpPr>
            <p:nvPr/>
          </p:nvSpPr>
          <p:spPr bwMode="auto">
            <a:xfrm>
              <a:off x="1947496" y="1930523"/>
              <a:ext cx="1787525" cy="0"/>
            </a:xfrm>
            <a:prstGeom prst="line">
              <a:avLst/>
            </a:prstGeom>
            <a:noFill/>
            <a:ln w="44450">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51" name="Oval 24">
              <a:extLst>
                <a:ext uri="{FF2B5EF4-FFF2-40B4-BE49-F238E27FC236}">
                  <a16:creationId xmlns:a16="http://schemas.microsoft.com/office/drawing/2014/main" id="{3F18FDA8-FFBE-479B-A9BB-799A5FA5049A}"/>
                </a:ext>
              </a:extLst>
            </p:cNvPr>
            <p:cNvSpPr>
              <a:spLocks noChangeArrowheads="1"/>
            </p:cNvSpPr>
            <p:nvPr/>
          </p:nvSpPr>
          <p:spPr bwMode="auto">
            <a:xfrm>
              <a:off x="1083896" y="1308223"/>
              <a:ext cx="381000" cy="381000"/>
            </a:xfrm>
            <a:prstGeom prst="ellipse">
              <a:avLst/>
            </a:prstGeom>
            <a:noFill/>
            <a:ln w="444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sp>
          <p:nvSpPr>
            <p:cNvPr id="52" name="Line 25">
              <a:extLst>
                <a:ext uri="{FF2B5EF4-FFF2-40B4-BE49-F238E27FC236}">
                  <a16:creationId xmlns:a16="http://schemas.microsoft.com/office/drawing/2014/main" id="{F312EABE-0BF9-4554-8ECC-A7AA3B394376}"/>
                </a:ext>
              </a:extLst>
            </p:cNvPr>
            <p:cNvSpPr>
              <a:spLocks noChangeShapeType="1"/>
            </p:cNvSpPr>
            <p:nvPr/>
          </p:nvSpPr>
          <p:spPr bwMode="auto">
            <a:xfrm flipH="1">
              <a:off x="1083896" y="1260598"/>
              <a:ext cx="381000" cy="457200"/>
            </a:xfrm>
            <a:prstGeom prst="line">
              <a:avLst/>
            </a:prstGeom>
            <a:noFill/>
            <a:ln w="50800">
              <a:solidFill>
                <a:srgbClr val="000000"/>
              </a:solidFill>
              <a:round/>
              <a:headEnd type="arrow" w="sm" len="lg"/>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53" name="Freeform 27">
              <a:extLst>
                <a:ext uri="{FF2B5EF4-FFF2-40B4-BE49-F238E27FC236}">
                  <a16:creationId xmlns:a16="http://schemas.microsoft.com/office/drawing/2014/main" id="{607E956F-7A19-4995-A902-B634BA635A72}"/>
                </a:ext>
              </a:extLst>
            </p:cNvPr>
            <p:cNvSpPr>
              <a:spLocks/>
            </p:cNvSpPr>
            <p:nvPr/>
          </p:nvSpPr>
          <p:spPr bwMode="auto">
            <a:xfrm>
              <a:off x="1934796" y="1549523"/>
              <a:ext cx="1588" cy="387350"/>
            </a:xfrm>
            <a:custGeom>
              <a:avLst/>
              <a:gdLst>
                <a:gd name="T0" fmla="*/ 0 w 1"/>
                <a:gd name="T1" fmla="*/ 0 h 244"/>
                <a:gd name="T2" fmla="*/ 2147483647 w 1"/>
                <a:gd name="T3" fmla="*/ 2147483647 h 244"/>
                <a:gd name="T4" fmla="*/ 0 60000 65536"/>
                <a:gd name="T5" fmla="*/ 0 60000 65536"/>
                <a:gd name="T6" fmla="*/ 0 w 1"/>
                <a:gd name="T7" fmla="*/ 0 h 244"/>
                <a:gd name="T8" fmla="*/ 1 w 1"/>
                <a:gd name="T9" fmla="*/ 244 h 244"/>
              </a:gdLst>
              <a:ahLst/>
              <a:cxnLst>
                <a:cxn ang="T4">
                  <a:pos x="T0" y="T1"/>
                </a:cxn>
                <a:cxn ang="T5">
                  <a:pos x="T2" y="T3"/>
                </a:cxn>
              </a:cxnLst>
              <a:rect l="T6" t="T7" r="T8" b="T9"/>
              <a:pathLst>
                <a:path w="1" h="244">
                  <a:moveTo>
                    <a:pt x="0" y="0"/>
                  </a:moveTo>
                  <a:lnTo>
                    <a:pt x="1" y="244"/>
                  </a:lnTo>
                </a:path>
              </a:pathLst>
            </a:custGeom>
            <a:noFill/>
            <a:ln w="4445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54" name="Freeform 28">
              <a:extLst>
                <a:ext uri="{FF2B5EF4-FFF2-40B4-BE49-F238E27FC236}">
                  <a16:creationId xmlns:a16="http://schemas.microsoft.com/office/drawing/2014/main" id="{157E843D-979A-41EA-9618-ADC23BCCA61B}"/>
                </a:ext>
              </a:extLst>
            </p:cNvPr>
            <p:cNvSpPr>
              <a:spLocks/>
            </p:cNvSpPr>
            <p:nvPr/>
          </p:nvSpPr>
          <p:spPr bwMode="auto">
            <a:xfrm>
              <a:off x="1936384" y="1044698"/>
              <a:ext cx="1587" cy="387350"/>
            </a:xfrm>
            <a:custGeom>
              <a:avLst/>
              <a:gdLst>
                <a:gd name="T0" fmla="*/ 0 w 1"/>
                <a:gd name="T1" fmla="*/ 0 h 244"/>
                <a:gd name="T2" fmla="*/ 2147483647 w 1"/>
                <a:gd name="T3" fmla="*/ 2147483647 h 244"/>
                <a:gd name="T4" fmla="*/ 0 60000 65536"/>
                <a:gd name="T5" fmla="*/ 0 60000 65536"/>
                <a:gd name="T6" fmla="*/ 0 w 1"/>
                <a:gd name="T7" fmla="*/ 0 h 244"/>
                <a:gd name="T8" fmla="*/ 1 w 1"/>
                <a:gd name="T9" fmla="*/ 244 h 244"/>
              </a:gdLst>
              <a:ahLst/>
              <a:cxnLst>
                <a:cxn ang="T4">
                  <a:pos x="T0" y="T1"/>
                </a:cxn>
                <a:cxn ang="T5">
                  <a:pos x="T2" y="T3"/>
                </a:cxn>
              </a:cxnLst>
              <a:rect l="T6" t="T7" r="T8" b="T9"/>
              <a:pathLst>
                <a:path w="1" h="244">
                  <a:moveTo>
                    <a:pt x="0" y="0"/>
                  </a:moveTo>
                  <a:lnTo>
                    <a:pt x="1" y="244"/>
                  </a:lnTo>
                </a:path>
              </a:pathLst>
            </a:custGeom>
            <a:noFill/>
            <a:ln w="4445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55" name="Freeform 29">
              <a:extLst>
                <a:ext uri="{FF2B5EF4-FFF2-40B4-BE49-F238E27FC236}">
                  <a16:creationId xmlns:a16="http://schemas.microsoft.com/office/drawing/2014/main" id="{6756B7E3-B190-40A5-97A9-2F81D1F6EC2D}"/>
                </a:ext>
              </a:extLst>
            </p:cNvPr>
            <p:cNvSpPr>
              <a:spLocks/>
            </p:cNvSpPr>
            <p:nvPr/>
          </p:nvSpPr>
          <p:spPr bwMode="auto">
            <a:xfrm>
              <a:off x="1479184" y="1551110"/>
              <a:ext cx="454025" cy="1588"/>
            </a:xfrm>
            <a:custGeom>
              <a:avLst/>
              <a:gdLst>
                <a:gd name="T0" fmla="*/ 0 w 286"/>
                <a:gd name="T1" fmla="*/ 2147483647 h 6"/>
                <a:gd name="T2" fmla="*/ 2147483647 w 286"/>
                <a:gd name="T3" fmla="*/ 0 h 6"/>
                <a:gd name="T4" fmla="*/ 0 60000 65536"/>
                <a:gd name="T5" fmla="*/ 0 60000 65536"/>
                <a:gd name="T6" fmla="*/ 0 w 286"/>
                <a:gd name="T7" fmla="*/ 0 h 6"/>
                <a:gd name="T8" fmla="*/ 286 w 286"/>
                <a:gd name="T9" fmla="*/ 6 h 6"/>
              </a:gdLst>
              <a:ahLst/>
              <a:cxnLst>
                <a:cxn ang="T4">
                  <a:pos x="T0" y="T1"/>
                </a:cxn>
                <a:cxn ang="T5">
                  <a:pos x="T2" y="T3"/>
                </a:cxn>
              </a:cxnLst>
              <a:rect l="T6" t="T7" r="T8" b="T9"/>
              <a:pathLst>
                <a:path w="286" h="6">
                  <a:moveTo>
                    <a:pt x="0" y="6"/>
                  </a:moveTo>
                  <a:lnTo>
                    <a:pt x="286"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56" name="Freeform 30">
              <a:extLst>
                <a:ext uri="{FF2B5EF4-FFF2-40B4-BE49-F238E27FC236}">
                  <a16:creationId xmlns:a16="http://schemas.microsoft.com/office/drawing/2014/main" id="{A5B9EA3E-7F7C-4C9B-BEF9-F3F049DB313E}"/>
                </a:ext>
              </a:extLst>
            </p:cNvPr>
            <p:cNvSpPr>
              <a:spLocks/>
            </p:cNvSpPr>
            <p:nvPr/>
          </p:nvSpPr>
          <p:spPr bwMode="auto">
            <a:xfrm>
              <a:off x="1464896" y="1420935"/>
              <a:ext cx="454025" cy="1588"/>
            </a:xfrm>
            <a:custGeom>
              <a:avLst/>
              <a:gdLst>
                <a:gd name="T0" fmla="*/ 0 w 286"/>
                <a:gd name="T1" fmla="*/ 2147483647 h 6"/>
                <a:gd name="T2" fmla="*/ 2147483647 w 286"/>
                <a:gd name="T3" fmla="*/ 0 h 6"/>
                <a:gd name="T4" fmla="*/ 0 60000 65536"/>
                <a:gd name="T5" fmla="*/ 0 60000 65536"/>
                <a:gd name="T6" fmla="*/ 0 w 286"/>
                <a:gd name="T7" fmla="*/ 0 h 6"/>
                <a:gd name="T8" fmla="*/ 286 w 286"/>
                <a:gd name="T9" fmla="*/ 6 h 6"/>
              </a:gdLst>
              <a:ahLst/>
              <a:cxnLst>
                <a:cxn ang="T4">
                  <a:pos x="T0" y="T1"/>
                </a:cxn>
                <a:cxn ang="T5">
                  <a:pos x="T2" y="T3"/>
                </a:cxn>
              </a:cxnLst>
              <a:rect l="T6" t="T7" r="T8" b="T9"/>
              <a:pathLst>
                <a:path w="286" h="6">
                  <a:moveTo>
                    <a:pt x="0" y="6"/>
                  </a:moveTo>
                  <a:lnTo>
                    <a:pt x="286"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57" name="Rectangle 19">
              <a:extLst>
                <a:ext uri="{FF2B5EF4-FFF2-40B4-BE49-F238E27FC236}">
                  <a16:creationId xmlns:a16="http://schemas.microsoft.com/office/drawing/2014/main" id="{D1342940-B6FD-44B6-9206-818C50C8D5B7}"/>
                </a:ext>
              </a:extLst>
            </p:cNvPr>
            <p:cNvSpPr>
              <a:spLocks noChangeArrowheads="1"/>
            </p:cNvSpPr>
            <p:nvPr/>
          </p:nvSpPr>
          <p:spPr bwMode="auto">
            <a:xfrm>
              <a:off x="3315921" y="900235"/>
              <a:ext cx="133350" cy="128111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grpSp>
          <p:nvGrpSpPr>
            <p:cNvPr id="58" name="组合 57">
              <a:extLst>
                <a:ext uri="{FF2B5EF4-FFF2-40B4-BE49-F238E27FC236}">
                  <a16:creationId xmlns:a16="http://schemas.microsoft.com/office/drawing/2014/main" id="{F19EE6F3-310E-4E58-B47E-2A136D126405}"/>
                </a:ext>
              </a:extLst>
            </p:cNvPr>
            <p:cNvGrpSpPr/>
            <p:nvPr/>
          </p:nvGrpSpPr>
          <p:grpSpPr>
            <a:xfrm>
              <a:off x="1178205" y="504178"/>
              <a:ext cx="3307297" cy="2017972"/>
              <a:chOff x="1178205" y="504178"/>
              <a:chExt cx="3307297" cy="2017972"/>
            </a:xfrm>
          </p:grpSpPr>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BFFF63DE-5A80-4FFE-8D82-9535930AC160}"/>
                      </a:ext>
                    </a:extLst>
                  </p:cNvPr>
                  <p:cNvSpPr/>
                  <p:nvPr/>
                </p:nvSpPr>
                <p:spPr>
                  <a:xfrm>
                    <a:off x="2223721" y="1086857"/>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59" name="矩形 58">
                    <a:extLst>
                      <a:ext uri="{FF2B5EF4-FFF2-40B4-BE49-F238E27FC236}">
                        <a16:creationId xmlns:a16="http://schemas.microsoft.com/office/drawing/2014/main" id="{BFFF63DE-5A80-4FFE-8D82-9535930AC160}"/>
                      </a:ext>
                    </a:extLst>
                  </p:cNvPr>
                  <p:cNvSpPr>
                    <a:spLocks noRot="1" noChangeAspect="1" noMove="1" noResize="1" noEditPoints="1" noAdjustHandles="1" noChangeArrowheads="1" noChangeShapeType="1" noTextEdit="1"/>
                  </p:cNvSpPr>
                  <p:nvPr/>
                </p:nvSpPr>
                <p:spPr>
                  <a:xfrm>
                    <a:off x="2223721" y="1086857"/>
                    <a:ext cx="529312" cy="57547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DD185609-D4A7-4FA9-A12A-8421CC55C06B}"/>
                      </a:ext>
                    </a:extLst>
                  </p:cNvPr>
                  <p:cNvSpPr txBox="1"/>
                  <p:nvPr/>
                </p:nvSpPr>
                <p:spPr>
                  <a:xfrm>
                    <a:off x="1178205" y="1651708"/>
                    <a:ext cx="33156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𝐺</m:t>
                          </m:r>
                        </m:oMath>
                      </m:oMathPara>
                    </a14:m>
                    <a:endParaRPr lang="zh-CN" altLang="en-US" sz="2800" dirty="0">
                      <a:solidFill>
                        <a:srgbClr val="0000FF"/>
                      </a:solidFill>
                      <a:latin typeface="+mn-lt"/>
                      <a:ea typeface="+mn-ea"/>
                    </a:endParaRPr>
                  </a:p>
                </p:txBody>
              </p:sp>
            </mc:Choice>
            <mc:Fallback xmlns="">
              <p:sp>
                <p:nvSpPr>
                  <p:cNvPr id="60" name="文本框 59">
                    <a:extLst>
                      <a:ext uri="{FF2B5EF4-FFF2-40B4-BE49-F238E27FC236}">
                        <a16:creationId xmlns:a16="http://schemas.microsoft.com/office/drawing/2014/main" id="{DD185609-D4A7-4FA9-A12A-8421CC55C06B}"/>
                      </a:ext>
                    </a:extLst>
                  </p:cNvPr>
                  <p:cNvSpPr txBox="1">
                    <a:spLocks noRot="1" noChangeAspect="1" noMove="1" noResize="1" noEditPoints="1" noAdjustHandles="1" noChangeArrowheads="1" noChangeShapeType="1" noTextEdit="1"/>
                  </p:cNvSpPr>
                  <p:nvPr/>
                </p:nvSpPr>
                <p:spPr>
                  <a:xfrm>
                    <a:off x="1178205" y="1651708"/>
                    <a:ext cx="331565"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1D43A7E4-C555-4DB2-ADD3-6655A4EC1FCC}"/>
                      </a:ext>
                    </a:extLst>
                  </p:cNvPr>
                  <p:cNvSpPr/>
                  <p:nvPr/>
                </p:nvSpPr>
                <p:spPr>
                  <a:xfrm>
                    <a:off x="1858134" y="504178"/>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1" name="矩形 60">
                    <a:extLst>
                      <a:ext uri="{FF2B5EF4-FFF2-40B4-BE49-F238E27FC236}">
                        <a16:creationId xmlns:a16="http://schemas.microsoft.com/office/drawing/2014/main" id="{1D43A7E4-C555-4DB2-ADD3-6655A4EC1FCC}"/>
                      </a:ext>
                    </a:extLst>
                  </p:cNvPr>
                  <p:cNvSpPr>
                    <a:spLocks noRot="1" noChangeAspect="1" noMove="1" noResize="1" noEditPoints="1" noAdjustHandles="1" noChangeArrowheads="1" noChangeShapeType="1" noTextEdit="1"/>
                  </p:cNvSpPr>
                  <p:nvPr/>
                </p:nvSpPr>
                <p:spPr>
                  <a:xfrm>
                    <a:off x="1858134" y="504178"/>
                    <a:ext cx="54053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464A92C1-F266-4F33-862B-8990615308B8}"/>
                      </a:ext>
                    </a:extLst>
                  </p:cNvPr>
                  <p:cNvSpPr/>
                  <p:nvPr/>
                </p:nvSpPr>
                <p:spPr>
                  <a:xfrm>
                    <a:off x="3965616" y="933995"/>
                    <a:ext cx="51988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chemeClr val="tx1"/>
                                  </a:solidFill>
                                  <a:latin typeface="Cambria Math" panose="02040503050406030204" pitchFamily="18" charset="0"/>
                                  <a:ea typeface="Cambria Math" panose="02040503050406030204" pitchFamily="18" charset="0"/>
                                </a:rPr>
                              </m:ctrlPr>
                            </m:accPr>
                            <m:e>
                              <m:r>
                                <a:rPr lang="en-US" altLang="zh-CN" sz="2800" b="0" i="1" smtClean="0">
                                  <a:solidFill>
                                    <a:schemeClr val="tx1"/>
                                  </a:solidFill>
                                  <a:latin typeface="Cambria Math" panose="02040503050406030204" pitchFamily="18" charset="0"/>
                                  <a:ea typeface="Cambria Math" panose="02040503050406030204" pitchFamily="18" charset="0"/>
                                </a:rPr>
                                <m:t>𝑉</m:t>
                              </m:r>
                            </m:e>
                          </m:acc>
                        </m:oMath>
                      </m:oMathPara>
                    </a14:m>
                    <a:endParaRPr lang="zh-CN" altLang="en-US" sz="2800" dirty="0">
                      <a:solidFill>
                        <a:schemeClr val="tx1"/>
                      </a:solidFill>
                    </a:endParaRPr>
                  </a:p>
                </p:txBody>
              </p:sp>
            </mc:Choice>
            <mc:Fallback xmlns="">
              <p:sp>
                <p:nvSpPr>
                  <p:cNvPr id="62" name="矩形 61">
                    <a:extLst>
                      <a:ext uri="{FF2B5EF4-FFF2-40B4-BE49-F238E27FC236}">
                        <a16:creationId xmlns:a16="http://schemas.microsoft.com/office/drawing/2014/main" id="{464A92C1-F266-4F33-862B-8990615308B8}"/>
                      </a:ext>
                    </a:extLst>
                  </p:cNvPr>
                  <p:cNvSpPr>
                    <a:spLocks noRot="1" noChangeAspect="1" noMove="1" noResize="1" noEditPoints="1" noAdjustHandles="1" noChangeArrowheads="1" noChangeShapeType="1" noTextEdit="1"/>
                  </p:cNvSpPr>
                  <p:nvPr/>
                </p:nvSpPr>
                <p:spPr>
                  <a:xfrm>
                    <a:off x="3965616" y="933995"/>
                    <a:ext cx="519886"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4DF6912A-7657-418C-BF14-8E870A844F17}"/>
                      </a:ext>
                    </a:extLst>
                  </p:cNvPr>
                  <p:cNvSpPr/>
                  <p:nvPr/>
                </p:nvSpPr>
                <p:spPr>
                  <a:xfrm>
                    <a:off x="2574885" y="504178"/>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3" name="矩形 62">
                    <a:extLst>
                      <a:ext uri="{FF2B5EF4-FFF2-40B4-BE49-F238E27FC236}">
                        <a16:creationId xmlns:a16="http://schemas.microsoft.com/office/drawing/2014/main" id="{4DF6912A-7657-418C-BF14-8E870A844F17}"/>
                      </a:ext>
                    </a:extLst>
                  </p:cNvPr>
                  <p:cNvSpPr>
                    <a:spLocks noRot="1" noChangeAspect="1" noMove="1" noResize="1" noEditPoints="1" noAdjustHandles="1" noChangeArrowheads="1" noChangeShapeType="1" noTextEdit="1"/>
                  </p:cNvSpPr>
                  <p:nvPr/>
                </p:nvSpPr>
                <p:spPr>
                  <a:xfrm>
                    <a:off x="2574885" y="504178"/>
                    <a:ext cx="54053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9189C707-4644-4FE1-9C9C-0A12D2462FD9}"/>
                      </a:ext>
                    </a:extLst>
                  </p:cNvPr>
                  <p:cNvSpPr/>
                  <p:nvPr/>
                </p:nvSpPr>
                <p:spPr>
                  <a:xfrm>
                    <a:off x="3377569" y="504178"/>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4" name="矩形 63">
                    <a:extLst>
                      <a:ext uri="{FF2B5EF4-FFF2-40B4-BE49-F238E27FC236}">
                        <a16:creationId xmlns:a16="http://schemas.microsoft.com/office/drawing/2014/main" id="{9189C707-4644-4FE1-9C9C-0A12D2462FD9}"/>
                      </a:ext>
                    </a:extLst>
                  </p:cNvPr>
                  <p:cNvSpPr>
                    <a:spLocks noRot="1" noChangeAspect="1" noMove="1" noResize="1" noEditPoints="1" noAdjustHandles="1" noChangeArrowheads="1" noChangeShapeType="1" noTextEdit="1"/>
                  </p:cNvSpPr>
                  <p:nvPr/>
                </p:nvSpPr>
                <p:spPr>
                  <a:xfrm>
                    <a:off x="3377569" y="504178"/>
                    <a:ext cx="54053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43C9512B-6575-4CC2-A8BD-966D98DA2B43}"/>
                      </a:ext>
                    </a:extLst>
                  </p:cNvPr>
                  <p:cNvSpPr/>
                  <p:nvPr/>
                </p:nvSpPr>
                <p:spPr>
                  <a:xfrm>
                    <a:off x="3377568" y="127768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5" name="矩形 64">
                    <a:extLst>
                      <a:ext uri="{FF2B5EF4-FFF2-40B4-BE49-F238E27FC236}">
                        <a16:creationId xmlns:a16="http://schemas.microsoft.com/office/drawing/2014/main" id="{43C9512B-6575-4CC2-A8BD-966D98DA2B43}"/>
                      </a:ext>
                    </a:extLst>
                  </p:cNvPr>
                  <p:cNvSpPr>
                    <a:spLocks noRot="1" noChangeAspect="1" noMove="1" noResize="1" noEditPoints="1" noAdjustHandles="1" noChangeArrowheads="1" noChangeShapeType="1" noTextEdit="1"/>
                  </p:cNvSpPr>
                  <p:nvPr/>
                </p:nvSpPr>
                <p:spPr>
                  <a:xfrm>
                    <a:off x="3377568" y="1277682"/>
                    <a:ext cx="54053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7D579EF7-C556-4CD7-A2EA-FFF1076EC2ED}"/>
                      </a:ext>
                    </a:extLst>
                  </p:cNvPr>
                  <p:cNvSpPr/>
                  <p:nvPr/>
                </p:nvSpPr>
                <p:spPr>
                  <a:xfrm>
                    <a:off x="3377569" y="199893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6" name="矩形 65">
                    <a:extLst>
                      <a:ext uri="{FF2B5EF4-FFF2-40B4-BE49-F238E27FC236}">
                        <a16:creationId xmlns:a16="http://schemas.microsoft.com/office/drawing/2014/main" id="{7D579EF7-C556-4CD7-A2EA-FFF1076EC2ED}"/>
                      </a:ext>
                    </a:extLst>
                  </p:cNvPr>
                  <p:cNvSpPr>
                    <a:spLocks noRot="1" noChangeAspect="1" noMove="1" noResize="1" noEditPoints="1" noAdjustHandles="1" noChangeArrowheads="1" noChangeShapeType="1" noTextEdit="1"/>
                  </p:cNvSpPr>
                  <p:nvPr/>
                </p:nvSpPr>
                <p:spPr>
                  <a:xfrm>
                    <a:off x="3377569" y="1998930"/>
                    <a:ext cx="54053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7AB3D334-E3C5-41A1-923F-F715E2D50984}"/>
                      </a:ext>
                    </a:extLst>
                  </p:cNvPr>
                  <p:cNvSpPr/>
                  <p:nvPr/>
                </p:nvSpPr>
                <p:spPr>
                  <a:xfrm>
                    <a:off x="1853976" y="127901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7" name="矩形 66">
                    <a:extLst>
                      <a:ext uri="{FF2B5EF4-FFF2-40B4-BE49-F238E27FC236}">
                        <a16:creationId xmlns:a16="http://schemas.microsoft.com/office/drawing/2014/main" id="{7AB3D334-E3C5-41A1-923F-F715E2D50984}"/>
                      </a:ext>
                    </a:extLst>
                  </p:cNvPr>
                  <p:cNvSpPr>
                    <a:spLocks noRot="1" noChangeAspect="1" noMove="1" noResize="1" noEditPoints="1" noAdjustHandles="1" noChangeArrowheads="1" noChangeShapeType="1" noTextEdit="1"/>
                  </p:cNvSpPr>
                  <p:nvPr/>
                </p:nvSpPr>
                <p:spPr>
                  <a:xfrm>
                    <a:off x="1853976" y="1279010"/>
                    <a:ext cx="54053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7DA12D44-FC43-4989-9D6D-B9D348FFF379}"/>
                      </a:ext>
                    </a:extLst>
                  </p:cNvPr>
                  <p:cNvSpPr/>
                  <p:nvPr/>
                </p:nvSpPr>
                <p:spPr>
                  <a:xfrm>
                    <a:off x="2573868" y="1271106"/>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8" name="矩形 67">
                    <a:extLst>
                      <a:ext uri="{FF2B5EF4-FFF2-40B4-BE49-F238E27FC236}">
                        <a16:creationId xmlns:a16="http://schemas.microsoft.com/office/drawing/2014/main" id="{7DA12D44-FC43-4989-9D6D-B9D348FFF379}"/>
                      </a:ext>
                    </a:extLst>
                  </p:cNvPr>
                  <p:cNvSpPr>
                    <a:spLocks noRot="1" noChangeAspect="1" noMove="1" noResize="1" noEditPoints="1" noAdjustHandles="1" noChangeArrowheads="1" noChangeShapeType="1" noTextEdit="1"/>
                  </p:cNvSpPr>
                  <p:nvPr/>
                </p:nvSpPr>
                <p:spPr>
                  <a:xfrm>
                    <a:off x="2573868" y="1271106"/>
                    <a:ext cx="54053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D87B7090-02B6-4CC7-8292-6DA913461C41}"/>
                      </a:ext>
                    </a:extLst>
                  </p:cNvPr>
                  <p:cNvSpPr/>
                  <p:nvPr/>
                </p:nvSpPr>
                <p:spPr>
                  <a:xfrm>
                    <a:off x="2574885" y="199893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9" name="矩形 68">
                    <a:extLst>
                      <a:ext uri="{FF2B5EF4-FFF2-40B4-BE49-F238E27FC236}">
                        <a16:creationId xmlns:a16="http://schemas.microsoft.com/office/drawing/2014/main" id="{D87B7090-02B6-4CC7-8292-6DA913461C41}"/>
                      </a:ext>
                    </a:extLst>
                  </p:cNvPr>
                  <p:cNvSpPr>
                    <a:spLocks noRot="1" noChangeAspect="1" noMove="1" noResize="1" noEditPoints="1" noAdjustHandles="1" noChangeArrowheads="1" noChangeShapeType="1" noTextEdit="1"/>
                  </p:cNvSpPr>
                  <p:nvPr/>
                </p:nvSpPr>
                <p:spPr>
                  <a:xfrm>
                    <a:off x="2574885" y="1998930"/>
                    <a:ext cx="540533"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D0678FF2-503C-4DAE-BD81-5D23F2F3B6F2}"/>
                      </a:ext>
                    </a:extLst>
                  </p:cNvPr>
                  <p:cNvSpPr/>
                  <p:nvPr/>
                </p:nvSpPr>
                <p:spPr>
                  <a:xfrm>
                    <a:off x="1855048" y="199893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70" name="矩形 69">
                    <a:extLst>
                      <a:ext uri="{FF2B5EF4-FFF2-40B4-BE49-F238E27FC236}">
                        <a16:creationId xmlns:a16="http://schemas.microsoft.com/office/drawing/2014/main" id="{D0678FF2-503C-4DAE-BD81-5D23F2F3B6F2}"/>
                      </a:ext>
                    </a:extLst>
                  </p:cNvPr>
                  <p:cNvSpPr>
                    <a:spLocks noRot="1" noChangeAspect="1" noMove="1" noResize="1" noEditPoints="1" noAdjustHandles="1" noChangeArrowheads="1" noChangeShapeType="1" noTextEdit="1"/>
                  </p:cNvSpPr>
                  <p:nvPr/>
                </p:nvSpPr>
                <p:spPr>
                  <a:xfrm>
                    <a:off x="1855048" y="1998930"/>
                    <a:ext cx="54053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6F44AE4E-E277-4EC1-9A78-5E4C19840C6F}"/>
                      </a:ext>
                    </a:extLst>
                  </p:cNvPr>
                  <p:cNvSpPr txBox="1"/>
                  <p:nvPr/>
                </p:nvSpPr>
                <p:spPr>
                  <a:xfrm>
                    <a:off x="3035975" y="1511191"/>
                    <a:ext cx="28751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mn-ea"/>
                            </a:rPr>
                            <m:t>𝑆</m:t>
                          </m:r>
                        </m:oMath>
                      </m:oMathPara>
                    </a14:m>
                    <a:endParaRPr lang="zh-CN" altLang="en-US" sz="2800" dirty="0">
                      <a:solidFill>
                        <a:schemeClr val="tx1"/>
                      </a:solidFill>
                      <a:latin typeface="+mn-lt"/>
                      <a:ea typeface="+mn-ea"/>
                    </a:endParaRPr>
                  </a:p>
                </p:txBody>
              </p:sp>
            </mc:Choice>
            <mc:Fallback xmlns="">
              <p:sp>
                <p:nvSpPr>
                  <p:cNvPr id="71" name="文本框 70">
                    <a:extLst>
                      <a:ext uri="{FF2B5EF4-FFF2-40B4-BE49-F238E27FC236}">
                        <a16:creationId xmlns:a16="http://schemas.microsoft.com/office/drawing/2014/main" id="{6F44AE4E-E277-4EC1-9A78-5E4C19840C6F}"/>
                      </a:ext>
                    </a:extLst>
                  </p:cNvPr>
                  <p:cNvSpPr txBox="1">
                    <a:spLocks noRot="1" noChangeAspect="1" noMove="1" noResize="1" noEditPoints="1" noAdjustHandles="1" noChangeArrowheads="1" noChangeShapeType="1" noTextEdit="1"/>
                  </p:cNvSpPr>
                  <p:nvPr/>
                </p:nvSpPr>
                <p:spPr>
                  <a:xfrm>
                    <a:off x="3035975" y="1511191"/>
                    <a:ext cx="287515" cy="430887"/>
                  </a:xfrm>
                  <a:prstGeom prst="rect">
                    <a:avLst/>
                  </a:prstGeom>
                  <a:blipFill>
                    <a:blip r:embed="rId15"/>
                    <a:stretch>
                      <a:fillRect/>
                    </a:stretch>
                  </a:blipFill>
                </p:spPr>
                <p:txBody>
                  <a:bodyPr/>
                  <a:lstStyle/>
                  <a:p>
                    <a:r>
                      <a:rPr lang="zh-CN" altLang="en-US">
                        <a:noFill/>
                      </a:rPr>
                      <a:t> </a:t>
                    </a:r>
                  </a:p>
                </p:txBody>
              </p:sp>
            </mc:Fallback>
          </mc:AlternateContent>
        </p:grpSp>
      </p:grpSp>
      <p:sp>
        <p:nvSpPr>
          <p:cNvPr id="72" name="Freeform 87">
            <a:extLst>
              <a:ext uri="{FF2B5EF4-FFF2-40B4-BE49-F238E27FC236}">
                <a16:creationId xmlns:a16="http://schemas.microsoft.com/office/drawing/2014/main" id="{7350B81D-E6E1-414B-AAA0-F401049510A9}"/>
              </a:ext>
            </a:extLst>
          </p:cNvPr>
          <p:cNvSpPr>
            <a:spLocks/>
          </p:cNvSpPr>
          <p:nvPr/>
        </p:nvSpPr>
        <p:spPr bwMode="auto">
          <a:xfrm>
            <a:off x="6930929" y="4424544"/>
            <a:ext cx="9525" cy="600075"/>
          </a:xfrm>
          <a:custGeom>
            <a:avLst/>
            <a:gdLst>
              <a:gd name="T0" fmla="*/ 0 w 6"/>
              <a:gd name="T1" fmla="*/ 378 h 378"/>
              <a:gd name="T2" fmla="*/ 6 w 6"/>
              <a:gd name="T3" fmla="*/ 0 h 378"/>
              <a:gd name="T4" fmla="*/ 0 60000 65536"/>
              <a:gd name="T5" fmla="*/ 0 60000 65536"/>
              <a:gd name="T6" fmla="*/ 0 w 6"/>
              <a:gd name="T7" fmla="*/ 0 h 378"/>
              <a:gd name="T8" fmla="*/ 6 w 6"/>
              <a:gd name="T9" fmla="*/ 378 h 378"/>
            </a:gdLst>
            <a:ahLst/>
            <a:cxnLst>
              <a:cxn ang="T4">
                <a:pos x="T0" y="T1"/>
              </a:cxn>
              <a:cxn ang="T5">
                <a:pos x="T2" y="T3"/>
              </a:cxn>
            </a:cxnLst>
            <a:rect l="T6" t="T7" r="T8" b="T9"/>
            <a:pathLst>
              <a:path w="6" h="378">
                <a:moveTo>
                  <a:pt x="0" y="378"/>
                </a:moveTo>
                <a:lnTo>
                  <a:pt x="6" y="0"/>
                </a:lnTo>
              </a:path>
            </a:pathLst>
          </a:custGeom>
          <a:noFill/>
          <a:ln w="5080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F89A191D-9057-4ABB-9357-5585DCE7C319}"/>
                  </a:ext>
                </a:extLst>
              </p:cNvPr>
              <p:cNvSpPr txBox="1"/>
              <p:nvPr/>
            </p:nvSpPr>
            <p:spPr>
              <a:xfrm>
                <a:off x="7039888" y="4295403"/>
                <a:ext cx="23743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𝐼</m:t>
                      </m:r>
                    </m:oMath>
                  </m:oMathPara>
                </a14:m>
                <a:endParaRPr lang="zh-CN" altLang="en-US" sz="2800" dirty="0">
                  <a:solidFill>
                    <a:srgbClr val="FF0000"/>
                  </a:solidFill>
                  <a:latin typeface="+mn-lt"/>
                  <a:ea typeface="+mn-ea"/>
                </a:endParaRPr>
              </a:p>
            </p:txBody>
          </p:sp>
        </mc:Choice>
        <mc:Fallback xmlns="">
          <p:sp>
            <p:nvSpPr>
              <p:cNvPr id="73" name="文本框 72">
                <a:extLst>
                  <a:ext uri="{FF2B5EF4-FFF2-40B4-BE49-F238E27FC236}">
                    <a16:creationId xmlns:a16="http://schemas.microsoft.com/office/drawing/2014/main" id="{F89A191D-9057-4ABB-9357-5585DCE7C319}"/>
                  </a:ext>
                </a:extLst>
              </p:cNvPr>
              <p:cNvSpPr txBox="1">
                <a:spLocks noRot="1" noChangeAspect="1" noMove="1" noResize="1" noEditPoints="1" noAdjustHandles="1" noChangeArrowheads="1" noChangeShapeType="1" noTextEdit="1"/>
              </p:cNvSpPr>
              <p:nvPr/>
            </p:nvSpPr>
            <p:spPr>
              <a:xfrm>
                <a:off x="7039888" y="4295403"/>
                <a:ext cx="237436" cy="430887"/>
              </a:xfrm>
              <a:prstGeom prst="rect">
                <a:avLst/>
              </a:prstGeom>
              <a:blipFill>
                <a:blip r:embed="rId16"/>
                <a:stretch>
                  <a:fillRect/>
                </a:stretch>
              </a:blipFill>
            </p:spPr>
            <p:txBody>
              <a:bodyPr/>
              <a:lstStyle/>
              <a:p>
                <a:r>
                  <a:rPr lang="zh-CN" altLang="en-US">
                    <a:noFill/>
                  </a:rPr>
                  <a:t> </a:t>
                </a:r>
              </a:p>
            </p:txBody>
          </p:sp>
        </mc:Fallback>
      </mc:AlternateContent>
      <p:grpSp>
        <p:nvGrpSpPr>
          <p:cNvPr id="74" name="组合 73">
            <a:extLst>
              <a:ext uri="{FF2B5EF4-FFF2-40B4-BE49-F238E27FC236}">
                <a16:creationId xmlns:a16="http://schemas.microsoft.com/office/drawing/2014/main" id="{4C65EA0B-43C4-4193-8431-3D9BB06890EA}"/>
              </a:ext>
            </a:extLst>
          </p:cNvPr>
          <p:cNvGrpSpPr/>
          <p:nvPr/>
        </p:nvGrpSpPr>
        <p:grpSpPr>
          <a:xfrm>
            <a:off x="8380416" y="3793110"/>
            <a:ext cx="1905000" cy="1684493"/>
            <a:chOff x="3424604" y="1028546"/>
            <a:chExt cx="1905000" cy="1684493"/>
          </a:xfrm>
        </p:grpSpPr>
        <p:grpSp>
          <p:nvGrpSpPr>
            <p:cNvPr id="75" name="组合 79">
              <a:extLst>
                <a:ext uri="{FF2B5EF4-FFF2-40B4-BE49-F238E27FC236}">
                  <a16:creationId xmlns:a16="http://schemas.microsoft.com/office/drawing/2014/main" id="{F713625A-F5BC-40C5-B558-3E37844FC072}"/>
                </a:ext>
              </a:extLst>
            </p:cNvPr>
            <p:cNvGrpSpPr>
              <a:grpSpLocks/>
            </p:cNvGrpSpPr>
            <p:nvPr/>
          </p:nvGrpSpPr>
          <p:grpSpPr bwMode="auto">
            <a:xfrm>
              <a:off x="3424604" y="1127771"/>
              <a:ext cx="1905000" cy="1585268"/>
              <a:chOff x="6307138" y="4420245"/>
              <a:chExt cx="1905000" cy="1585268"/>
            </a:xfrm>
          </p:grpSpPr>
          <p:sp>
            <p:nvSpPr>
              <p:cNvPr id="79" name="Oval 176">
                <a:extLst>
                  <a:ext uri="{FF2B5EF4-FFF2-40B4-BE49-F238E27FC236}">
                    <a16:creationId xmlns:a16="http://schemas.microsoft.com/office/drawing/2014/main" id="{9C01CFB8-DDF2-4297-993E-5509AE39CB04}"/>
                  </a:ext>
                </a:extLst>
              </p:cNvPr>
              <p:cNvSpPr>
                <a:spLocks noChangeArrowheads="1"/>
              </p:cNvSpPr>
              <p:nvPr/>
            </p:nvSpPr>
            <p:spPr bwMode="auto">
              <a:xfrm>
                <a:off x="6307138" y="5395913"/>
                <a:ext cx="1905000" cy="609600"/>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81" name="Rectangle 179">
                <a:extLst>
                  <a:ext uri="{FF2B5EF4-FFF2-40B4-BE49-F238E27FC236}">
                    <a16:creationId xmlns:a16="http://schemas.microsoft.com/office/drawing/2014/main" id="{084E88C8-EDFC-474D-9806-3994D0199213}"/>
                  </a:ext>
                </a:extLst>
              </p:cNvPr>
              <p:cNvSpPr>
                <a:spLocks noChangeArrowheads="1"/>
              </p:cNvSpPr>
              <p:nvPr/>
            </p:nvSpPr>
            <p:spPr bwMode="auto">
              <a:xfrm>
                <a:off x="7164388" y="4437063"/>
                <a:ext cx="165100" cy="3810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82" name="Rectangle 180">
                <a:extLst>
                  <a:ext uri="{FF2B5EF4-FFF2-40B4-BE49-F238E27FC236}">
                    <a16:creationId xmlns:a16="http://schemas.microsoft.com/office/drawing/2014/main" id="{7B7955B2-284D-4407-95C4-518D7935A028}"/>
                  </a:ext>
                </a:extLst>
              </p:cNvPr>
              <p:cNvSpPr>
                <a:spLocks noChangeArrowheads="1"/>
              </p:cNvSpPr>
              <p:nvPr/>
            </p:nvSpPr>
            <p:spPr bwMode="auto">
              <a:xfrm>
                <a:off x="7164388" y="4797425"/>
                <a:ext cx="165100" cy="381000"/>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83" name="Line 181">
                <a:extLst>
                  <a:ext uri="{FF2B5EF4-FFF2-40B4-BE49-F238E27FC236}">
                    <a16:creationId xmlns:a16="http://schemas.microsoft.com/office/drawing/2014/main" id="{5A50750D-CBE2-4EC5-9E72-4D9AA15193E7}"/>
                  </a:ext>
                </a:extLst>
              </p:cNvPr>
              <p:cNvSpPr>
                <a:spLocks noChangeShapeType="1"/>
              </p:cNvSpPr>
              <p:nvPr/>
            </p:nvSpPr>
            <p:spPr bwMode="auto">
              <a:xfrm>
                <a:off x="7584498" y="4420245"/>
                <a:ext cx="0" cy="762000"/>
              </a:xfrm>
              <a:prstGeom prst="line">
                <a:avLst/>
              </a:prstGeom>
              <a:noFill/>
              <a:ln w="444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p>
            </p:txBody>
          </p:sp>
        </p:grp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D6B98670-FBF5-4195-AB46-8041D5634A4D}"/>
                    </a:ext>
                  </a:extLst>
                </p:cNvPr>
                <p:cNvSpPr txBox="1"/>
                <p:nvPr/>
              </p:nvSpPr>
              <p:spPr>
                <a:xfrm>
                  <a:off x="3920408" y="1028546"/>
                  <a:ext cx="28751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mn-ea"/>
                          </a:rPr>
                          <m:t>𝑆</m:t>
                        </m:r>
                      </m:oMath>
                    </m:oMathPara>
                  </a14:m>
                  <a:endParaRPr lang="zh-CN" altLang="en-US" sz="2800" dirty="0">
                    <a:solidFill>
                      <a:schemeClr val="tx1"/>
                    </a:solidFill>
                    <a:latin typeface="+mn-lt"/>
                    <a:ea typeface="+mn-ea"/>
                  </a:endParaRPr>
                </a:p>
              </p:txBody>
            </p:sp>
          </mc:Choice>
          <mc:Fallback xmlns="">
            <p:sp>
              <p:nvSpPr>
                <p:cNvPr id="76" name="文本框 75">
                  <a:extLst>
                    <a:ext uri="{FF2B5EF4-FFF2-40B4-BE49-F238E27FC236}">
                      <a16:creationId xmlns:a16="http://schemas.microsoft.com/office/drawing/2014/main" id="{D6B98670-FBF5-4195-AB46-8041D5634A4D}"/>
                    </a:ext>
                  </a:extLst>
                </p:cNvPr>
                <p:cNvSpPr txBox="1">
                  <a:spLocks noRot="1" noChangeAspect="1" noMove="1" noResize="1" noEditPoints="1" noAdjustHandles="1" noChangeArrowheads="1" noChangeShapeType="1" noTextEdit="1"/>
                </p:cNvSpPr>
                <p:nvPr/>
              </p:nvSpPr>
              <p:spPr>
                <a:xfrm>
                  <a:off x="3920408" y="1028546"/>
                  <a:ext cx="287515" cy="43088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D89FF96B-F438-45F2-999E-3A1B6B943503}"/>
                    </a:ext>
                  </a:extLst>
                </p:cNvPr>
                <p:cNvSpPr txBox="1"/>
                <p:nvPr/>
              </p:nvSpPr>
              <p:spPr>
                <a:xfrm>
                  <a:off x="3885192" y="1535693"/>
                  <a:ext cx="36144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FF"/>
                            </a:solidFill>
                            <a:latin typeface="Cambria Math" panose="02040503050406030204" pitchFamily="18" charset="0"/>
                            <a:ea typeface="+mn-ea"/>
                          </a:rPr>
                          <m:t>𝑁</m:t>
                        </m:r>
                      </m:oMath>
                    </m:oMathPara>
                  </a14:m>
                  <a:endParaRPr lang="zh-CN" altLang="en-US" sz="2800" dirty="0">
                    <a:solidFill>
                      <a:srgbClr val="FF00FF"/>
                    </a:solidFill>
                    <a:latin typeface="+mn-lt"/>
                    <a:ea typeface="+mn-ea"/>
                  </a:endParaRPr>
                </a:p>
              </p:txBody>
            </p:sp>
          </mc:Choice>
          <mc:Fallback xmlns="">
            <p:sp>
              <p:nvSpPr>
                <p:cNvPr id="77" name="文本框 76">
                  <a:extLst>
                    <a:ext uri="{FF2B5EF4-FFF2-40B4-BE49-F238E27FC236}">
                      <a16:creationId xmlns:a16="http://schemas.microsoft.com/office/drawing/2014/main" id="{D89FF96B-F438-45F2-999E-3A1B6B943503}"/>
                    </a:ext>
                  </a:extLst>
                </p:cNvPr>
                <p:cNvSpPr txBox="1">
                  <a:spLocks noRot="1" noChangeAspect="1" noMove="1" noResize="1" noEditPoints="1" noAdjustHandles="1" noChangeArrowheads="1" noChangeShapeType="1" noTextEdit="1"/>
                </p:cNvSpPr>
                <p:nvPr/>
              </p:nvSpPr>
              <p:spPr>
                <a:xfrm>
                  <a:off x="3885192" y="1535693"/>
                  <a:ext cx="361446" cy="43088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74AB7D5C-5C50-47BB-BE55-E4A82D4ECADB}"/>
                    </a:ext>
                  </a:extLst>
                </p:cNvPr>
                <p:cNvSpPr/>
                <p:nvPr/>
              </p:nvSpPr>
              <p:spPr>
                <a:xfrm>
                  <a:off x="4660399" y="1217211"/>
                  <a:ext cx="51988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𝑉</m:t>
                            </m:r>
                          </m:e>
                        </m:acc>
                      </m:oMath>
                    </m:oMathPara>
                  </a14:m>
                  <a:endParaRPr lang="zh-CN" altLang="en-US" sz="2800" dirty="0">
                    <a:solidFill>
                      <a:srgbClr val="0000FF"/>
                    </a:solidFill>
                  </a:endParaRPr>
                </a:p>
              </p:txBody>
            </p:sp>
          </mc:Choice>
          <mc:Fallback xmlns="">
            <p:sp>
              <p:nvSpPr>
                <p:cNvPr id="78" name="矩形 77">
                  <a:extLst>
                    <a:ext uri="{FF2B5EF4-FFF2-40B4-BE49-F238E27FC236}">
                      <a16:creationId xmlns:a16="http://schemas.microsoft.com/office/drawing/2014/main" id="{74AB7D5C-5C50-47BB-BE55-E4A82D4ECADB}"/>
                    </a:ext>
                  </a:extLst>
                </p:cNvPr>
                <p:cNvSpPr>
                  <a:spLocks noRot="1" noChangeAspect="1" noMove="1" noResize="1" noEditPoints="1" noAdjustHandles="1" noChangeArrowheads="1" noChangeShapeType="1" noTextEdit="1"/>
                </p:cNvSpPr>
                <p:nvPr/>
              </p:nvSpPr>
              <p:spPr>
                <a:xfrm>
                  <a:off x="4660399" y="1217211"/>
                  <a:ext cx="519886" cy="575479"/>
                </a:xfrm>
                <a:prstGeom prst="rect">
                  <a:avLst/>
                </a:prstGeom>
                <a:blipFill>
                  <a:blip r:embed="rId19"/>
                  <a:stretch>
                    <a:fillRect/>
                  </a:stretch>
                </a:blipFill>
              </p:spPr>
              <p:txBody>
                <a:bodyPr/>
                <a:lstStyle/>
                <a:p>
                  <a:r>
                    <a:rPr lang="zh-CN" altLang="en-US">
                      <a:noFill/>
                    </a:rPr>
                    <a:t> </a:t>
                  </a:r>
                </a:p>
              </p:txBody>
            </p:sp>
          </mc:Fallback>
        </mc:AlternateContent>
      </p:grpSp>
      <p:sp>
        <p:nvSpPr>
          <p:cNvPr id="84" name="Freeform 177">
            <a:extLst>
              <a:ext uri="{FF2B5EF4-FFF2-40B4-BE49-F238E27FC236}">
                <a16:creationId xmlns:a16="http://schemas.microsoft.com/office/drawing/2014/main" id="{74111102-DCB9-4E7C-B5A1-C86830D0EFA4}"/>
              </a:ext>
            </a:extLst>
          </p:cNvPr>
          <p:cNvSpPr>
            <a:spLocks/>
          </p:cNvSpPr>
          <p:nvPr/>
        </p:nvSpPr>
        <p:spPr bwMode="auto">
          <a:xfrm>
            <a:off x="8456616" y="5310915"/>
            <a:ext cx="609600" cy="152400"/>
          </a:xfrm>
          <a:custGeom>
            <a:avLst/>
            <a:gdLst>
              <a:gd name="T0" fmla="*/ 0 w 384"/>
              <a:gd name="T1" fmla="*/ 0 h 96"/>
              <a:gd name="T2" fmla="*/ 2147483647 w 384"/>
              <a:gd name="T3" fmla="*/ 2147483647 h 96"/>
              <a:gd name="T4" fmla="*/ 2147483647 w 384"/>
              <a:gd name="T5" fmla="*/ 2147483647 h 96"/>
              <a:gd name="T6" fmla="*/ 0 60000 65536"/>
              <a:gd name="T7" fmla="*/ 0 60000 65536"/>
              <a:gd name="T8" fmla="*/ 0 60000 65536"/>
              <a:gd name="T9" fmla="*/ 0 w 384"/>
              <a:gd name="T10" fmla="*/ 0 h 96"/>
              <a:gd name="T11" fmla="*/ 384 w 384"/>
              <a:gd name="T12" fmla="*/ 96 h 96"/>
            </a:gdLst>
            <a:ahLst/>
            <a:cxnLst>
              <a:cxn ang="T6">
                <a:pos x="T0" y="T1"/>
              </a:cxn>
              <a:cxn ang="T7">
                <a:pos x="T2" y="T3"/>
              </a:cxn>
              <a:cxn ang="T8">
                <a:pos x="T4" y="T5"/>
              </a:cxn>
            </a:cxnLst>
            <a:rect l="T9" t="T10" r="T11" b="T12"/>
            <a:pathLst>
              <a:path w="384" h="96">
                <a:moveTo>
                  <a:pt x="0" y="0"/>
                </a:moveTo>
                <a:lnTo>
                  <a:pt x="202" y="68"/>
                </a:lnTo>
                <a:lnTo>
                  <a:pt x="384" y="96"/>
                </a:lnTo>
              </a:path>
            </a:pathLst>
          </a:custGeom>
          <a:noFill/>
          <a:ln w="412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D3F961B8-AABC-4C19-9849-56F4241BD0EA}"/>
                  </a:ext>
                </a:extLst>
              </p:cNvPr>
              <p:cNvSpPr txBox="1"/>
              <p:nvPr/>
            </p:nvSpPr>
            <p:spPr>
              <a:xfrm>
                <a:off x="8603568" y="5463315"/>
                <a:ext cx="23743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𝐼</m:t>
                      </m:r>
                    </m:oMath>
                  </m:oMathPara>
                </a14:m>
                <a:endParaRPr lang="zh-CN" altLang="en-US" sz="2800" dirty="0">
                  <a:solidFill>
                    <a:srgbClr val="FF0000"/>
                  </a:solidFill>
                  <a:latin typeface="+mn-lt"/>
                  <a:ea typeface="+mn-ea"/>
                </a:endParaRPr>
              </a:p>
            </p:txBody>
          </p:sp>
        </mc:Choice>
        <mc:Fallback xmlns="">
          <p:sp>
            <p:nvSpPr>
              <p:cNvPr id="85" name="文本框 84">
                <a:extLst>
                  <a:ext uri="{FF2B5EF4-FFF2-40B4-BE49-F238E27FC236}">
                    <a16:creationId xmlns:a16="http://schemas.microsoft.com/office/drawing/2014/main" id="{D3F961B8-AABC-4C19-9849-56F4241BD0EA}"/>
                  </a:ext>
                </a:extLst>
              </p:cNvPr>
              <p:cNvSpPr txBox="1">
                <a:spLocks noRot="1" noChangeAspect="1" noMove="1" noResize="1" noEditPoints="1" noAdjustHandles="1" noChangeArrowheads="1" noChangeShapeType="1" noTextEdit="1"/>
              </p:cNvSpPr>
              <p:nvPr/>
            </p:nvSpPr>
            <p:spPr>
              <a:xfrm>
                <a:off x="8603568" y="5463315"/>
                <a:ext cx="237436" cy="430887"/>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92024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288" fill="hold" grpId="0" nodeType="clickEffect">
                                  <p:stCondLst>
                                    <p:cond delay="0"/>
                                  </p:stCondLst>
                                  <p:childTnLst>
                                    <p:set>
                                      <p:cBhvr>
                                        <p:cTn id="6" dur="1" fill="hold">
                                          <p:stCondLst>
                                            <p:cond delay="0"/>
                                          </p:stCondLst>
                                        </p:cTn>
                                        <p:tgtEl>
                                          <p:spTgt spid="15400"/>
                                        </p:tgtEl>
                                        <p:attrNameLst>
                                          <p:attrName>style.visibility</p:attrName>
                                        </p:attrNameLst>
                                      </p:cBhvr>
                                      <p:to>
                                        <p:strVal val="visible"/>
                                      </p:to>
                                    </p:set>
                                    <p:anim calcmode="lin" valueType="num">
                                      <p:cBhvr>
                                        <p:cTn id="7" dur="500" fill="hold"/>
                                        <p:tgtEl>
                                          <p:spTgt spid="15400"/>
                                        </p:tgtEl>
                                        <p:attrNameLst>
                                          <p:attrName>ppt_w</p:attrName>
                                        </p:attrNameLst>
                                      </p:cBhvr>
                                      <p:tavLst>
                                        <p:tav tm="0">
                                          <p:val>
                                            <p:strVal val="4/3*#ppt_w"/>
                                          </p:val>
                                        </p:tav>
                                        <p:tav tm="100000">
                                          <p:val>
                                            <p:strVal val="#ppt_w"/>
                                          </p:val>
                                        </p:tav>
                                      </p:tavLst>
                                    </p:anim>
                                    <p:anim calcmode="lin" valueType="num">
                                      <p:cBhvr>
                                        <p:cTn id="8" dur="500" fill="hold"/>
                                        <p:tgtEl>
                                          <p:spTgt spid="15400"/>
                                        </p:tgtEl>
                                        <p:attrNameLst>
                                          <p:attrName>ppt_h</p:attrName>
                                        </p:attrNameLst>
                                      </p:cBhvr>
                                      <p:tavLst>
                                        <p:tav tm="0">
                                          <p:val>
                                            <p:strVal val="4/3*#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15401"/>
                                        </p:tgtEl>
                                        <p:attrNameLst>
                                          <p:attrName>style.visibility</p:attrName>
                                        </p:attrNameLst>
                                      </p:cBhvr>
                                      <p:to>
                                        <p:strVal val="visible"/>
                                      </p:to>
                                    </p:set>
                                    <p:animEffect transition="in" filter="wipe(up)">
                                      <p:cBhvr>
                                        <p:cTn id="13" dur="500"/>
                                        <p:tgtEl>
                                          <p:spTgt spid="1540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5395"/>
                                        </p:tgtEl>
                                        <p:attrNameLst>
                                          <p:attrName>style.visibility</p:attrName>
                                        </p:attrNameLst>
                                      </p:cBhvr>
                                      <p:to>
                                        <p:strVal val="visible"/>
                                      </p:to>
                                    </p:set>
                                    <p:animEffect transition="in" filter="wipe(left)">
                                      <p:cBhvr>
                                        <p:cTn id="18" dur="500"/>
                                        <p:tgtEl>
                                          <p:spTgt spid="1539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5396"/>
                                        </p:tgtEl>
                                        <p:attrNameLst>
                                          <p:attrName>style.visibility</p:attrName>
                                        </p:attrNameLst>
                                      </p:cBhvr>
                                      <p:to>
                                        <p:strVal val="visible"/>
                                      </p:to>
                                    </p:set>
                                    <p:animEffect transition="in" filter="wipe(up)">
                                      <p:cBhvr>
                                        <p:cTn id="23" dur="500"/>
                                        <p:tgtEl>
                                          <p:spTgt spid="1539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500"/>
                                        <p:tgtEl>
                                          <p:spTgt spid="4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72"/>
                                        </p:tgtEl>
                                        <p:attrNameLst>
                                          <p:attrName>style.visibility</p:attrName>
                                        </p:attrNameLst>
                                      </p:cBhvr>
                                      <p:to>
                                        <p:strVal val="visible"/>
                                      </p:to>
                                    </p:set>
                                    <p:animEffect transition="in" filter="wipe(left)">
                                      <p:cBhvr>
                                        <p:cTn id="33" dur="500"/>
                                        <p:tgtEl>
                                          <p:spTgt spid="7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73"/>
                                        </p:tgtEl>
                                        <p:attrNameLst>
                                          <p:attrName>style.visibility</p:attrName>
                                        </p:attrNameLst>
                                      </p:cBhvr>
                                      <p:to>
                                        <p:strVal val="visible"/>
                                      </p:to>
                                    </p:set>
                                    <p:animEffect transition="in" filter="wipe(left)">
                                      <p:cBhvr>
                                        <p:cTn id="38" dur="500"/>
                                        <p:tgtEl>
                                          <p:spTgt spid="7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wipe(left)">
                                      <p:cBhvr>
                                        <p:cTn id="43" dur="50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wipe(left)">
                                      <p:cBhvr>
                                        <p:cTn id="48" dur="500"/>
                                        <p:tgtEl>
                                          <p:spTgt spid="8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85"/>
                                        </p:tgtEl>
                                        <p:attrNameLst>
                                          <p:attrName>style.visibility</p:attrName>
                                        </p:attrNameLst>
                                      </p:cBhvr>
                                      <p:to>
                                        <p:strVal val="visible"/>
                                      </p:to>
                                    </p:set>
                                    <p:animEffect transition="in" filter="wipe(left)">
                                      <p:cBhvr>
                                        <p:cTn id="53"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95" grpId="0" autoUpdateAnimBg="0"/>
      <p:bldP spid="15396" grpId="0" autoUpdateAnimBg="0"/>
      <p:bldP spid="15400" grpId="0" autoUpdateAnimBg="0"/>
      <p:bldP spid="15401" grpId="0" autoUpdateAnimBg="0"/>
      <p:bldP spid="72" grpId="0" animBg="1"/>
      <p:bldP spid="73" grpId="0"/>
      <p:bldP spid="84" grpId="0" animBg="1"/>
      <p:bldP spid="8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697524" y="685800"/>
            <a:ext cx="883333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感应电流产生的磁场力（安培力），将反抗外力。即可以说外力反抗磁场力做功，从而产生感应电流转化为电路中的焦耳热，这是符合能量守恒规律的。</a:t>
            </a:r>
          </a:p>
        </p:txBody>
      </p:sp>
      <p:sp>
        <p:nvSpPr>
          <p:cNvPr id="20483" name="Text Box 3"/>
          <p:cNvSpPr txBox="1">
            <a:spLocks noChangeArrowheads="1"/>
          </p:cNvSpPr>
          <p:nvPr/>
        </p:nvSpPr>
        <p:spPr bwMode="auto">
          <a:xfrm>
            <a:off x="697524" y="2870765"/>
            <a:ext cx="4210051"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否则只需一点力开始使导线移动，若洛仑兹力不去阻挠它的运动，将有无限大的电能出现，显然，这不符合能量守恒定律！</a:t>
            </a:r>
          </a:p>
        </p:txBody>
      </p:sp>
      <p:grpSp>
        <p:nvGrpSpPr>
          <p:cNvPr id="45" name="组合 44">
            <a:extLst>
              <a:ext uri="{FF2B5EF4-FFF2-40B4-BE49-F238E27FC236}">
                <a16:creationId xmlns:a16="http://schemas.microsoft.com/office/drawing/2014/main" id="{A0BC4A82-5DF6-4332-ACE6-CBD6E1BC21A1}"/>
              </a:ext>
            </a:extLst>
          </p:cNvPr>
          <p:cNvGrpSpPr/>
          <p:nvPr/>
        </p:nvGrpSpPr>
        <p:grpSpPr>
          <a:xfrm>
            <a:off x="5543764" y="2768472"/>
            <a:ext cx="3486150" cy="2017972"/>
            <a:chOff x="1083896" y="504178"/>
            <a:chExt cx="3486150" cy="2017972"/>
          </a:xfrm>
        </p:grpSpPr>
        <p:sp>
          <p:nvSpPr>
            <p:cNvPr id="46" name="Line 13">
              <a:extLst>
                <a:ext uri="{FF2B5EF4-FFF2-40B4-BE49-F238E27FC236}">
                  <a16:creationId xmlns:a16="http://schemas.microsoft.com/office/drawing/2014/main" id="{2360AAB7-15C9-45C5-99C0-912686252F0E}"/>
                </a:ext>
              </a:extLst>
            </p:cNvPr>
            <p:cNvSpPr>
              <a:spLocks noChangeShapeType="1"/>
            </p:cNvSpPr>
            <p:nvPr/>
          </p:nvSpPr>
          <p:spPr bwMode="auto">
            <a:xfrm>
              <a:off x="3892184" y="1498723"/>
              <a:ext cx="677862" cy="0"/>
            </a:xfrm>
            <a:prstGeom prst="line">
              <a:avLst/>
            </a:prstGeom>
            <a:noFill/>
            <a:ln w="444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47" name="Line 21">
              <a:extLst>
                <a:ext uri="{FF2B5EF4-FFF2-40B4-BE49-F238E27FC236}">
                  <a16:creationId xmlns:a16="http://schemas.microsoft.com/office/drawing/2014/main" id="{20250466-FBFA-4268-BBA8-12C85D5C14B3}"/>
                </a:ext>
              </a:extLst>
            </p:cNvPr>
            <p:cNvSpPr>
              <a:spLocks noChangeShapeType="1"/>
            </p:cNvSpPr>
            <p:nvPr/>
          </p:nvSpPr>
          <p:spPr bwMode="auto">
            <a:xfrm>
              <a:off x="1964959" y="1068510"/>
              <a:ext cx="1847850" cy="0"/>
            </a:xfrm>
            <a:prstGeom prst="line">
              <a:avLst/>
            </a:prstGeom>
            <a:noFill/>
            <a:ln w="44450">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48" name="Line 22">
              <a:extLst>
                <a:ext uri="{FF2B5EF4-FFF2-40B4-BE49-F238E27FC236}">
                  <a16:creationId xmlns:a16="http://schemas.microsoft.com/office/drawing/2014/main" id="{77D951C8-2FF0-4076-B361-28C7A1F1AB24}"/>
                </a:ext>
              </a:extLst>
            </p:cNvPr>
            <p:cNvSpPr>
              <a:spLocks noChangeShapeType="1"/>
            </p:cNvSpPr>
            <p:nvPr/>
          </p:nvSpPr>
          <p:spPr bwMode="auto">
            <a:xfrm>
              <a:off x="1947496" y="1930523"/>
              <a:ext cx="1787525" cy="0"/>
            </a:xfrm>
            <a:prstGeom prst="line">
              <a:avLst/>
            </a:prstGeom>
            <a:noFill/>
            <a:ln w="44450">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49" name="Oval 24">
              <a:extLst>
                <a:ext uri="{FF2B5EF4-FFF2-40B4-BE49-F238E27FC236}">
                  <a16:creationId xmlns:a16="http://schemas.microsoft.com/office/drawing/2014/main" id="{8859921D-507C-4AA6-8670-6EB12841DFFC}"/>
                </a:ext>
              </a:extLst>
            </p:cNvPr>
            <p:cNvSpPr>
              <a:spLocks noChangeArrowheads="1"/>
            </p:cNvSpPr>
            <p:nvPr/>
          </p:nvSpPr>
          <p:spPr bwMode="auto">
            <a:xfrm>
              <a:off x="1083896" y="1308223"/>
              <a:ext cx="381000" cy="381000"/>
            </a:xfrm>
            <a:prstGeom prst="ellipse">
              <a:avLst/>
            </a:prstGeom>
            <a:noFill/>
            <a:ln w="444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sp>
          <p:nvSpPr>
            <p:cNvPr id="50" name="Line 25">
              <a:extLst>
                <a:ext uri="{FF2B5EF4-FFF2-40B4-BE49-F238E27FC236}">
                  <a16:creationId xmlns:a16="http://schemas.microsoft.com/office/drawing/2014/main" id="{8589DFF8-3E57-419E-91B7-3D59DB55942F}"/>
                </a:ext>
              </a:extLst>
            </p:cNvPr>
            <p:cNvSpPr>
              <a:spLocks noChangeShapeType="1"/>
            </p:cNvSpPr>
            <p:nvPr/>
          </p:nvSpPr>
          <p:spPr bwMode="auto">
            <a:xfrm flipH="1">
              <a:off x="1083896" y="1260598"/>
              <a:ext cx="381000" cy="457200"/>
            </a:xfrm>
            <a:prstGeom prst="line">
              <a:avLst/>
            </a:prstGeom>
            <a:noFill/>
            <a:ln w="50800">
              <a:solidFill>
                <a:srgbClr val="000000"/>
              </a:solidFill>
              <a:round/>
              <a:headEnd type="arrow" w="sm" len="lg"/>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51" name="Freeform 27">
              <a:extLst>
                <a:ext uri="{FF2B5EF4-FFF2-40B4-BE49-F238E27FC236}">
                  <a16:creationId xmlns:a16="http://schemas.microsoft.com/office/drawing/2014/main" id="{90DA7168-66FD-4B84-B9E2-B448E9E6C7AB}"/>
                </a:ext>
              </a:extLst>
            </p:cNvPr>
            <p:cNvSpPr>
              <a:spLocks/>
            </p:cNvSpPr>
            <p:nvPr/>
          </p:nvSpPr>
          <p:spPr bwMode="auto">
            <a:xfrm>
              <a:off x="1934796" y="1549523"/>
              <a:ext cx="1588" cy="387350"/>
            </a:xfrm>
            <a:custGeom>
              <a:avLst/>
              <a:gdLst>
                <a:gd name="T0" fmla="*/ 0 w 1"/>
                <a:gd name="T1" fmla="*/ 0 h 244"/>
                <a:gd name="T2" fmla="*/ 2147483647 w 1"/>
                <a:gd name="T3" fmla="*/ 2147483647 h 244"/>
                <a:gd name="T4" fmla="*/ 0 60000 65536"/>
                <a:gd name="T5" fmla="*/ 0 60000 65536"/>
                <a:gd name="T6" fmla="*/ 0 w 1"/>
                <a:gd name="T7" fmla="*/ 0 h 244"/>
                <a:gd name="T8" fmla="*/ 1 w 1"/>
                <a:gd name="T9" fmla="*/ 244 h 244"/>
              </a:gdLst>
              <a:ahLst/>
              <a:cxnLst>
                <a:cxn ang="T4">
                  <a:pos x="T0" y="T1"/>
                </a:cxn>
                <a:cxn ang="T5">
                  <a:pos x="T2" y="T3"/>
                </a:cxn>
              </a:cxnLst>
              <a:rect l="T6" t="T7" r="T8" b="T9"/>
              <a:pathLst>
                <a:path w="1" h="244">
                  <a:moveTo>
                    <a:pt x="0" y="0"/>
                  </a:moveTo>
                  <a:lnTo>
                    <a:pt x="1" y="244"/>
                  </a:lnTo>
                </a:path>
              </a:pathLst>
            </a:custGeom>
            <a:noFill/>
            <a:ln w="4445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52" name="Freeform 28">
              <a:extLst>
                <a:ext uri="{FF2B5EF4-FFF2-40B4-BE49-F238E27FC236}">
                  <a16:creationId xmlns:a16="http://schemas.microsoft.com/office/drawing/2014/main" id="{067624E2-2542-4E23-B646-CCF05C0ED146}"/>
                </a:ext>
              </a:extLst>
            </p:cNvPr>
            <p:cNvSpPr>
              <a:spLocks/>
            </p:cNvSpPr>
            <p:nvPr/>
          </p:nvSpPr>
          <p:spPr bwMode="auto">
            <a:xfrm>
              <a:off x="1936384" y="1044698"/>
              <a:ext cx="1587" cy="387350"/>
            </a:xfrm>
            <a:custGeom>
              <a:avLst/>
              <a:gdLst>
                <a:gd name="T0" fmla="*/ 0 w 1"/>
                <a:gd name="T1" fmla="*/ 0 h 244"/>
                <a:gd name="T2" fmla="*/ 2147483647 w 1"/>
                <a:gd name="T3" fmla="*/ 2147483647 h 244"/>
                <a:gd name="T4" fmla="*/ 0 60000 65536"/>
                <a:gd name="T5" fmla="*/ 0 60000 65536"/>
                <a:gd name="T6" fmla="*/ 0 w 1"/>
                <a:gd name="T7" fmla="*/ 0 h 244"/>
                <a:gd name="T8" fmla="*/ 1 w 1"/>
                <a:gd name="T9" fmla="*/ 244 h 244"/>
              </a:gdLst>
              <a:ahLst/>
              <a:cxnLst>
                <a:cxn ang="T4">
                  <a:pos x="T0" y="T1"/>
                </a:cxn>
                <a:cxn ang="T5">
                  <a:pos x="T2" y="T3"/>
                </a:cxn>
              </a:cxnLst>
              <a:rect l="T6" t="T7" r="T8" b="T9"/>
              <a:pathLst>
                <a:path w="1" h="244">
                  <a:moveTo>
                    <a:pt x="0" y="0"/>
                  </a:moveTo>
                  <a:lnTo>
                    <a:pt x="1" y="244"/>
                  </a:lnTo>
                </a:path>
              </a:pathLst>
            </a:custGeom>
            <a:noFill/>
            <a:ln w="4445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53" name="Freeform 29">
              <a:extLst>
                <a:ext uri="{FF2B5EF4-FFF2-40B4-BE49-F238E27FC236}">
                  <a16:creationId xmlns:a16="http://schemas.microsoft.com/office/drawing/2014/main" id="{F740DDF0-A434-4E7C-AD7E-B9B29EE25D5C}"/>
                </a:ext>
              </a:extLst>
            </p:cNvPr>
            <p:cNvSpPr>
              <a:spLocks/>
            </p:cNvSpPr>
            <p:nvPr/>
          </p:nvSpPr>
          <p:spPr bwMode="auto">
            <a:xfrm>
              <a:off x="1479184" y="1551110"/>
              <a:ext cx="454025" cy="1588"/>
            </a:xfrm>
            <a:custGeom>
              <a:avLst/>
              <a:gdLst>
                <a:gd name="T0" fmla="*/ 0 w 286"/>
                <a:gd name="T1" fmla="*/ 2147483647 h 6"/>
                <a:gd name="T2" fmla="*/ 2147483647 w 286"/>
                <a:gd name="T3" fmla="*/ 0 h 6"/>
                <a:gd name="T4" fmla="*/ 0 60000 65536"/>
                <a:gd name="T5" fmla="*/ 0 60000 65536"/>
                <a:gd name="T6" fmla="*/ 0 w 286"/>
                <a:gd name="T7" fmla="*/ 0 h 6"/>
                <a:gd name="T8" fmla="*/ 286 w 286"/>
                <a:gd name="T9" fmla="*/ 6 h 6"/>
              </a:gdLst>
              <a:ahLst/>
              <a:cxnLst>
                <a:cxn ang="T4">
                  <a:pos x="T0" y="T1"/>
                </a:cxn>
                <a:cxn ang="T5">
                  <a:pos x="T2" y="T3"/>
                </a:cxn>
              </a:cxnLst>
              <a:rect l="T6" t="T7" r="T8" b="T9"/>
              <a:pathLst>
                <a:path w="286" h="6">
                  <a:moveTo>
                    <a:pt x="0" y="6"/>
                  </a:moveTo>
                  <a:lnTo>
                    <a:pt x="286"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54" name="Freeform 30">
              <a:extLst>
                <a:ext uri="{FF2B5EF4-FFF2-40B4-BE49-F238E27FC236}">
                  <a16:creationId xmlns:a16="http://schemas.microsoft.com/office/drawing/2014/main" id="{C7048898-FB7D-44F4-8516-EF8C09C26586}"/>
                </a:ext>
              </a:extLst>
            </p:cNvPr>
            <p:cNvSpPr>
              <a:spLocks/>
            </p:cNvSpPr>
            <p:nvPr/>
          </p:nvSpPr>
          <p:spPr bwMode="auto">
            <a:xfrm>
              <a:off x="1464896" y="1420935"/>
              <a:ext cx="454025" cy="1588"/>
            </a:xfrm>
            <a:custGeom>
              <a:avLst/>
              <a:gdLst>
                <a:gd name="T0" fmla="*/ 0 w 286"/>
                <a:gd name="T1" fmla="*/ 2147483647 h 6"/>
                <a:gd name="T2" fmla="*/ 2147483647 w 286"/>
                <a:gd name="T3" fmla="*/ 0 h 6"/>
                <a:gd name="T4" fmla="*/ 0 60000 65536"/>
                <a:gd name="T5" fmla="*/ 0 60000 65536"/>
                <a:gd name="T6" fmla="*/ 0 w 286"/>
                <a:gd name="T7" fmla="*/ 0 h 6"/>
                <a:gd name="T8" fmla="*/ 286 w 286"/>
                <a:gd name="T9" fmla="*/ 6 h 6"/>
              </a:gdLst>
              <a:ahLst/>
              <a:cxnLst>
                <a:cxn ang="T4">
                  <a:pos x="T0" y="T1"/>
                </a:cxn>
                <a:cxn ang="T5">
                  <a:pos x="T2" y="T3"/>
                </a:cxn>
              </a:cxnLst>
              <a:rect l="T6" t="T7" r="T8" b="T9"/>
              <a:pathLst>
                <a:path w="286" h="6">
                  <a:moveTo>
                    <a:pt x="0" y="6"/>
                  </a:moveTo>
                  <a:lnTo>
                    <a:pt x="286"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55" name="Rectangle 19">
              <a:extLst>
                <a:ext uri="{FF2B5EF4-FFF2-40B4-BE49-F238E27FC236}">
                  <a16:creationId xmlns:a16="http://schemas.microsoft.com/office/drawing/2014/main" id="{334E261C-B12D-4FD4-93F0-5BDF9C08E445}"/>
                </a:ext>
              </a:extLst>
            </p:cNvPr>
            <p:cNvSpPr>
              <a:spLocks noChangeArrowheads="1"/>
            </p:cNvSpPr>
            <p:nvPr/>
          </p:nvSpPr>
          <p:spPr bwMode="auto">
            <a:xfrm>
              <a:off x="3315921" y="900235"/>
              <a:ext cx="133350" cy="128111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grpSp>
          <p:nvGrpSpPr>
            <p:cNvPr id="56" name="组合 55">
              <a:extLst>
                <a:ext uri="{FF2B5EF4-FFF2-40B4-BE49-F238E27FC236}">
                  <a16:creationId xmlns:a16="http://schemas.microsoft.com/office/drawing/2014/main" id="{D9264950-6086-4C61-9634-C82B8F6CB259}"/>
                </a:ext>
              </a:extLst>
            </p:cNvPr>
            <p:cNvGrpSpPr/>
            <p:nvPr/>
          </p:nvGrpSpPr>
          <p:grpSpPr>
            <a:xfrm>
              <a:off x="1178205" y="504178"/>
              <a:ext cx="3307297" cy="2017972"/>
              <a:chOff x="1178205" y="504178"/>
              <a:chExt cx="3307297" cy="2017972"/>
            </a:xfrm>
          </p:grpSpPr>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77CF7BBA-2323-4785-83DA-2FA4CAD985DD}"/>
                      </a:ext>
                    </a:extLst>
                  </p:cNvPr>
                  <p:cNvSpPr/>
                  <p:nvPr/>
                </p:nvSpPr>
                <p:spPr>
                  <a:xfrm>
                    <a:off x="2192573" y="1945604"/>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57" name="矩形 56">
                    <a:extLst>
                      <a:ext uri="{FF2B5EF4-FFF2-40B4-BE49-F238E27FC236}">
                        <a16:creationId xmlns:a16="http://schemas.microsoft.com/office/drawing/2014/main" id="{77CF7BBA-2323-4785-83DA-2FA4CAD985DD}"/>
                      </a:ext>
                    </a:extLst>
                  </p:cNvPr>
                  <p:cNvSpPr>
                    <a:spLocks noRot="1" noChangeAspect="1" noMove="1" noResize="1" noEditPoints="1" noAdjustHandles="1" noChangeArrowheads="1" noChangeShapeType="1" noTextEdit="1"/>
                  </p:cNvSpPr>
                  <p:nvPr/>
                </p:nvSpPr>
                <p:spPr>
                  <a:xfrm>
                    <a:off x="2192573" y="1945604"/>
                    <a:ext cx="529312" cy="57547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61AD3BD2-A7DB-4262-8740-14B3514AFA9A}"/>
                      </a:ext>
                    </a:extLst>
                  </p:cNvPr>
                  <p:cNvSpPr txBox="1"/>
                  <p:nvPr/>
                </p:nvSpPr>
                <p:spPr>
                  <a:xfrm>
                    <a:off x="1178205" y="1651708"/>
                    <a:ext cx="33156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𝐺</m:t>
                          </m:r>
                        </m:oMath>
                      </m:oMathPara>
                    </a14:m>
                    <a:endParaRPr lang="zh-CN" altLang="en-US" sz="2800" dirty="0">
                      <a:solidFill>
                        <a:srgbClr val="0000FF"/>
                      </a:solidFill>
                      <a:latin typeface="+mn-lt"/>
                      <a:ea typeface="+mn-ea"/>
                    </a:endParaRPr>
                  </a:p>
                </p:txBody>
              </p:sp>
            </mc:Choice>
            <mc:Fallback xmlns="">
              <p:sp>
                <p:nvSpPr>
                  <p:cNvPr id="58" name="文本框 57">
                    <a:extLst>
                      <a:ext uri="{FF2B5EF4-FFF2-40B4-BE49-F238E27FC236}">
                        <a16:creationId xmlns:a16="http://schemas.microsoft.com/office/drawing/2014/main" id="{61AD3BD2-A7DB-4262-8740-14B3514AFA9A}"/>
                      </a:ext>
                    </a:extLst>
                  </p:cNvPr>
                  <p:cNvSpPr txBox="1">
                    <a:spLocks noRot="1" noChangeAspect="1" noMove="1" noResize="1" noEditPoints="1" noAdjustHandles="1" noChangeArrowheads="1" noChangeShapeType="1" noTextEdit="1"/>
                  </p:cNvSpPr>
                  <p:nvPr/>
                </p:nvSpPr>
                <p:spPr>
                  <a:xfrm>
                    <a:off x="1178205" y="1651708"/>
                    <a:ext cx="331565"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5206E371-FD81-4583-A55A-8C95775678CF}"/>
                      </a:ext>
                    </a:extLst>
                  </p:cNvPr>
                  <p:cNvSpPr/>
                  <p:nvPr/>
                </p:nvSpPr>
                <p:spPr>
                  <a:xfrm>
                    <a:off x="1858134" y="504178"/>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9" name="矩形 58">
                    <a:extLst>
                      <a:ext uri="{FF2B5EF4-FFF2-40B4-BE49-F238E27FC236}">
                        <a16:creationId xmlns:a16="http://schemas.microsoft.com/office/drawing/2014/main" id="{5206E371-FD81-4583-A55A-8C95775678CF}"/>
                      </a:ext>
                    </a:extLst>
                  </p:cNvPr>
                  <p:cNvSpPr>
                    <a:spLocks noRot="1" noChangeAspect="1" noMove="1" noResize="1" noEditPoints="1" noAdjustHandles="1" noChangeArrowheads="1" noChangeShapeType="1" noTextEdit="1"/>
                  </p:cNvSpPr>
                  <p:nvPr/>
                </p:nvSpPr>
                <p:spPr>
                  <a:xfrm>
                    <a:off x="1858134" y="504178"/>
                    <a:ext cx="54053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DFF080E2-D420-4788-8018-0933BEAC3A1C}"/>
                      </a:ext>
                    </a:extLst>
                  </p:cNvPr>
                  <p:cNvSpPr/>
                  <p:nvPr/>
                </p:nvSpPr>
                <p:spPr>
                  <a:xfrm>
                    <a:off x="3965616" y="933995"/>
                    <a:ext cx="51988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chemeClr val="tx1"/>
                                  </a:solidFill>
                                  <a:latin typeface="Cambria Math" panose="02040503050406030204" pitchFamily="18" charset="0"/>
                                  <a:ea typeface="Cambria Math" panose="02040503050406030204" pitchFamily="18" charset="0"/>
                                </a:rPr>
                              </m:ctrlPr>
                            </m:accPr>
                            <m:e>
                              <m:r>
                                <a:rPr lang="en-US" altLang="zh-CN" sz="2800" b="0" i="1" smtClean="0">
                                  <a:solidFill>
                                    <a:schemeClr val="tx1"/>
                                  </a:solidFill>
                                  <a:latin typeface="Cambria Math" panose="02040503050406030204" pitchFamily="18" charset="0"/>
                                  <a:ea typeface="Cambria Math" panose="02040503050406030204" pitchFamily="18" charset="0"/>
                                </a:rPr>
                                <m:t>𝑉</m:t>
                              </m:r>
                            </m:e>
                          </m:acc>
                        </m:oMath>
                      </m:oMathPara>
                    </a14:m>
                    <a:endParaRPr lang="zh-CN" altLang="en-US" sz="2800" dirty="0">
                      <a:solidFill>
                        <a:schemeClr val="tx1"/>
                      </a:solidFill>
                    </a:endParaRPr>
                  </a:p>
                </p:txBody>
              </p:sp>
            </mc:Choice>
            <mc:Fallback xmlns="">
              <p:sp>
                <p:nvSpPr>
                  <p:cNvPr id="60" name="矩形 59">
                    <a:extLst>
                      <a:ext uri="{FF2B5EF4-FFF2-40B4-BE49-F238E27FC236}">
                        <a16:creationId xmlns:a16="http://schemas.microsoft.com/office/drawing/2014/main" id="{DFF080E2-D420-4788-8018-0933BEAC3A1C}"/>
                      </a:ext>
                    </a:extLst>
                  </p:cNvPr>
                  <p:cNvSpPr>
                    <a:spLocks noRot="1" noChangeAspect="1" noMove="1" noResize="1" noEditPoints="1" noAdjustHandles="1" noChangeArrowheads="1" noChangeShapeType="1" noTextEdit="1"/>
                  </p:cNvSpPr>
                  <p:nvPr/>
                </p:nvSpPr>
                <p:spPr>
                  <a:xfrm>
                    <a:off x="3965616" y="933995"/>
                    <a:ext cx="519886"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AEF0664D-C45A-470D-8054-F4A76655A719}"/>
                      </a:ext>
                    </a:extLst>
                  </p:cNvPr>
                  <p:cNvSpPr/>
                  <p:nvPr/>
                </p:nvSpPr>
                <p:spPr>
                  <a:xfrm>
                    <a:off x="2574885" y="504178"/>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1" name="矩形 60">
                    <a:extLst>
                      <a:ext uri="{FF2B5EF4-FFF2-40B4-BE49-F238E27FC236}">
                        <a16:creationId xmlns:a16="http://schemas.microsoft.com/office/drawing/2014/main" id="{AEF0664D-C45A-470D-8054-F4A76655A719}"/>
                      </a:ext>
                    </a:extLst>
                  </p:cNvPr>
                  <p:cNvSpPr>
                    <a:spLocks noRot="1" noChangeAspect="1" noMove="1" noResize="1" noEditPoints="1" noAdjustHandles="1" noChangeArrowheads="1" noChangeShapeType="1" noTextEdit="1"/>
                  </p:cNvSpPr>
                  <p:nvPr/>
                </p:nvSpPr>
                <p:spPr>
                  <a:xfrm>
                    <a:off x="2574885" y="504178"/>
                    <a:ext cx="54053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D5808161-D872-409B-9143-44639D65FEBD}"/>
                      </a:ext>
                    </a:extLst>
                  </p:cNvPr>
                  <p:cNvSpPr/>
                  <p:nvPr/>
                </p:nvSpPr>
                <p:spPr>
                  <a:xfrm>
                    <a:off x="3377569" y="504178"/>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2" name="矩形 61">
                    <a:extLst>
                      <a:ext uri="{FF2B5EF4-FFF2-40B4-BE49-F238E27FC236}">
                        <a16:creationId xmlns:a16="http://schemas.microsoft.com/office/drawing/2014/main" id="{D5808161-D872-409B-9143-44639D65FEBD}"/>
                      </a:ext>
                    </a:extLst>
                  </p:cNvPr>
                  <p:cNvSpPr>
                    <a:spLocks noRot="1" noChangeAspect="1" noMove="1" noResize="1" noEditPoints="1" noAdjustHandles="1" noChangeArrowheads="1" noChangeShapeType="1" noTextEdit="1"/>
                  </p:cNvSpPr>
                  <p:nvPr/>
                </p:nvSpPr>
                <p:spPr>
                  <a:xfrm>
                    <a:off x="3377569" y="504178"/>
                    <a:ext cx="54053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1E629403-E4C4-4C5D-9AC3-FC6EBD269C69}"/>
                      </a:ext>
                    </a:extLst>
                  </p:cNvPr>
                  <p:cNvSpPr/>
                  <p:nvPr/>
                </p:nvSpPr>
                <p:spPr>
                  <a:xfrm>
                    <a:off x="3377568" y="127768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3" name="矩形 62">
                    <a:extLst>
                      <a:ext uri="{FF2B5EF4-FFF2-40B4-BE49-F238E27FC236}">
                        <a16:creationId xmlns:a16="http://schemas.microsoft.com/office/drawing/2014/main" id="{1E629403-E4C4-4C5D-9AC3-FC6EBD269C69}"/>
                      </a:ext>
                    </a:extLst>
                  </p:cNvPr>
                  <p:cNvSpPr>
                    <a:spLocks noRot="1" noChangeAspect="1" noMove="1" noResize="1" noEditPoints="1" noAdjustHandles="1" noChangeArrowheads="1" noChangeShapeType="1" noTextEdit="1"/>
                  </p:cNvSpPr>
                  <p:nvPr/>
                </p:nvSpPr>
                <p:spPr>
                  <a:xfrm>
                    <a:off x="3377568" y="1277682"/>
                    <a:ext cx="54053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A3BD3F8B-C638-4F36-9FA3-D7C41B2482CC}"/>
                      </a:ext>
                    </a:extLst>
                  </p:cNvPr>
                  <p:cNvSpPr/>
                  <p:nvPr/>
                </p:nvSpPr>
                <p:spPr>
                  <a:xfrm>
                    <a:off x="3377569" y="199893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4" name="矩形 63">
                    <a:extLst>
                      <a:ext uri="{FF2B5EF4-FFF2-40B4-BE49-F238E27FC236}">
                        <a16:creationId xmlns:a16="http://schemas.microsoft.com/office/drawing/2014/main" id="{A3BD3F8B-C638-4F36-9FA3-D7C41B2482CC}"/>
                      </a:ext>
                    </a:extLst>
                  </p:cNvPr>
                  <p:cNvSpPr>
                    <a:spLocks noRot="1" noChangeAspect="1" noMove="1" noResize="1" noEditPoints="1" noAdjustHandles="1" noChangeArrowheads="1" noChangeShapeType="1" noTextEdit="1"/>
                  </p:cNvSpPr>
                  <p:nvPr/>
                </p:nvSpPr>
                <p:spPr>
                  <a:xfrm>
                    <a:off x="3377569" y="1998930"/>
                    <a:ext cx="54053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3C9C4782-D4CA-4135-B4AB-203E6CCA0064}"/>
                      </a:ext>
                    </a:extLst>
                  </p:cNvPr>
                  <p:cNvSpPr/>
                  <p:nvPr/>
                </p:nvSpPr>
                <p:spPr>
                  <a:xfrm>
                    <a:off x="1853976" y="127901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5" name="矩形 64">
                    <a:extLst>
                      <a:ext uri="{FF2B5EF4-FFF2-40B4-BE49-F238E27FC236}">
                        <a16:creationId xmlns:a16="http://schemas.microsoft.com/office/drawing/2014/main" id="{3C9C4782-D4CA-4135-B4AB-203E6CCA0064}"/>
                      </a:ext>
                    </a:extLst>
                  </p:cNvPr>
                  <p:cNvSpPr>
                    <a:spLocks noRot="1" noChangeAspect="1" noMove="1" noResize="1" noEditPoints="1" noAdjustHandles="1" noChangeArrowheads="1" noChangeShapeType="1" noTextEdit="1"/>
                  </p:cNvSpPr>
                  <p:nvPr/>
                </p:nvSpPr>
                <p:spPr>
                  <a:xfrm>
                    <a:off x="1853976" y="1279010"/>
                    <a:ext cx="54053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CDCC43B4-4545-4212-8437-9B2CC8A72B82}"/>
                      </a:ext>
                    </a:extLst>
                  </p:cNvPr>
                  <p:cNvSpPr/>
                  <p:nvPr/>
                </p:nvSpPr>
                <p:spPr>
                  <a:xfrm>
                    <a:off x="2573868" y="1271106"/>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6" name="矩形 65">
                    <a:extLst>
                      <a:ext uri="{FF2B5EF4-FFF2-40B4-BE49-F238E27FC236}">
                        <a16:creationId xmlns:a16="http://schemas.microsoft.com/office/drawing/2014/main" id="{CDCC43B4-4545-4212-8437-9B2CC8A72B82}"/>
                      </a:ext>
                    </a:extLst>
                  </p:cNvPr>
                  <p:cNvSpPr>
                    <a:spLocks noRot="1" noChangeAspect="1" noMove="1" noResize="1" noEditPoints="1" noAdjustHandles="1" noChangeArrowheads="1" noChangeShapeType="1" noTextEdit="1"/>
                  </p:cNvSpPr>
                  <p:nvPr/>
                </p:nvSpPr>
                <p:spPr>
                  <a:xfrm>
                    <a:off x="2573868" y="1271106"/>
                    <a:ext cx="54053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35458310-3440-4C98-8C3E-B992FF67ED78}"/>
                      </a:ext>
                    </a:extLst>
                  </p:cNvPr>
                  <p:cNvSpPr/>
                  <p:nvPr/>
                </p:nvSpPr>
                <p:spPr>
                  <a:xfrm>
                    <a:off x="2574885" y="199893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7" name="矩形 66">
                    <a:extLst>
                      <a:ext uri="{FF2B5EF4-FFF2-40B4-BE49-F238E27FC236}">
                        <a16:creationId xmlns:a16="http://schemas.microsoft.com/office/drawing/2014/main" id="{35458310-3440-4C98-8C3E-B992FF67ED78}"/>
                      </a:ext>
                    </a:extLst>
                  </p:cNvPr>
                  <p:cNvSpPr>
                    <a:spLocks noRot="1" noChangeAspect="1" noMove="1" noResize="1" noEditPoints="1" noAdjustHandles="1" noChangeArrowheads="1" noChangeShapeType="1" noTextEdit="1"/>
                  </p:cNvSpPr>
                  <p:nvPr/>
                </p:nvSpPr>
                <p:spPr>
                  <a:xfrm>
                    <a:off x="2574885" y="1998930"/>
                    <a:ext cx="540533"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1944D3A9-4CAB-4C72-A726-39EA3DFD325B}"/>
                      </a:ext>
                    </a:extLst>
                  </p:cNvPr>
                  <p:cNvSpPr/>
                  <p:nvPr/>
                </p:nvSpPr>
                <p:spPr>
                  <a:xfrm>
                    <a:off x="1855048" y="199893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8" name="矩形 67">
                    <a:extLst>
                      <a:ext uri="{FF2B5EF4-FFF2-40B4-BE49-F238E27FC236}">
                        <a16:creationId xmlns:a16="http://schemas.microsoft.com/office/drawing/2014/main" id="{1944D3A9-4CAB-4C72-A726-39EA3DFD325B}"/>
                      </a:ext>
                    </a:extLst>
                  </p:cNvPr>
                  <p:cNvSpPr>
                    <a:spLocks noRot="1" noChangeAspect="1" noMove="1" noResize="1" noEditPoints="1" noAdjustHandles="1" noChangeArrowheads="1" noChangeShapeType="1" noTextEdit="1"/>
                  </p:cNvSpPr>
                  <p:nvPr/>
                </p:nvSpPr>
                <p:spPr>
                  <a:xfrm>
                    <a:off x="1855048" y="1998930"/>
                    <a:ext cx="54053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80436F30-E5C3-4AB9-989C-0A2CB68394B7}"/>
                      </a:ext>
                    </a:extLst>
                  </p:cNvPr>
                  <p:cNvSpPr txBox="1"/>
                  <p:nvPr/>
                </p:nvSpPr>
                <p:spPr>
                  <a:xfrm>
                    <a:off x="3035975" y="1511191"/>
                    <a:ext cx="28751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mn-ea"/>
                            </a:rPr>
                            <m:t>𝑆</m:t>
                          </m:r>
                        </m:oMath>
                      </m:oMathPara>
                    </a14:m>
                    <a:endParaRPr lang="zh-CN" altLang="en-US" sz="2800" dirty="0">
                      <a:solidFill>
                        <a:schemeClr val="tx1"/>
                      </a:solidFill>
                      <a:latin typeface="+mn-lt"/>
                      <a:ea typeface="+mn-ea"/>
                    </a:endParaRPr>
                  </a:p>
                </p:txBody>
              </p:sp>
            </mc:Choice>
            <mc:Fallback xmlns="">
              <p:sp>
                <p:nvSpPr>
                  <p:cNvPr id="69" name="文本框 68">
                    <a:extLst>
                      <a:ext uri="{FF2B5EF4-FFF2-40B4-BE49-F238E27FC236}">
                        <a16:creationId xmlns:a16="http://schemas.microsoft.com/office/drawing/2014/main" id="{80436F30-E5C3-4AB9-989C-0A2CB68394B7}"/>
                      </a:ext>
                    </a:extLst>
                  </p:cNvPr>
                  <p:cNvSpPr txBox="1">
                    <a:spLocks noRot="1" noChangeAspect="1" noMove="1" noResize="1" noEditPoints="1" noAdjustHandles="1" noChangeArrowheads="1" noChangeShapeType="1" noTextEdit="1"/>
                  </p:cNvSpPr>
                  <p:nvPr/>
                </p:nvSpPr>
                <p:spPr>
                  <a:xfrm>
                    <a:off x="3035975" y="1511191"/>
                    <a:ext cx="287515" cy="430887"/>
                  </a:xfrm>
                  <a:prstGeom prst="rect">
                    <a:avLst/>
                  </a:prstGeom>
                  <a:blipFill>
                    <a:blip r:embed="rId15"/>
                    <a:stretch>
                      <a:fillRect/>
                    </a:stretch>
                  </a:blipFill>
                </p:spPr>
                <p:txBody>
                  <a:bodyPr/>
                  <a:lstStyle/>
                  <a:p>
                    <a:r>
                      <a:rPr lang="zh-CN" altLang="en-US">
                        <a:noFill/>
                      </a:rPr>
                      <a:t> </a:t>
                    </a:r>
                  </a:p>
                </p:txBody>
              </p:sp>
            </mc:Fallback>
          </mc:AlternateContent>
        </p:grpSp>
      </p:grpSp>
      <p:sp>
        <p:nvSpPr>
          <p:cNvPr id="70" name="Freeform 87">
            <a:extLst>
              <a:ext uri="{FF2B5EF4-FFF2-40B4-BE49-F238E27FC236}">
                <a16:creationId xmlns:a16="http://schemas.microsoft.com/office/drawing/2014/main" id="{126E83B8-4C6D-46C4-9B0F-89B028FD47C5}"/>
              </a:ext>
            </a:extLst>
          </p:cNvPr>
          <p:cNvSpPr>
            <a:spLocks/>
          </p:cNvSpPr>
          <p:nvPr/>
        </p:nvSpPr>
        <p:spPr bwMode="auto">
          <a:xfrm>
            <a:off x="7831321" y="3420293"/>
            <a:ext cx="9525" cy="600075"/>
          </a:xfrm>
          <a:custGeom>
            <a:avLst/>
            <a:gdLst>
              <a:gd name="T0" fmla="*/ 0 w 6"/>
              <a:gd name="T1" fmla="*/ 378 h 378"/>
              <a:gd name="T2" fmla="*/ 6 w 6"/>
              <a:gd name="T3" fmla="*/ 0 h 378"/>
              <a:gd name="T4" fmla="*/ 0 60000 65536"/>
              <a:gd name="T5" fmla="*/ 0 60000 65536"/>
              <a:gd name="T6" fmla="*/ 0 w 6"/>
              <a:gd name="T7" fmla="*/ 0 h 378"/>
              <a:gd name="T8" fmla="*/ 6 w 6"/>
              <a:gd name="T9" fmla="*/ 378 h 378"/>
            </a:gdLst>
            <a:ahLst/>
            <a:cxnLst>
              <a:cxn ang="T4">
                <a:pos x="T0" y="T1"/>
              </a:cxn>
              <a:cxn ang="T5">
                <a:pos x="T2" y="T3"/>
              </a:cxn>
            </a:cxnLst>
            <a:rect l="T6" t="T7" r="T8" b="T9"/>
            <a:pathLst>
              <a:path w="6" h="378">
                <a:moveTo>
                  <a:pt x="0" y="378"/>
                </a:moveTo>
                <a:lnTo>
                  <a:pt x="6" y="0"/>
                </a:lnTo>
              </a:path>
            </a:pathLst>
          </a:custGeom>
          <a:noFill/>
          <a:ln w="5080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8E25DB10-8ABA-4C25-BD19-B72DD8496E9E}"/>
                  </a:ext>
                </a:extLst>
              </p:cNvPr>
              <p:cNvSpPr txBox="1"/>
              <p:nvPr/>
            </p:nvSpPr>
            <p:spPr>
              <a:xfrm>
                <a:off x="7940280" y="3291152"/>
                <a:ext cx="23743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𝐼</m:t>
                      </m:r>
                    </m:oMath>
                  </m:oMathPara>
                </a14:m>
                <a:endParaRPr lang="zh-CN" altLang="en-US" sz="2800" dirty="0">
                  <a:solidFill>
                    <a:srgbClr val="FF0000"/>
                  </a:solidFill>
                  <a:latin typeface="+mn-lt"/>
                  <a:ea typeface="+mn-ea"/>
                </a:endParaRPr>
              </a:p>
            </p:txBody>
          </p:sp>
        </mc:Choice>
        <mc:Fallback xmlns="">
          <p:sp>
            <p:nvSpPr>
              <p:cNvPr id="71" name="文本框 70">
                <a:extLst>
                  <a:ext uri="{FF2B5EF4-FFF2-40B4-BE49-F238E27FC236}">
                    <a16:creationId xmlns:a16="http://schemas.microsoft.com/office/drawing/2014/main" id="{8E25DB10-8ABA-4C25-BD19-B72DD8496E9E}"/>
                  </a:ext>
                </a:extLst>
              </p:cNvPr>
              <p:cNvSpPr txBox="1">
                <a:spLocks noRot="1" noChangeAspect="1" noMove="1" noResize="1" noEditPoints="1" noAdjustHandles="1" noChangeArrowheads="1" noChangeShapeType="1" noTextEdit="1"/>
              </p:cNvSpPr>
              <p:nvPr/>
            </p:nvSpPr>
            <p:spPr>
              <a:xfrm>
                <a:off x="7940280" y="3291152"/>
                <a:ext cx="237436" cy="430887"/>
              </a:xfrm>
              <a:prstGeom prst="rect">
                <a:avLst/>
              </a:prstGeom>
              <a:blipFill>
                <a:blip r:embed="rId16"/>
                <a:stretch>
                  <a:fillRect/>
                </a:stretch>
              </a:blipFill>
            </p:spPr>
            <p:txBody>
              <a:bodyPr/>
              <a:lstStyle/>
              <a:p>
                <a:r>
                  <a:rPr lang="zh-CN" altLang="en-US">
                    <a:noFill/>
                  </a:rPr>
                  <a:t> </a:t>
                </a:r>
              </a:p>
            </p:txBody>
          </p:sp>
        </mc:Fallback>
      </mc:AlternateContent>
      <p:sp>
        <p:nvSpPr>
          <p:cNvPr id="72" name="Line 35">
            <a:extLst>
              <a:ext uri="{FF2B5EF4-FFF2-40B4-BE49-F238E27FC236}">
                <a16:creationId xmlns:a16="http://schemas.microsoft.com/office/drawing/2014/main" id="{26BDD93D-AEEC-41ED-8A38-4D645009ABEB}"/>
              </a:ext>
            </a:extLst>
          </p:cNvPr>
          <p:cNvSpPr>
            <a:spLocks noChangeShapeType="1"/>
          </p:cNvSpPr>
          <p:nvPr/>
        </p:nvSpPr>
        <p:spPr bwMode="auto">
          <a:xfrm flipH="1">
            <a:off x="7103801" y="3773768"/>
            <a:ext cx="677862" cy="0"/>
          </a:xfrm>
          <a:prstGeom prst="line">
            <a:avLst/>
          </a:prstGeom>
          <a:noFill/>
          <a:ln w="444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D6E58F13-3C47-4B4D-ADEA-596F58BB4983}"/>
                  </a:ext>
                </a:extLst>
              </p:cNvPr>
              <p:cNvSpPr/>
              <p:nvPr/>
            </p:nvSpPr>
            <p:spPr>
              <a:xfrm>
                <a:off x="6660983" y="3460413"/>
                <a:ext cx="62901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𝐿</m:t>
                          </m:r>
                        </m:sub>
                      </m:sSub>
                    </m:oMath>
                  </m:oMathPara>
                </a14:m>
                <a:endParaRPr lang="zh-CN" altLang="en-US" sz="2800" dirty="0">
                  <a:solidFill>
                    <a:srgbClr val="0000FF"/>
                  </a:solidFill>
                </a:endParaRPr>
              </a:p>
            </p:txBody>
          </p:sp>
        </mc:Choice>
        <mc:Fallback xmlns="">
          <p:sp>
            <p:nvSpPr>
              <p:cNvPr id="73" name="矩形 72">
                <a:extLst>
                  <a:ext uri="{FF2B5EF4-FFF2-40B4-BE49-F238E27FC236}">
                    <a16:creationId xmlns:a16="http://schemas.microsoft.com/office/drawing/2014/main" id="{D6E58F13-3C47-4B4D-ADEA-596F58BB4983}"/>
                  </a:ext>
                </a:extLst>
              </p:cNvPr>
              <p:cNvSpPr>
                <a:spLocks noRot="1" noChangeAspect="1" noMove="1" noResize="1" noEditPoints="1" noAdjustHandles="1" noChangeArrowheads="1" noChangeShapeType="1" noTextEdit="1"/>
              </p:cNvSpPr>
              <p:nvPr/>
            </p:nvSpPr>
            <p:spPr>
              <a:xfrm>
                <a:off x="6660983" y="3460413"/>
                <a:ext cx="629018" cy="575479"/>
              </a:xfrm>
              <a:prstGeom prst="rect">
                <a:avLst/>
              </a:prstGeom>
              <a:blipFill>
                <a:blip r:embed="rId17"/>
                <a:stretch>
                  <a:fillRect/>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25374F0A-1213-408C-A493-9ED86EB665EF}"/>
              </a:ext>
            </a:extLst>
          </p:cNvPr>
          <p:cNvGrpSpPr/>
          <p:nvPr/>
        </p:nvGrpSpPr>
        <p:grpSpPr>
          <a:xfrm>
            <a:off x="6409512" y="4855763"/>
            <a:ext cx="2127821" cy="1080304"/>
            <a:chOff x="6409512" y="4855763"/>
            <a:chExt cx="2127821" cy="1080304"/>
          </a:xfrm>
        </p:grpSpPr>
        <p:sp>
          <p:nvSpPr>
            <p:cNvPr id="11286" name="Line 36"/>
            <p:cNvSpPr>
              <a:spLocks noChangeShapeType="1"/>
            </p:cNvSpPr>
            <p:nvPr/>
          </p:nvSpPr>
          <p:spPr bwMode="auto">
            <a:xfrm flipH="1">
              <a:off x="6936400" y="5711828"/>
              <a:ext cx="677862" cy="0"/>
            </a:xfrm>
            <a:prstGeom prst="line">
              <a:avLst/>
            </a:prstGeom>
            <a:noFill/>
            <a:ln w="4445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1287" name="Freeform 37"/>
            <p:cNvSpPr>
              <a:spLocks/>
            </p:cNvSpPr>
            <p:nvPr/>
          </p:nvSpPr>
          <p:spPr bwMode="auto">
            <a:xfrm>
              <a:off x="7837701" y="4901773"/>
              <a:ext cx="9525" cy="600075"/>
            </a:xfrm>
            <a:custGeom>
              <a:avLst/>
              <a:gdLst>
                <a:gd name="T0" fmla="*/ 0 w 6"/>
                <a:gd name="T1" fmla="*/ 2147483647 h 378"/>
                <a:gd name="T2" fmla="*/ 2147483647 w 6"/>
                <a:gd name="T3" fmla="*/ 0 h 378"/>
                <a:gd name="T4" fmla="*/ 0 60000 65536"/>
                <a:gd name="T5" fmla="*/ 0 60000 65536"/>
                <a:gd name="T6" fmla="*/ 0 w 6"/>
                <a:gd name="T7" fmla="*/ 0 h 378"/>
                <a:gd name="T8" fmla="*/ 6 w 6"/>
                <a:gd name="T9" fmla="*/ 378 h 378"/>
              </a:gdLst>
              <a:ahLst/>
              <a:cxnLst>
                <a:cxn ang="T4">
                  <a:pos x="T0" y="T1"/>
                </a:cxn>
                <a:cxn ang="T5">
                  <a:pos x="T2" y="T3"/>
                </a:cxn>
              </a:cxnLst>
              <a:rect l="T6" t="T7" r="T8" b="T9"/>
              <a:pathLst>
                <a:path w="6" h="378">
                  <a:moveTo>
                    <a:pt x="0" y="378"/>
                  </a:moveTo>
                  <a:lnTo>
                    <a:pt x="6" y="0"/>
                  </a:lnTo>
                </a:path>
              </a:pathLst>
            </a:custGeom>
            <a:noFill/>
            <a:ln w="5080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grpSp>
          <p:nvGrpSpPr>
            <p:cNvPr id="11289" name="Group 43"/>
            <p:cNvGrpSpPr>
              <a:grpSpLocks/>
            </p:cNvGrpSpPr>
            <p:nvPr/>
          </p:nvGrpSpPr>
          <p:grpSpPr bwMode="auto">
            <a:xfrm>
              <a:off x="7641250" y="5467354"/>
              <a:ext cx="381000" cy="381000"/>
              <a:chOff x="3255" y="3486"/>
              <a:chExt cx="240" cy="240"/>
            </a:xfrm>
          </p:grpSpPr>
          <p:sp>
            <p:nvSpPr>
              <p:cNvPr id="11295" name="Oval 40"/>
              <p:cNvSpPr>
                <a:spLocks noChangeArrowheads="1"/>
              </p:cNvSpPr>
              <p:nvPr/>
            </p:nvSpPr>
            <p:spPr bwMode="auto">
              <a:xfrm>
                <a:off x="3255" y="3486"/>
                <a:ext cx="240" cy="24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sp>
            <p:nvSpPr>
              <p:cNvPr id="11296" name="Line 41"/>
              <p:cNvSpPr>
                <a:spLocks noChangeShapeType="1"/>
              </p:cNvSpPr>
              <p:nvPr/>
            </p:nvSpPr>
            <p:spPr bwMode="auto">
              <a:xfrm flipH="1">
                <a:off x="3312" y="3504"/>
                <a:ext cx="144" cy="192"/>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1297" name="Line 42"/>
              <p:cNvSpPr>
                <a:spLocks noChangeShapeType="1"/>
              </p:cNvSpPr>
              <p:nvPr/>
            </p:nvSpPr>
            <p:spPr bwMode="auto">
              <a:xfrm>
                <a:off x="3300" y="3504"/>
                <a:ext cx="144" cy="192"/>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940FEC93-1F7A-48C0-A7BE-2614492E9990}"/>
                    </a:ext>
                  </a:extLst>
                </p:cNvPr>
                <p:cNvSpPr/>
                <p:nvPr/>
              </p:nvSpPr>
              <p:spPr>
                <a:xfrm>
                  <a:off x="8008021" y="5360588"/>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74" name="矩形 73">
                  <a:extLst>
                    <a:ext uri="{FF2B5EF4-FFF2-40B4-BE49-F238E27FC236}">
                      <a16:creationId xmlns:a16="http://schemas.microsoft.com/office/drawing/2014/main" id="{940FEC93-1F7A-48C0-A7BE-2614492E9990}"/>
                    </a:ext>
                  </a:extLst>
                </p:cNvPr>
                <p:cNvSpPr>
                  <a:spLocks noRot="1" noChangeAspect="1" noMove="1" noResize="1" noEditPoints="1" noAdjustHandles="1" noChangeArrowheads="1" noChangeShapeType="1" noTextEdit="1"/>
                </p:cNvSpPr>
                <p:nvPr/>
              </p:nvSpPr>
              <p:spPr>
                <a:xfrm>
                  <a:off x="8008021" y="5360588"/>
                  <a:ext cx="529312" cy="575479"/>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5BB5C796-1803-4855-BEA3-A8AB13DBE611}"/>
                    </a:ext>
                  </a:extLst>
                </p:cNvPr>
                <p:cNvSpPr txBox="1"/>
                <p:nvPr/>
              </p:nvSpPr>
              <p:spPr>
                <a:xfrm>
                  <a:off x="7988984" y="4855763"/>
                  <a:ext cx="23743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𝐼</m:t>
                        </m:r>
                      </m:oMath>
                    </m:oMathPara>
                  </a14:m>
                  <a:endParaRPr lang="zh-CN" altLang="en-US" sz="2800" dirty="0">
                    <a:solidFill>
                      <a:srgbClr val="FF0000"/>
                    </a:solidFill>
                    <a:latin typeface="+mn-lt"/>
                    <a:ea typeface="+mn-ea"/>
                  </a:endParaRPr>
                </a:p>
              </p:txBody>
            </p:sp>
          </mc:Choice>
          <mc:Fallback xmlns="">
            <p:sp>
              <p:nvSpPr>
                <p:cNvPr id="75" name="文本框 74">
                  <a:extLst>
                    <a:ext uri="{FF2B5EF4-FFF2-40B4-BE49-F238E27FC236}">
                      <a16:creationId xmlns:a16="http://schemas.microsoft.com/office/drawing/2014/main" id="{5BB5C796-1803-4855-BEA3-A8AB13DBE611}"/>
                    </a:ext>
                  </a:extLst>
                </p:cNvPr>
                <p:cNvSpPr txBox="1">
                  <a:spLocks noRot="1" noChangeAspect="1" noMove="1" noResize="1" noEditPoints="1" noAdjustHandles="1" noChangeArrowheads="1" noChangeShapeType="1" noTextEdit="1"/>
                </p:cNvSpPr>
                <p:nvPr/>
              </p:nvSpPr>
              <p:spPr>
                <a:xfrm>
                  <a:off x="7988984" y="4855763"/>
                  <a:ext cx="237436" cy="43088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BC312BBC-A746-493C-B106-752020442AE5}"/>
                    </a:ext>
                  </a:extLst>
                </p:cNvPr>
                <p:cNvSpPr/>
                <p:nvPr/>
              </p:nvSpPr>
              <p:spPr>
                <a:xfrm>
                  <a:off x="6409512" y="5360587"/>
                  <a:ext cx="62901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𝐿</m:t>
                            </m:r>
                          </m:sub>
                        </m:sSub>
                      </m:oMath>
                    </m:oMathPara>
                  </a14:m>
                  <a:endParaRPr lang="zh-CN" altLang="en-US" sz="2800" dirty="0">
                    <a:solidFill>
                      <a:srgbClr val="0000FF"/>
                    </a:solidFill>
                  </a:endParaRPr>
                </a:p>
              </p:txBody>
            </p:sp>
          </mc:Choice>
          <mc:Fallback xmlns="">
            <p:sp>
              <p:nvSpPr>
                <p:cNvPr id="76" name="矩形 75">
                  <a:extLst>
                    <a:ext uri="{FF2B5EF4-FFF2-40B4-BE49-F238E27FC236}">
                      <a16:creationId xmlns:a16="http://schemas.microsoft.com/office/drawing/2014/main" id="{BC312BBC-A746-493C-B106-752020442AE5}"/>
                    </a:ext>
                  </a:extLst>
                </p:cNvPr>
                <p:cNvSpPr>
                  <a:spLocks noRot="1" noChangeAspect="1" noMove="1" noResize="1" noEditPoints="1" noAdjustHandles="1" noChangeArrowheads="1" noChangeShapeType="1" noTextEdit="1"/>
                </p:cNvSpPr>
                <p:nvPr/>
              </p:nvSpPr>
              <p:spPr>
                <a:xfrm>
                  <a:off x="6409512" y="5360587"/>
                  <a:ext cx="629018" cy="575479"/>
                </a:xfrm>
                <a:prstGeom prst="rect">
                  <a:avLst/>
                </a:prstGeom>
                <a:blipFill>
                  <a:blip r:embed="rId2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6519C6EA-6900-4D0C-A177-5083EDA03F77}"/>
                  </a:ext>
                </a:extLst>
              </p:cNvPr>
              <p:cNvSpPr/>
              <p:nvPr/>
            </p:nvSpPr>
            <p:spPr>
              <a:xfrm>
                <a:off x="8957773" y="3429827"/>
                <a:ext cx="877612" cy="6878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e>
                        <m:sub>
                          <m:r>
                            <a:rPr lang="zh-CN" altLang="en-US" sz="2800" i="1">
                              <a:solidFill>
                                <a:srgbClr val="0000FF"/>
                              </a:solidFill>
                              <a:latin typeface="Cambria Math" panose="02040503050406030204" pitchFamily="18" charset="0"/>
                              <a:ea typeface="Cambria Math" panose="02040503050406030204" pitchFamily="18" charset="0"/>
                            </a:rPr>
                            <m:t>外</m:t>
                          </m:r>
                        </m:sub>
                      </m:sSub>
                    </m:oMath>
                  </m:oMathPara>
                </a14:m>
                <a:endParaRPr lang="zh-CN" altLang="en-US" sz="2800" dirty="0">
                  <a:solidFill>
                    <a:srgbClr val="0000FF"/>
                  </a:solidFill>
                </a:endParaRPr>
              </a:p>
            </p:txBody>
          </p:sp>
        </mc:Choice>
        <mc:Fallback xmlns="">
          <p:sp>
            <p:nvSpPr>
              <p:cNvPr id="77" name="矩形 76">
                <a:extLst>
                  <a:ext uri="{FF2B5EF4-FFF2-40B4-BE49-F238E27FC236}">
                    <a16:creationId xmlns:a16="http://schemas.microsoft.com/office/drawing/2014/main" id="{6519C6EA-6900-4D0C-A177-5083EDA03F77}"/>
                  </a:ext>
                </a:extLst>
              </p:cNvPr>
              <p:cNvSpPr>
                <a:spLocks noRot="1" noChangeAspect="1" noMove="1" noResize="1" noEditPoints="1" noAdjustHandles="1" noChangeArrowheads="1" noChangeShapeType="1" noTextEdit="1"/>
              </p:cNvSpPr>
              <p:nvPr/>
            </p:nvSpPr>
            <p:spPr>
              <a:xfrm>
                <a:off x="8957773" y="3429827"/>
                <a:ext cx="877612" cy="687881"/>
              </a:xfrm>
              <a:prstGeom prst="rect">
                <a:avLst/>
              </a:prstGeom>
              <a:blipFill>
                <a:blip r:embed="rId2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5574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wipe(up)">
                                      <p:cBhvr>
                                        <p:cTn id="7" dur="500"/>
                                        <p:tgtEl>
                                          <p:spTgt spid="204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0483"/>
                                        </p:tgtEl>
                                        <p:attrNameLst>
                                          <p:attrName>style.visibility</p:attrName>
                                        </p:attrNameLst>
                                      </p:cBhvr>
                                      <p:to>
                                        <p:strVal val="visible"/>
                                      </p:to>
                                    </p:set>
                                    <p:animEffect transition="in" filter="wipe(up)">
                                      <p:cBhvr>
                                        <p:cTn id="12" dur="500"/>
                                        <p:tgtEl>
                                          <p:spTgt spid="204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left)">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left)">
                                      <p:cBhvr>
                                        <p:cTn id="27" dur="5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wipe(left)">
                                      <p:cBhvr>
                                        <p:cTn id="32" dur="500"/>
                                        <p:tgtEl>
                                          <p:spTgt spid="7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wipe(right)">
                                      <p:cBhvr>
                                        <p:cTn id="37" dur="500"/>
                                        <p:tgtEl>
                                          <p:spTgt spid="7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wipe(left)">
                                      <p:cBhvr>
                                        <p:cTn id="42" dur="500"/>
                                        <p:tgtEl>
                                          <p:spTgt spid="7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autoUpdateAnimBg="0"/>
      <p:bldP spid="20483" grpId="0" autoUpdateAnimBg="0"/>
      <p:bldP spid="70" grpId="0" animBg="1"/>
      <p:bldP spid="71" grpId="0"/>
      <p:bldP spid="72" grpId="0" animBg="1"/>
      <p:bldP spid="73" grpId="0"/>
      <p:bldP spid="7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346" name="TextBox 18"/>
              <p:cNvSpPr txBox="1">
                <a:spLocks noChangeArrowheads="1"/>
              </p:cNvSpPr>
              <p:nvPr/>
            </p:nvSpPr>
            <p:spPr bwMode="auto">
              <a:xfrm>
                <a:off x="599465" y="357554"/>
                <a:ext cx="8420100" cy="192039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r>
                  <a:rPr lang="zh-CN" altLang="en-US" b="0" dirty="0">
                    <a:solidFill>
                      <a:srgbClr val="0000FF"/>
                    </a:solidFill>
                    <a:latin typeface="+mn-ea"/>
                    <a:ea typeface="+mn-ea"/>
                  </a:rPr>
                  <a:t>用楞次定律确定感生电流的方向可分为三步：</a:t>
                </a:r>
              </a:p>
              <a:p>
                <a:pPr algn="just"/>
                <a:r>
                  <a:rPr lang="zh-CN" altLang="en-US" b="0" dirty="0">
                    <a:solidFill>
                      <a:srgbClr val="0000FF"/>
                    </a:solidFill>
                    <a:latin typeface="+mn-ea"/>
                    <a:ea typeface="+mn-ea"/>
                  </a:rPr>
                  <a:t>①原磁通量</a:t>
                </a:r>
                <a14:m>
                  <m:oMath xmlns:m="http://schemas.openxmlformats.org/officeDocument/2006/math">
                    <m:sSub>
                      <m:sSubPr>
                        <m:ctrlPr>
                          <a:rPr lang="en-US" altLang="zh-CN" i="1" smtClean="0">
                            <a:solidFill>
                              <a:srgbClr val="0000FF"/>
                            </a:solidFill>
                            <a:latin typeface="Cambria Math" panose="02040503050406030204" pitchFamily="18" charset="0"/>
                            <a:ea typeface="Cambria Math" panose="02040503050406030204" pitchFamily="18" charset="0"/>
                          </a:rPr>
                        </m:ctrlPr>
                      </m:sSubPr>
                      <m:e>
                        <m:r>
                          <a:rPr lang="zh-CN" altLang="en-US" i="1">
                            <a:solidFill>
                              <a:srgbClr val="0000FF"/>
                            </a:solidFill>
                            <a:latin typeface="Cambria Math" panose="02040503050406030204" pitchFamily="18" charset="0"/>
                            <a:ea typeface="Cambria Math" panose="02040503050406030204" pitchFamily="18" charset="0"/>
                          </a:rPr>
                          <m:t>𝜙</m:t>
                        </m:r>
                      </m:e>
                      <m:sub>
                        <m:r>
                          <a:rPr lang="en-US" altLang="zh-CN" i="1">
                            <a:solidFill>
                              <a:srgbClr val="0000FF"/>
                            </a:solidFill>
                            <a:latin typeface="Cambria Math" panose="02040503050406030204" pitchFamily="18" charset="0"/>
                            <a:ea typeface="Cambria Math" panose="02040503050406030204" pitchFamily="18" charset="0"/>
                          </a:rPr>
                          <m:t>𝑚</m:t>
                        </m:r>
                      </m:sub>
                    </m:sSub>
                  </m:oMath>
                </a14:m>
                <a:r>
                  <a:rPr lang="zh-CN" altLang="en-US" b="0" dirty="0">
                    <a:solidFill>
                      <a:srgbClr val="0000FF"/>
                    </a:solidFill>
                    <a:latin typeface="+mn-ea"/>
                    <a:ea typeface="+mn-ea"/>
                  </a:rPr>
                  <a:t>的变化：增加或减小；</a:t>
                </a:r>
              </a:p>
              <a:p>
                <a:pPr algn="just"/>
                <a:r>
                  <a:rPr lang="zh-CN" altLang="en-US" b="0" dirty="0">
                    <a:solidFill>
                      <a:srgbClr val="0000FF"/>
                    </a:solidFill>
                    <a:latin typeface="+mn-ea"/>
                    <a:ea typeface="+mn-ea"/>
                  </a:rPr>
                  <a:t>②确定感生电流的磁场</a:t>
                </a:r>
                <a14:m>
                  <m:oMath xmlns:m="http://schemas.openxmlformats.org/officeDocument/2006/math">
                    <m:acc>
                      <m:accPr>
                        <m:chr m:val="⃑"/>
                        <m:ctrlPr>
                          <a:rPr kumimoji="1" lang="zh-CN" altLang="en-US" b="0" i="1">
                            <a:solidFill>
                              <a:srgbClr val="0000FF"/>
                            </a:solidFill>
                            <a:latin typeface="Cambria Math" panose="02040503050406030204" pitchFamily="18" charset="0"/>
                          </a:rPr>
                        </m:ctrlPr>
                      </m:accPr>
                      <m:e>
                        <m:r>
                          <a:rPr kumimoji="1" lang="en-US" altLang="zh-CN" b="0" i="1">
                            <a:solidFill>
                              <a:srgbClr val="0000FF"/>
                            </a:solidFill>
                            <a:latin typeface="Cambria Math" panose="02040503050406030204" pitchFamily="18" charset="0"/>
                          </a:rPr>
                          <m:t>𝐵</m:t>
                        </m:r>
                      </m:e>
                    </m:acc>
                    <m:r>
                      <a:rPr kumimoji="1" lang="en-US" altLang="zh-CN" b="0" i="1" smtClean="0">
                        <a:solidFill>
                          <a:srgbClr val="0000FF"/>
                        </a:solidFill>
                        <a:latin typeface="Cambria Math" panose="02040503050406030204" pitchFamily="18" charset="0"/>
                      </a:rPr>
                      <m:t>′</m:t>
                    </m:r>
                  </m:oMath>
                </a14:m>
                <a:r>
                  <a:rPr lang="zh-CN" altLang="en-US" b="0" dirty="0">
                    <a:solidFill>
                      <a:srgbClr val="0000FF"/>
                    </a:solidFill>
                    <a:latin typeface="+mn-ea"/>
                    <a:ea typeface="+mn-ea"/>
                  </a:rPr>
                  <a:t>的方向：与</a:t>
                </a:r>
                <a14:m>
                  <m:oMath xmlns:m="http://schemas.openxmlformats.org/officeDocument/2006/math">
                    <m:acc>
                      <m:accPr>
                        <m:chr m:val="⃑"/>
                        <m:ctrlPr>
                          <a:rPr kumimoji="1" lang="zh-CN" altLang="en-US" b="0" i="1">
                            <a:solidFill>
                              <a:srgbClr val="0000FF"/>
                            </a:solidFill>
                            <a:latin typeface="Cambria Math" panose="02040503050406030204" pitchFamily="18" charset="0"/>
                          </a:rPr>
                        </m:ctrlPr>
                      </m:accPr>
                      <m:e>
                        <m:r>
                          <a:rPr kumimoji="1" lang="en-US" altLang="zh-CN" b="0" i="1">
                            <a:solidFill>
                              <a:srgbClr val="0000FF"/>
                            </a:solidFill>
                            <a:latin typeface="Cambria Math" panose="02040503050406030204" pitchFamily="18" charset="0"/>
                          </a:rPr>
                          <m:t>𝐵</m:t>
                        </m:r>
                      </m:e>
                    </m:acc>
                  </m:oMath>
                </a14:m>
                <a:r>
                  <a:rPr lang="zh-CN" altLang="en-US" b="0" dirty="0">
                    <a:solidFill>
                      <a:srgbClr val="0000FF"/>
                    </a:solidFill>
                    <a:latin typeface="+mn-ea"/>
                    <a:ea typeface="+mn-ea"/>
                  </a:rPr>
                  <a:t>同向或相反</a:t>
                </a:r>
              </a:p>
              <a:p>
                <a:pPr algn="just"/>
                <a:r>
                  <a:rPr lang="zh-CN" altLang="en-US" b="0" dirty="0">
                    <a:solidFill>
                      <a:srgbClr val="0000FF"/>
                    </a:solidFill>
                    <a:latin typeface="+mn-ea"/>
                    <a:ea typeface="+mn-ea"/>
                  </a:rPr>
                  <a:t>③根据</a:t>
                </a:r>
                <a14:m>
                  <m:oMath xmlns:m="http://schemas.openxmlformats.org/officeDocument/2006/math">
                    <m:acc>
                      <m:accPr>
                        <m:chr m:val="⃑"/>
                        <m:ctrlPr>
                          <a:rPr kumimoji="1" lang="zh-CN" altLang="en-US" b="0" i="1">
                            <a:solidFill>
                              <a:srgbClr val="0000FF"/>
                            </a:solidFill>
                            <a:latin typeface="Cambria Math" panose="02040503050406030204" pitchFamily="18" charset="0"/>
                          </a:rPr>
                        </m:ctrlPr>
                      </m:accPr>
                      <m:e>
                        <m:r>
                          <a:rPr kumimoji="1" lang="en-US" altLang="zh-CN" b="0" i="1">
                            <a:solidFill>
                              <a:srgbClr val="0000FF"/>
                            </a:solidFill>
                            <a:latin typeface="Cambria Math" panose="02040503050406030204" pitchFamily="18" charset="0"/>
                          </a:rPr>
                          <m:t>𝐵</m:t>
                        </m:r>
                      </m:e>
                    </m:acc>
                    <m:r>
                      <a:rPr kumimoji="1" lang="en-US" altLang="zh-CN" b="0" i="1" smtClean="0">
                        <a:solidFill>
                          <a:srgbClr val="0000FF"/>
                        </a:solidFill>
                        <a:latin typeface="Cambria Math" panose="02040503050406030204" pitchFamily="18" charset="0"/>
                      </a:rPr>
                      <m:t>′</m:t>
                    </m:r>
                  </m:oMath>
                </a14:m>
                <a:r>
                  <a:rPr lang="zh-CN" altLang="en-US" b="0" dirty="0">
                    <a:solidFill>
                      <a:srgbClr val="0000FF"/>
                    </a:solidFill>
                    <a:latin typeface="+mn-ea"/>
                    <a:ea typeface="+mn-ea"/>
                  </a:rPr>
                  <a:t>与</a:t>
                </a:r>
                <a14:m>
                  <m:oMath xmlns:m="http://schemas.openxmlformats.org/officeDocument/2006/math">
                    <m:r>
                      <a:rPr lang="en-US" altLang="zh-CN" b="0" i="1" smtClean="0">
                        <a:solidFill>
                          <a:srgbClr val="0000FF"/>
                        </a:solidFill>
                        <a:latin typeface="Cambria Math" panose="02040503050406030204" pitchFamily="18" charset="0"/>
                        <a:ea typeface="+mn-ea"/>
                      </a:rPr>
                      <m:t>𝑖</m:t>
                    </m:r>
                  </m:oMath>
                </a14:m>
                <a:r>
                  <a:rPr lang="zh-CN" altLang="en-US" b="0" dirty="0">
                    <a:solidFill>
                      <a:srgbClr val="0000FF"/>
                    </a:solidFill>
                    <a:latin typeface="+mn-ea"/>
                    <a:ea typeface="+mn-ea"/>
                  </a:rPr>
                  <a:t>的右手关系定出</a:t>
                </a:r>
                <a14:m>
                  <m:oMath xmlns:m="http://schemas.openxmlformats.org/officeDocument/2006/math">
                    <m:r>
                      <a:rPr lang="en-US" altLang="zh-CN" b="0" i="1" smtClean="0">
                        <a:solidFill>
                          <a:srgbClr val="0000FF"/>
                        </a:solidFill>
                        <a:latin typeface="Cambria Math" panose="02040503050406030204" pitchFamily="18" charset="0"/>
                        <a:ea typeface="+mn-ea"/>
                      </a:rPr>
                      <m:t>𝑖</m:t>
                    </m:r>
                  </m:oMath>
                </a14:m>
                <a:r>
                  <a:rPr lang="zh-CN" altLang="en-US" b="0" dirty="0">
                    <a:solidFill>
                      <a:srgbClr val="0000FF"/>
                    </a:solidFill>
                    <a:latin typeface="+mn-ea"/>
                    <a:ea typeface="+mn-ea"/>
                  </a:rPr>
                  <a:t>的方向。</a:t>
                </a:r>
              </a:p>
            </p:txBody>
          </p:sp>
        </mc:Choice>
        <mc:Fallback xmlns="">
          <p:sp>
            <p:nvSpPr>
              <p:cNvPr id="12346" name="TextBox 18"/>
              <p:cNvSpPr txBox="1">
                <a:spLocks noRot="1" noChangeAspect="1" noMove="1" noResize="1" noEditPoints="1" noAdjustHandles="1" noChangeArrowheads="1" noChangeShapeType="1" noTextEdit="1"/>
              </p:cNvSpPr>
              <p:nvPr/>
            </p:nvSpPr>
            <p:spPr bwMode="auto">
              <a:xfrm>
                <a:off x="599465" y="357554"/>
                <a:ext cx="8420100" cy="1920398"/>
              </a:xfrm>
              <a:prstGeom prst="rect">
                <a:avLst/>
              </a:prstGeom>
              <a:blipFill>
                <a:blip r:embed="rId4"/>
                <a:stretch>
                  <a:fillRect l="-1447" t="-3492" b="-793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 name="Group 17"/>
          <p:cNvGrpSpPr>
            <a:grpSpLocks/>
          </p:cNvGrpSpPr>
          <p:nvPr/>
        </p:nvGrpSpPr>
        <p:grpSpPr bwMode="auto">
          <a:xfrm>
            <a:off x="5790591" y="2553068"/>
            <a:ext cx="192087" cy="784225"/>
            <a:chOff x="6426" y="3992"/>
            <a:chExt cx="130" cy="568"/>
          </a:xfrm>
        </p:grpSpPr>
        <p:sp>
          <p:nvSpPr>
            <p:cNvPr id="12344" name="Rectangle 18"/>
            <p:cNvSpPr>
              <a:spLocks noChangeArrowheads="1"/>
            </p:cNvSpPr>
            <p:nvPr/>
          </p:nvSpPr>
          <p:spPr bwMode="auto">
            <a:xfrm>
              <a:off x="6426" y="3992"/>
              <a:ext cx="130" cy="2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sp>
          <p:nvSpPr>
            <p:cNvPr id="12345" name="Rectangle 19" descr="浅色上对角线"/>
            <p:cNvSpPr>
              <a:spLocks noChangeArrowheads="1"/>
            </p:cNvSpPr>
            <p:nvPr/>
          </p:nvSpPr>
          <p:spPr bwMode="auto">
            <a:xfrm>
              <a:off x="6426" y="4278"/>
              <a:ext cx="130" cy="282"/>
            </a:xfrm>
            <a:prstGeom prst="rect">
              <a:avLst/>
            </a:prstGeom>
            <a:pattFill prst="ltUpDiag">
              <a:fgClr>
                <a:srgbClr val="000000"/>
              </a:fgClr>
              <a:bgClr>
                <a:srgbClr val="FFFFFF"/>
              </a:bgClr>
            </a:pattFill>
            <a:ln w="9525">
              <a:solidFill>
                <a:srgbClr val="000000"/>
              </a:solidFill>
              <a:miter lim="800000"/>
              <a:headEnd/>
              <a:tailEnd/>
            </a:ln>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grpSp>
      <p:sp>
        <p:nvSpPr>
          <p:cNvPr id="63508" name="Oval 20"/>
          <p:cNvSpPr>
            <a:spLocks noChangeArrowheads="1"/>
          </p:cNvSpPr>
          <p:nvPr/>
        </p:nvSpPr>
        <p:spPr bwMode="auto">
          <a:xfrm>
            <a:off x="4893652" y="3740518"/>
            <a:ext cx="2122488" cy="896937"/>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sp>
        <p:nvSpPr>
          <p:cNvPr id="63509" name="Freeform 21"/>
          <p:cNvSpPr>
            <a:spLocks/>
          </p:cNvSpPr>
          <p:nvPr/>
        </p:nvSpPr>
        <p:spPr bwMode="auto">
          <a:xfrm>
            <a:off x="5595327" y="3380154"/>
            <a:ext cx="230188" cy="890588"/>
          </a:xfrm>
          <a:custGeom>
            <a:avLst/>
            <a:gdLst>
              <a:gd name="T0" fmla="*/ 2147483647 w 156"/>
              <a:gd name="T1" fmla="*/ 0 h 644"/>
              <a:gd name="T2" fmla="*/ 2147483647 w 156"/>
              <a:gd name="T3" fmla="*/ 2147483647 h 644"/>
              <a:gd name="T4" fmla="*/ 0 w 156"/>
              <a:gd name="T5" fmla="*/ 2147483647 h 644"/>
              <a:gd name="T6" fmla="*/ 0 60000 65536"/>
              <a:gd name="T7" fmla="*/ 0 60000 65536"/>
              <a:gd name="T8" fmla="*/ 0 60000 65536"/>
              <a:gd name="T9" fmla="*/ 0 w 156"/>
              <a:gd name="T10" fmla="*/ 0 h 644"/>
              <a:gd name="T11" fmla="*/ 156 w 156"/>
              <a:gd name="T12" fmla="*/ 644 h 644"/>
            </a:gdLst>
            <a:ahLst/>
            <a:cxnLst>
              <a:cxn ang="T6">
                <a:pos x="T0" y="T1"/>
              </a:cxn>
              <a:cxn ang="T7">
                <a:pos x="T2" y="T3"/>
              </a:cxn>
              <a:cxn ang="T8">
                <a:pos x="T4" y="T5"/>
              </a:cxn>
            </a:cxnLst>
            <a:rect l="T9" t="T10" r="T11" b="T12"/>
            <a:pathLst>
              <a:path w="156" h="644">
                <a:moveTo>
                  <a:pt x="156" y="0"/>
                </a:moveTo>
                <a:cubicBezTo>
                  <a:pt x="121" y="171"/>
                  <a:pt x="86" y="342"/>
                  <a:pt x="60" y="449"/>
                </a:cubicBezTo>
                <a:cubicBezTo>
                  <a:pt x="34" y="556"/>
                  <a:pt x="17" y="600"/>
                  <a:pt x="0" y="64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63510" name="Freeform 22"/>
          <p:cNvSpPr>
            <a:spLocks/>
          </p:cNvSpPr>
          <p:nvPr/>
        </p:nvSpPr>
        <p:spPr bwMode="auto">
          <a:xfrm>
            <a:off x="5004778" y="4604118"/>
            <a:ext cx="474663" cy="574675"/>
          </a:xfrm>
          <a:custGeom>
            <a:avLst/>
            <a:gdLst>
              <a:gd name="T0" fmla="*/ 2147483647 w 321"/>
              <a:gd name="T1" fmla="*/ 0 h 416"/>
              <a:gd name="T2" fmla="*/ 2147483647 w 321"/>
              <a:gd name="T3" fmla="*/ 2147483647 h 416"/>
              <a:gd name="T4" fmla="*/ 0 w 321"/>
              <a:gd name="T5" fmla="*/ 2147483647 h 416"/>
              <a:gd name="T6" fmla="*/ 0 60000 65536"/>
              <a:gd name="T7" fmla="*/ 0 60000 65536"/>
              <a:gd name="T8" fmla="*/ 0 60000 65536"/>
              <a:gd name="T9" fmla="*/ 0 w 321"/>
              <a:gd name="T10" fmla="*/ 0 h 416"/>
              <a:gd name="T11" fmla="*/ 321 w 321"/>
              <a:gd name="T12" fmla="*/ 416 h 416"/>
            </a:gdLst>
            <a:ahLst/>
            <a:cxnLst>
              <a:cxn ang="T6">
                <a:pos x="T0" y="T1"/>
              </a:cxn>
              <a:cxn ang="T7">
                <a:pos x="T2" y="T3"/>
              </a:cxn>
              <a:cxn ang="T8">
                <a:pos x="T4" y="T5"/>
              </a:cxn>
            </a:cxnLst>
            <a:rect l="T9" t="T10" r="T11" b="T12"/>
            <a:pathLst>
              <a:path w="321" h="416">
                <a:moveTo>
                  <a:pt x="321" y="0"/>
                </a:moveTo>
                <a:cubicBezTo>
                  <a:pt x="269" y="98"/>
                  <a:pt x="218" y="197"/>
                  <a:pt x="165" y="266"/>
                </a:cubicBezTo>
                <a:cubicBezTo>
                  <a:pt x="112" y="335"/>
                  <a:pt x="56" y="375"/>
                  <a:pt x="0" y="416"/>
                </a:cubicBezTo>
              </a:path>
            </a:pathLst>
          </a:custGeom>
          <a:noFill/>
          <a:ln w="9525">
            <a:solidFill>
              <a:srgbClr val="000000"/>
            </a:solidFill>
            <a:round/>
            <a:headEnd/>
            <a:tailEnd type="arrow" w="sm" len="sm"/>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63511" name="Freeform 23"/>
          <p:cNvSpPr>
            <a:spLocks/>
          </p:cNvSpPr>
          <p:nvPr/>
        </p:nvSpPr>
        <p:spPr bwMode="auto">
          <a:xfrm flipH="1">
            <a:off x="5901716" y="3353167"/>
            <a:ext cx="230187" cy="889000"/>
          </a:xfrm>
          <a:custGeom>
            <a:avLst/>
            <a:gdLst>
              <a:gd name="T0" fmla="*/ 2147483647 w 156"/>
              <a:gd name="T1" fmla="*/ 0 h 644"/>
              <a:gd name="T2" fmla="*/ 2147483647 w 156"/>
              <a:gd name="T3" fmla="*/ 2147483647 h 644"/>
              <a:gd name="T4" fmla="*/ 0 w 156"/>
              <a:gd name="T5" fmla="*/ 2147483647 h 644"/>
              <a:gd name="T6" fmla="*/ 0 60000 65536"/>
              <a:gd name="T7" fmla="*/ 0 60000 65536"/>
              <a:gd name="T8" fmla="*/ 0 60000 65536"/>
              <a:gd name="T9" fmla="*/ 0 w 156"/>
              <a:gd name="T10" fmla="*/ 0 h 644"/>
              <a:gd name="T11" fmla="*/ 156 w 156"/>
              <a:gd name="T12" fmla="*/ 644 h 644"/>
            </a:gdLst>
            <a:ahLst/>
            <a:cxnLst>
              <a:cxn ang="T6">
                <a:pos x="T0" y="T1"/>
              </a:cxn>
              <a:cxn ang="T7">
                <a:pos x="T2" y="T3"/>
              </a:cxn>
              <a:cxn ang="T8">
                <a:pos x="T4" y="T5"/>
              </a:cxn>
            </a:cxnLst>
            <a:rect l="T9" t="T10" r="T11" b="T12"/>
            <a:pathLst>
              <a:path w="156" h="644">
                <a:moveTo>
                  <a:pt x="156" y="0"/>
                </a:moveTo>
                <a:cubicBezTo>
                  <a:pt x="121" y="171"/>
                  <a:pt x="86" y="342"/>
                  <a:pt x="60" y="449"/>
                </a:cubicBezTo>
                <a:cubicBezTo>
                  <a:pt x="34" y="556"/>
                  <a:pt x="17" y="600"/>
                  <a:pt x="0" y="64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63512" name="Freeform 24"/>
          <p:cNvSpPr>
            <a:spLocks/>
          </p:cNvSpPr>
          <p:nvPr/>
        </p:nvSpPr>
        <p:spPr bwMode="auto">
          <a:xfrm flipH="1">
            <a:off x="6327165" y="4616818"/>
            <a:ext cx="474662" cy="574675"/>
          </a:xfrm>
          <a:custGeom>
            <a:avLst/>
            <a:gdLst>
              <a:gd name="T0" fmla="*/ 2147483647 w 321"/>
              <a:gd name="T1" fmla="*/ 0 h 416"/>
              <a:gd name="T2" fmla="*/ 2147483647 w 321"/>
              <a:gd name="T3" fmla="*/ 2147483647 h 416"/>
              <a:gd name="T4" fmla="*/ 0 w 321"/>
              <a:gd name="T5" fmla="*/ 2147483647 h 416"/>
              <a:gd name="T6" fmla="*/ 0 60000 65536"/>
              <a:gd name="T7" fmla="*/ 0 60000 65536"/>
              <a:gd name="T8" fmla="*/ 0 60000 65536"/>
              <a:gd name="T9" fmla="*/ 0 w 321"/>
              <a:gd name="T10" fmla="*/ 0 h 416"/>
              <a:gd name="T11" fmla="*/ 321 w 321"/>
              <a:gd name="T12" fmla="*/ 416 h 416"/>
            </a:gdLst>
            <a:ahLst/>
            <a:cxnLst>
              <a:cxn ang="T6">
                <a:pos x="T0" y="T1"/>
              </a:cxn>
              <a:cxn ang="T7">
                <a:pos x="T2" y="T3"/>
              </a:cxn>
              <a:cxn ang="T8">
                <a:pos x="T4" y="T5"/>
              </a:cxn>
            </a:cxnLst>
            <a:rect l="T9" t="T10" r="T11" b="T12"/>
            <a:pathLst>
              <a:path w="321" h="416">
                <a:moveTo>
                  <a:pt x="321" y="0"/>
                </a:moveTo>
                <a:cubicBezTo>
                  <a:pt x="269" y="98"/>
                  <a:pt x="218" y="197"/>
                  <a:pt x="165" y="266"/>
                </a:cubicBezTo>
                <a:cubicBezTo>
                  <a:pt x="112" y="335"/>
                  <a:pt x="56" y="375"/>
                  <a:pt x="0" y="416"/>
                </a:cubicBezTo>
              </a:path>
            </a:pathLst>
          </a:custGeom>
          <a:noFill/>
          <a:ln w="9525">
            <a:solidFill>
              <a:srgbClr val="000000"/>
            </a:solidFill>
            <a:round/>
            <a:headEnd/>
            <a:tailEnd type="arrow" w="sm" len="sm"/>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63513" name="Line 25"/>
          <p:cNvSpPr>
            <a:spLocks noChangeShapeType="1"/>
          </p:cNvSpPr>
          <p:nvPr/>
        </p:nvSpPr>
        <p:spPr bwMode="auto">
          <a:xfrm flipH="1" flipV="1">
            <a:off x="6243028" y="2667368"/>
            <a:ext cx="9525" cy="611187"/>
          </a:xfrm>
          <a:prstGeom prst="line">
            <a:avLst/>
          </a:prstGeom>
          <a:noFill/>
          <a:ln w="9525">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12302" name="Text Box 26"/>
          <p:cNvSpPr txBox="1">
            <a:spLocks noChangeArrowheads="1"/>
          </p:cNvSpPr>
          <p:nvPr/>
        </p:nvSpPr>
        <p:spPr bwMode="auto">
          <a:xfrm>
            <a:off x="6092216" y="2759442"/>
            <a:ext cx="879475"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r>
              <a:rPr lang="en-US" altLang="zh-CN" b="0">
                <a:latin typeface="+mn-ea"/>
                <a:ea typeface="+mn-ea"/>
              </a:rPr>
              <a:t> </a:t>
            </a:r>
            <a:endParaRPr lang="zh-CN" altLang="zh-CN" b="0">
              <a:latin typeface="+mn-ea"/>
              <a:ea typeface="+mn-ea"/>
            </a:endParaRPr>
          </a:p>
        </p:txBody>
      </p:sp>
      <p:sp>
        <p:nvSpPr>
          <p:cNvPr id="12303" name="Text Box 28"/>
          <p:cNvSpPr txBox="1">
            <a:spLocks noChangeArrowheads="1"/>
          </p:cNvSpPr>
          <p:nvPr/>
        </p:nvSpPr>
        <p:spPr bwMode="auto">
          <a:xfrm>
            <a:off x="5004778" y="3049955"/>
            <a:ext cx="1069975"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r>
              <a:rPr lang="en-US" altLang="zh-CN" b="0">
                <a:latin typeface="+mn-ea"/>
                <a:ea typeface="+mn-ea"/>
              </a:rPr>
              <a:t> </a:t>
            </a:r>
            <a:endParaRPr lang="zh-CN" altLang="zh-CN" b="0">
              <a:latin typeface="+mn-ea"/>
              <a:ea typeface="+mn-ea"/>
            </a:endParaRPr>
          </a:p>
        </p:txBody>
      </p:sp>
      <p:sp>
        <p:nvSpPr>
          <p:cNvPr id="12304" name="Text Box 29"/>
          <p:cNvSpPr txBox="1">
            <a:spLocks noChangeArrowheads="1"/>
          </p:cNvSpPr>
          <p:nvPr/>
        </p:nvSpPr>
        <p:spPr bwMode="auto">
          <a:xfrm>
            <a:off x="6403366" y="4529504"/>
            <a:ext cx="1100137"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r>
              <a:rPr lang="en-US" altLang="zh-CN" b="0">
                <a:latin typeface="+mn-ea"/>
                <a:ea typeface="+mn-ea"/>
              </a:rPr>
              <a:t> </a:t>
            </a:r>
            <a:endParaRPr lang="zh-CN" altLang="zh-CN" b="0">
              <a:latin typeface="+mn-ea"/>
              <a:ea typeface="+mn-ea"/>
            </a:endParaRPr>
          </a:p>
        </p:txBody>
      </p:sp>
      <p:sp>
        <p:nvSpPr>
          <p:cNvPr id="12305" name="Text Box 30"/>
          <p:cNvSpPr txBox="1">
            <a:spLocks noChangeArrowheads="1"/>
          </p:cNvSpPr>
          <p:nvPr/>
        </p:nvSpPr>
        <p:spPr bwMode="auto">
          <a:xfrm>
            <a:off x="6793890" y="3883392"/>
            <a:ext cx="78105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zh-CN" b="0">
              <a:latin typeface="+mn-ea"/>
              <a:ea typeface="+mn-ea"/>
            </a:endParaRPr>
          </a:p>
        </p:txBody>
      </p:sp>
      <p:grpSp>
        <p:nvGrpSpPr>
          <p:cNvPr id="4" name="Group 38"/>
          <p:cNvGrpSpPr>
            <a:grpSpLocks/>
          </p:cNvGrpSpPr>
          <p:nvPr/>
        </p:nvGrpSpPr>
        <p:grpSpPr bwMode="auto">
          <a:xfrm>
            <a:off x="2385403" y="2545130"/>
            <a:ext cx="207963" cy="766763"/>
            <a:chOff x="6426" y="3992"/>
            <a:chExt cx="130" cy="568"/>
          </a:xfrm>
        </p:grpSpPr>
        <p:sp>
          <p:nvSpPr>
            <p:cNvPr id="12342" name="Rectangle 39"/>
            <p:cNvSpPr>
              <a:spLocks noChangeArrowheads="1"/>
            </p:cNvSpPr>
            <p:nvPr/>
          </p:nvSpPr>
          <p:spPr bwMode="auto">
            <a:xfrm>
              <a:off x="6426" y="3992"/>
              <a:ext cx="130" cy="2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sp>
          <p:nvSpPr>
            <p:cNvPr id="12343" name="Rectangle 40" descr="浅色上对角线"/>
            <p:cNvSpPr>
              <a:spLocks noChangeArrowheads="1"/>
            </p:cNvSpPr>
            <p:nvPr/>
          </p:nvSpPr>
          <p:spPr bwMode="auto">
            <a:xfrm>
              <a:off x="6426" y="4278"/>
              <a:ext cx="130" cy="282"/>
            </a:xfrm>
            <a:prstGeom prst="rect">
              <a:avLst/>
            </a:prstGeom>
            <a:pattFill prst="ltUpDiag">
              <a:fgClr>
                <a:srgbClr val="000000"/>
              </a:fgClr>
              <a:bgClr>
                <a:srgbClr val="FFFFFF"/>
              </a:bgClr>
            </a:pattFill>
            <a:ln w="9525">
              <a:solidFill>
                <a:srgbClr val="000000"/>
              </a:solidFill>
              <a:miter lim="800000"/>
              <a:headEnd/>
              <a:tailEnd/>
            </a:ln>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grpSp>
      <p:sp>
        <p:nvSpPr>
          <p:cNvPr id="63529" name="Oval 41"/>
          <p:cNvSpPr>
            <a:spLocks noChangeArrowheads="1"/>
          </p:cNvSpPr>
          <p:nvPr/>
        </p:nvSpPr>
        <p:spPr bwMode="auto">
          <a:xfrm>
            <a:off x="1410677" y="3704004"/>
            <a:ext cx="2305050" cy="877888"/>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sp>
        <p:nvSpPr>
          <p:cNvPr id="63530" name="Freeform 42"/>
          <p:cNvSpPr>
            <a:spLocks/>
          </p:cNvSpPr>
          <p:nvPr/>
        </p:nvSpPr>
        <p:spPr bwMode="auto">
          <a:xfrm>
            <a:off x="2258291" y="3353166"/>
            <a:ext cx="165212" cy="803197"/>
          </a:xfrm>
          <a:custGeom>
            <a:avLst/>
            <a:gdLst>
              <a:gd name="T0" fmla="*/ 2147483647 w 156"/>
              <a:gd name="T1" fmla="*/ 0 h 644"/>
              <a:gd name="T2" fmla="*/ 2147483647 w 156"/>
              <a:gd name="T3" fmla="*/ 2147483647 h 644"/>
              <a:gd name="T4" fmla="*/ 0 w 156"/>
              <a:gd name="T5" fmla="*/ 2147483647 h 644"/>
              <a:gd name="T6" fmla="*/ 0 60000 65536"/>
              <a:gd name="T7" fmla="*/ 0 60000 65536"/>
              <a:gd name="T8" fmla="*/ 0 60000 65536"/>
              <a:gd name="T9" fmla="*/ 0 w 156"/>
              <a:gd name="T10" fmla="*/ 0 h 644"/>
              <a:gd name="T11" fmla="*/ 156 w 156"/>
              <a:gd name="T12" fmla="*/ 644 h 644"/>
            </a:gdLst>
            <a:ahLst/>
            <a:cxnLst>
              <a:cxn ang="T6">
                <a:pos x="T0" y="T1"/>
              </a:cxn>
              <a:cxn ang="T7">
                <a:pos x="T2" y="T3"/>
              </a:cxn>
              <a:cxn ang="T8">
                <a:pos x="T4" y="T5"/>
              </a:cxn>
            </a:cxnLst>
            <a:rect l="T9" t="T10" r="T11" b="T12"/>
            <a:pathLst>
              <a:path w="156" h="644">
                <a:moveTo>
                  <a:pt x="156" y="0"/>
                </a:moveTo>
                <a:cubicBezTo>
                  <a:pt x="121" y="171"/>
                  <a:pt x="86" y="342"/>
                  <a:pt x="60" y="449"/>
                </a:cubicBezTo>
                <a:cubicBezTo>
                  <a:pt x="34" y="556"/>
                  <a:pt x="17" y="600"/>
                  <a:pt x="0" y="64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63531" name="Freeform 43"/>
          <p:cNvSpPr>
            <a:spLocks/>
          </p:cNvSpPr>
          <p:nvPr/>
        </p:nvSpPr>
        <p:spPr bwMode="auto">
          <a:xfrm>
            <a:off x="1531327" y="4550143"/>
            <a:ext cx="515938" cy="560387"/>
          </a:xfrm>
          <a:custGeom>
            <a:avLst/>
            <a:gdLst>
              <a:gd name="T0" fmla="*/ 2147483647 w 321"/>
              <a:gd name="T1" fmla="*/ 0 h 416"/>
              <a:gd name="T2" fmla="*/ 2147483647 w 321"/>
              <a:gd name="T3" fmla="*/ 2147483647 h 416"/>
              <a:gd name="T4" fmla="*/ 0 w 321"/>
              <a:gd name="T5" fmla="*/ 2147483647 h 416"/>
              <a:gd name="T6" fmla="*/ 0 60000 65536"/>
              <a:gd name="T7" fmla="*/ 0 60000 65536"/>
              <a:gd name="T8" fmla="*/ 0 60000 65536"/>
              <a:gd name="T9" fmla="*/ 0 w 321"/>
              <a:gd name="T10" fmla="*/ 0 h 416"/>
              <a:gd name="T11" fmla="*/ 321 w 321"/>
              <a:gd name="T12" fmla="*/ 416 h 416"/>
            </a:gdLst>
            <a:ahLst/>
            <a:cxnLst>
              <a:cxn ang="T6">
                <a:pos x="T0" y="T1"/>
              </a:cxn>
              <a:cxn ang="T7">
                <a:pos x="T2" y="T3"/>
              </a:cxn>
              <a:cxn ang="T8">
                <a:pos x="T4" y="T5"/>
              </a:cxn>
            </a:cxnLst>
            <a:rect l="T9" t="T10" r="T11" b="T12"/>
            <a:pathLst>
              <a:path w="321" h="416">
                <a:moveTo>
                  <a:pt x="321" y="0"/>
                </a:moveTo>
                <a:cubicBezTo>
                  <a:pt x="269" y="98"/>
                  <a:pt x="218" y="197"/>
                  <a:pt x="165" y="266"/>
                </a:cubicBezTo>
                <a:cubicBezTo>
                  <a:pt x="112" y="335"/>
                  <a:pt x="56" y="375"/>
                  <a:pt x="0" y="416"/>
                </a:cubicBezTo>
              </a:path>
            </a:pathLst>
          </a:custGeom>
          <a:noFill/>
          <a:ln w="9525">
            <a:solidFill>
              <a:srgbClr val="000000"/>
            </a:solidFill>
            <a:round/>
            <a:headEnd/>
            <a:tailEnd type="arrow" w="sm" len="sm"/>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63532" name="Freeform 44"/>
          <p:cNvSpPr>
            <a:spLocks/>
          </p:cNvSpPr>
          <p:nvPr/>
        </p:nvSpPr>
        <p:spPr bwMode="auto">
          <a:xfrm flipH="1">
            <a:off x="2535059" y="3355187"/>
            <a:ext cx="194285" cy="801176"/>
          </a:xfrm>
          <a:custGeom>
            <a:avLst/>
            <a:gdLst>
              <a:gd name="T0" fmla="*/ 2147483647 w 156"/>
              <a:gd name="T1" fmla="*/ 0 h 644"/>
              <a:gd name="T2" fmla="*/ 2147483647 w 156"/>
              <a:gd name="T3" fmla="*/ 2147483647 h 644"/>
              <a:gd name="T4" fmla="*/ 0 w 156"/>
              <a:gd name="T5" fmla="*/ 2147483647 h 644"/>
              <a:gd name="T6" fmla="*/ 0 60000 65536"/>
              <a:gd name="T7" fmla="*/ 0 60000 65536"/>
              <a:gd name="T8" fmla="*/ 0 60000 65536"/>
              <a:gd name="T9" fmla="*/ 0 w 156"/>
              <a:gd name="T10" fmla="*/ 0 h 644"/>
              <a:gd name="T11" fmla="*/ 156 w 156"/>
              <a:gd name="T12" fmla="*/ 644 h 644"/>
            </a:gdLst>
            <a:ahLst/>
            <a:cxnLst>
              <a:cxn ang="T6">
                <a:pos x="T0" y="T1"/>
              </a:cxn>
              <a:cxn ang="T7">
                <a:pos x="T2" y="T3"/>
              </a:cxn>
              <a:cxn ang="T8">
                <a:pos x="T4" y="T5"/>
              </a:cxn>
            </a:cxnLst>
            <a:rect l="T9" t="T10" r="T11" b="T12"/>
            <a:pathLst>
              <a:path w="156" h="644">
                <a:moveTo>
                  <a:pt x="156" y="0"/>
                </a:moveTo>
                <a:cubicBezTo>
                  <a:pt x="121" y="171"/>
                  <a:pt x="86" y="342"/>
                  <a:pt x="60" y="449"/>
                </a:cubicBezTo>
                <a:cubicBezTo>
                  <a:pt x="34" y="556"/>
                  <a:pt x="17" y="600"/>
                  <a:pt x="0" y="644"/>
                </a:cubicBez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63533" name="Freeform 45"/>
          <p:cNvSpPr>
            <a:spLocks/>
          </p:cNvSpPr>
          <p:nvPr/>
        </p:nvSpPr>
        <p:spPr bwMode="auto">
          <a:xfrm flipH="1">
            <a:off x="2968016" y="4561255"/>
            <a:ext cx="515937" cy="561975"/>
          </a:xfrm>
          <a:custGeom>
            <a:avLst/>
            <a:gdLst>
              <a:gd name="T0" fmla="*/ 2147483647 w 321"/>
              <a:gd name="T1" fmla="*/ 0 h 416"/>
              <a:gd name="T2" fmla="*/ 2147483647 w 321"/>
              <a:gd name="T3" fmla="*/ 2147483647 h 416"/>
              <a:gd name="T4" fmla="*/ 0 w 321"/>
              <a:gd name="T5" fmla="*/ 2147483647 h 416"/>
              <a:gd name="T6" fmla="*/ 0 60000 65536"/>
              <a:gd name="T7" fmla="*/ 0 60000 65536"/>
              <a:gd name="T8" fmla="*/ 0 60000 65536"/>
              <a:gd name="T9" fmla="*/ 0 w 321"/>
              <a:gd name="T10" fmla="*/ 0 h 416"/>
              <a:gd name="T11" fmla="*/ 321 w 321"/>
              <a:gd name="T12" fmla="*/ 416 h 416"/>
            </a:gdLst>
            <a:ahLst/>
            <a:cxnLst>
              <a:cxn ang="T6">
                <a:pos x="T0" y="T1"/>
              </a:cxn>
              <a:cxn ang="T7">
                <a:pos x="T2" y="T3"/>
              </a:cxn>
              <a:cxn ang="T8">
                <a:pos x="T4" y="T5"/>
              </a:cxn>
            </a:cxnLst>
            <a:rect l="T9" t="T10" r="T11" b="T12"/>
            <a:pathLst>
              <a:path w="321" h="416">
                <a:moveTo>
                  <a:pt x="321" y="0"/>
                </a:moveTo>
                <a:cubicBezTo>
                  <a:pt x="269" y="98"/>
                  <a:pt x="218" y="197"/>
                  <a:pt x="165" y="266"/>
                </a:cubicBezTo>
                <a:cubicBezTo>
                  <a:pt x="112" y="335"/>
                  <a:pt x="56" y="375"/>
                  <a:pt x="0" y="416"/>
                </a:cubicBezTo>
              </a:path>
            </a:pathLst>
          </a:custGeom>
          <a:noFill/>
          <a:ln w="9525">
            <a:solidFill>
              <a:srgbClr val="000000"/>
            </a:solidFill>
            <a:round/>
            <a:headEnd/>
            <a:tailEnd type="arrow" w="sm" len="sm"/>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63534" name="Line 46"/>
          <p:cNvSpPr>
            <a:spLocks noChangeShapeType="1"/>
          </p:cNvSpPr>
          <p:nvPr/>
        </p:nvSpPr>
        <p:spPr bwMode="auto">
          <a:xfrm flipH="1">
            <a:off x="2875941" y="2654668"/>
            <a:ext cx="9525" cy="598487"/>
          </a:xfrm>
          <a:prstGeom prst="line">
            <a:avLst/>
          </a:prstGeom>
          <a:noFill/>
          <a:ln w="9525">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63535" name="Freeform 47"/>
          <p:cNvSpPr>
            <a:spLocks/>
          </p:cNvSpPr>
          <p:nvPr/>
        </p:nvSpPr>
        <p:spPr bwMode="auto">
          <a:xfrm>
            <a:off x="2099652" y="4723179"/>
            <a:ext cx="700088" cy="44450"/>
          </a:xfrm>
          <a:custGeom>
            <a:avLst/>
            <a:gdLst>
              <a:gd name="T0" fmla="*/ 0 w 435"/>
              <a:gd name="T1" fmla="*/ 2147483647 h 33"/>
              <a:gd name="T2" fmla="*/ 2147483647 w 435"/>
              <a:gd name="T3" fmla="*/ 2147483647 h 33"/>
              <a:gd name="T4" fmla="*/ 2147483647 w 435"/>
              <a:gd name="T5" fmla="*/ 2147483647 h 33"/>
              <a:gd name="T6" fmla="*/ 0 60000 65536"/>
              <a:gd name="T7" fmla="*/ 0 60000 65536"/>
              <a:gd name="T8" fmla="*/ 0 60000 65536"/>
              <a:gd name="T9" fmla="*/ 0 w 435"/>
              <a:gd name="T10" fmla="*/ 0 h 33"/>
              <a:gd name="T11" fmla="*/ 435 w 435"/>
              <a:gd name="T12" fmla="*/ 33 h 33"/>
            </a:gdLst>
            <a:ahLst/>
            <a:cxnLst>
              <a:cxn ang="T6">
                <a:pos x="T0" y="T1"/>
              </a:cxn>
              <a:cxn ang="T7">
                <a:pos x="T2" y="T3"/>
              </a:cxn>
              <a:cxn ang="T8">
                <a:pos x="T4" y="T5"/>
              </a:cxn>
            </a:cxnLst>
            <a:rect l="T9" t="T10" r="T11" b="T12"/>
            <a:pathLst>
              <a:path w="435" h="33">
                <a:moveTo>
                  <a:pt x="0" y="2"/>
                </a:moveTo>
                <a:cubicBezTo>
                  <a:pt x="185" y="33"/>
                  <a:pt x="117" y="33"/>
                  <a:pt x="375" y="17"/>
                </a:cubicBezTo>
                <a:cubicBezTo>
                  <a:pt x="425" y="0"/>
                  <a:pt x="404" y="2"/>
                  <a:pt x="435" y="2"/>
                </a:cubicBezTo>
              </a:path>
            </a:pathLst>
          </a:custGeom>
          <a:noFill/>
          <a:ln w="9525">
            <a:solidFill>
              <a:srgbClr val="000000"/>
            </a:solidFill>
            <a:round/>
            <a:headEnd/>
            <a:tailEnd type="arrow" w="sm" len="sm"/>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12314" name="Text Box 48"/>
          <p:cNvSpPr txBox="1">
            <a:spLocks noChangeArrowheads="1"/>
          </p:cNvSpPr>
          <p:nvPr/>
        </p:nvSpPr>
        <p:spPr bwMode="auto">
          <a:xfrm>
            <a:off x="2712427" y="2745154"/>
            <a:ext cx="954088"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r>
              <a:rPr lang="en-US" altLang="zh-CN" b="0">
                <a:latin typeface="+mn-ea"/>
                <a:ea typeface="+mn-ea"/>
              </a:rPr>
              <a:t> </a:t>
            </a:r>
            <a:endParaRPr lang="zh-CN" altLang="zh-CN" b="0">
              <a:latin typeface="+mn-ea"/>
              <a:ea typeface="+mn-ea"/>
            </a:endParaRPr>
          </a:p>
        </p:txBody>
      </p:sp>
      <p:sp>
        <p:nvSpPr>
          <p:cNvPr id="12315" name="Text Box 49"/>
          <p:cNvSpPr txBox="1">
            <a:spLocks noChangeArrowheads="1"/>
          </p:cNvSpPr>
          <p:nvPr/>
        </p:nvSpPr>
        <p:spPr bwMode="auto">
          <a:xfrm>
            <a:off x="2110765" y="4680317"/>
            <a:ext cx="6858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zh-CN" b="0">
              <a:latin typeface="+mn-ea"/>
              <a:ea typeface="+mn-ea"/>
            </a:endParaRPr>
          </a:p>
        </p:txBody>
      </p:sp>
      <p:sp>
        <p:nvSpPr>
          <p:cNvPr id="12316" name="Text Box 50"/>
          <p:cNvSpPr txBox="1">
            <a:spLocks noChangeArrowheads="1"/>
          </p:cNvSpPr>
          <p:nvPr/>
        </p:nvSpPr>
        <p:spPr bwMode="auto">
          <a:xfrm>
            <a:off x="1604353" y="2157779"/>
            <a:ext cx="1209675"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r>
              <a:rPr lang="en-US" altLang="zh-CN" b="0">
                <a:latin typeface="+mn-ea"/>
                <a:ea typeface="+mn-ea"/>
              </a:rPr>
              <a:t> </a:t>
            </a:r>
            <a:endParaRPr lang="zh-CN" altLang="zh-CN" b="0">
              <a:latin typeface="+mn-ea"/>
              <a:ea typeface="+mn-ea"/>
            </a:endParaRPr>
          </a:p>
        </p:txBody>
      </p:sp>
      <p:sp>
        <p:nvSpPr>
          <p:cNvPr id="12317" name="Text Box 51"/>
          <p:cNvSpPr txBox="1">
            <a:spLocks noChangeArrowheads="1"/>
          </p:cNvSpPr>
          <p:nvPr/>
        </p:nvSpPr>
        <p:spPr bwMode="auto">
          <a:xfrm>
            <a:off x="1531327" y="3029318"/>
            <a:ext cx="1162050" cy="71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r>
              <a:rPr lang="en-US" altLang="zh-CN" b="0">
                <a:latin typeface="+mn-ea"/>
                <a:ea typeface="+mn-ea"/>
              </a:rPr>
              <a:t> </a:t>
            </a:r>
            <a:endParaRPr lang="zh-CN" altLang="zh-CN" b="0">
              <a:latin typeface="+mn-ea"/>
              <a:ea typeface="+mn-ea"/>
            </a:endParaRPr>
          </a:p>
        </p:txBody>
      </p:sp>
      <p:sp>
        <p:nvSpPr>
          <p:cNvPr id="12318" name="Text Box 52"/>
          <p:cNvSpPr txBox="1">
            <a:spLocks noChangeArrowheads="1"/>
          </p:cNvSpPr>
          <p:nvPr/>
        </p:nvSpPr>
        <p:spPr bwMode="auto">
          <a:xfrm>
            <a:off x="3112477" y="4650155"/>
            <a:ext cx="1195388"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r>
              <a:rPr lang="en-US" altLang="zh-CN" b="0">
                <a:latin typeface="+mn-ea"/>
                <a:ea typeface="+mn-ea"/>
              </a:rPr>
              <a:t> </a:t>
            </a:r>
            <a:endParaRPr lang="zh-CN" altLang="zh-CN" b="0">
              <a:latin typeface="+mn-ea"/>
              <a:ea typeface="+mn-ea"/>
            </a:endParaRPr>
          </a:p>
        </p:txBody>
      </p:sp>
      <p:sp>
        <p:nvSpPr>
          <p:cNvPr id="12319" name="Text Box 53"/>
          <p:cNvSpPr txBox="1">
            <a:spLocks noChangeArrowheads="1"/>
          </p:cNvSpPr>
          <p:nvPr/>
        </p:nvSpPr>
        <p:spPr bwMode="auto">
          <a:xfrm>
            <a:off x="3474428" y="3845292"/>
            <a:ext cx="847725" cy="54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zh-CN" b="0">
              <a:latin typeface="+mn-ea"/>
              <a:ea typeface="+mn-ea"/>
            </a:endParaRPr>
          </a:p>
        </p:txBody>
      </p:sp>
      <p:sp>
        <p:nvSpPr>
          <p:cNvPr id="63542" name="Freeform 54"/>
          <p:cNvSpPr>
            <a:spLocks/>
          </p:cNvSpPr>
          <p:nvPr/>
        </p:nvSpPr>
        <p:spPr bwMode="auto">
          <a:xfrm flipH="1" flipV="1">
            <a:off x="2948966" y="4518392"/>
            <a:ext cx="212725" cy="601662"/>
          </a:xfrm>
          <a:custGeom>
            <a:avLst/>
            <a:gdLst>
              <a:gd name="T0" fmla="*/ 2147483647 w 156"/>
              <a:gd name="T1" fmla="*/ 0 h 644"/>
              <a:gd name="T2" fmla="*/ 2147483647 w 156"/>
              <a:gd name="T3" fmla="*/ 2147483647 h 644"/>
              <a:gd name="T4" fmla="*/ 0 w 156"/>
              <a:gd name="T5" fmla="*/ 2147483647 h 644"/>
              <a:gd name="T6" fmla="*/ 0 60000 65536"/>
              <a:gd name="T7" fmla="*/ 0 60000 65536"/>
              <a:gd name="T8" fmla="*/ 0 60000 65536"/>
              <a:gd name="T9" fmla="*/ 0 w 156"/>
              <a:gd name="T10" fmla="*/ 0 h 644"/>
              <a:gd name="T11" fmla="*/ 156 w 156"/>
              <a:gd name="T12" fmla="*/ 644 h 644"/>
            </a:gdLst>
            <a:ahLst/>
            <a:cxnLst>
              <a:cxn ang="T6">
                <a:pos x="T0" y="T1"/>
              </a:cxn>
              <a:cxn ang="T7">
                <a:pos x="T2" y="T3"/>
              </a:cxn>
              <a:cxn ang="T8">
                <a:pos x="T4" y="T5"/>
              </a:cxn>
            </a:cxnLst>
            <a:rect l="T9" t="T10" r="T11" b="T12"/>
            <a:pathLst>
              <a:path w="156" h="644">
                <a:moveTo>
                  <a:pt x="156" y="0"/>
                </a:moveTo>
                <a:cubicBezTo>
                  <a:pt x="121" y="171"/>
                  <a:pt x="86" y="342"/>
                  <a:pt x="60" y="449"/>
                </a:cubicBezTo>
                <a:cubicBezTo>
                  <a:pt x="34" y="556"/>
                  <a:pt x="17" y="600"/>
                  <a:pt x="0" y="644"/>
                </a:cubicBezTo>
              </a:path>
            </a:pathLst>
          </a:cu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63543" name="Freeform 55"/>
          <p:cNvSpPr>
            <a:spLocks/>
          </p:cNvSpPr>
          <p:nvPr/>
        </p:nvSpPr>
        <p:spPr bwMode="auto">
          <a:xfrm flipH="1" flipV="1">
            <a:off x="3287102" y="3245217"/>
            <a:ext cx="514350" cy="908050"/>
          </a:xfrm>
          <a:custGeom>
            <a:avLst/>
            <a:gdLst>
              <a:gd name="T0" fmla="*/ 2147483647 w 321"/>
              <a:gd name="T1" fmla="*/ 0 h 416"/>
              <a:gd name="T2" fmla="*/ 2147483647 w 321"/>
              <a:gd name="T3" fmla="*/ 2147483647 h 416"/>
              <a:gd name="T4" fmla="*/ 0 w 321"/>
              <a:gd name="T5" fmla="*/ 2147483647 h 416"/>
              <a:gd name="T6" fmla="*/ 0 60000 65536"/>
              <a:gd name="T7" fmla="*/ 0 60000 65536"/>
              <a:gd name="T8" fmla="*/ 0 60000 65536"/>
              <a:gd name="T9" fmla="*/ 0 w 321"/>
              <a:gd name="T10" fmla="*/ 0 h 416"/>
              <a:gd name="T11" fmla="*/ 321 w 321"/>
              <a:gd name="T12" fmla="*/ 416 h 416"/>
            </a:gdLst>
            <a:ahLst/>
            <a:cxnLst>
              <a:cxn ang="T6">
                <a:pos x="T0" y="T1"/>
              </a:cxn>
              <a:cxn ang="T7">
                <a:pos x="T2" y="T3"/>
              </a:cxn>
              <a:cxn ang="T8">
                <a:pos x="T4" y="T5"/>
              </a:cxn>
            </a:cxnLst>
            <a:rect l="T9" t="T10" r="T11" b="T12"/>
            <a:pathLst>
              <a:path w="321" h="416">
                <a:moveTo>
                  <a:pt x="321" y="0"/>
                </a:moveTo>
                <a:cubicBezTo>
                  <a:pt x="269" y="98"/>
                  <a:pt x="218" y="197"/>
                  <a:pt x="165" y="266"/>
                </a:cubicBezTo>
                <a:cubicBezTo>
                  <a:pt x="112" y="335"/>
                  <a:pt x="56" y="375"/>
                  <a:pt x="0" y="416"/>
                </a:cubicBezTo>
              </a:path>
            </a:pathLst>
          </a:custGeom>
          <a:noFill/>
          <a:ln w="9525">
            <a:solidFill>
              <a:srgbClr val="000000"/>
            </a:solidFill>
            <a:prstDash val="dash"/>
            <a:round/>
            <a:headEnd/>
            <a:tailEnd type="arrow" w="sm" len="sm"/>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63544" name="Freeform 56"/>
          <p:cNvSpPr>
            <a:spLocks/>
          </p:cNvSpPr>
          <p:nvPr/>
        </p:nvSpPr>
        <p:spPr bwMode="auto">
          <a:xfrm flipV="1">
            <a:off x="1839302" y="4510454"/>
            <a:ext cx="217488" cy="642938"/>
          </a:xfrm>
          <a:custGeom>
            <a:avLst/>
            <a:gdLst>
              <a:gd name="T0" fmla="*/ 2147483647 w 156"/>
              <a:gd name="T1" fmla="*/ 0 h 644"/>
              <a:gd name="T2" fmla="*/ 2147483647 w 156"/>
              <a:gd name="T3" fmla="*/ 2147483647 h 644"/>
              <a:gd name="T4" fmla="*/ 0 w 156"/>
              <a:gd name="T5" fmla="*/ 2147483647 h 644"/>
              <a:gd name="T6" fmla="*/ 0 60000 65536"/>
              <a:gd name="T7" fmla="*/ 0 60000 65536"/>
              <a:gd name="T8" fmla="*/ 0 60000 65536"/>
              <a:gd name="T9" fmla="*/ 0 w 156"/>
              <a:gd name="T10" fmla="*/ 0 h 644"/>
              <a:gd name="T11" fmla="*/ 156 w 156"/>
              <a:gd name="T12" fmla="*/ 644 h 644"/>
            </a:gdLst>
            <a:ahLst/>
            <a:cxnLst>
              <a:cxn ang="T6">
                <a:pos x="T0" y="T1"/>
              </a:cxn>
              <a:cxn ang="T7">
                <a:pos x="T2" y="T3"/>
              </a:cxn>
              <a:cxn ang="T8">
                <a:pos x="T4" y="T5"/>
              </a:cxn>
            </a:cxnLst>
            <a:rect l="T9" t="T10" r="T11" b="T12"/>
            <a:pathLst>
              <a:path w="156" h="644">
                <a:moveTo>
                  <a:pt x="156" y="0"/>
                </a:moveTo>
                <a:cubicBezTo>
                  <a:pt x="121" y="171"/>
                  <a:pt x="86" y="342"/>
                  <a:pt x="60" y="449"/>
                </a:cubicBezTo>
                <a:cubicBezTo>
                  <a:pt x="34" y="556"/>
                  <a:pt x="17" y="600"/>
                  <a:pt x="0" y="644"/>
                </a:cubicBezTo>
              </a:path>
            </a:pathLst>
          </a:custGeom>
          <a:noFill/>
          <a:ln w="95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63545" name="Freeform 57"/>
          <p:cNvSpPr>
            <a:spLocks/>
          </p:cNvSpPr>
          <p:nvPr/>
        </p:nvSpPr>
        <p:spPr bwMode="auto">
          <a:xfrm flipV="1">
            <a:off x="1194778" y="3327767"/>
            <a:ext cx="549275" cy="855662"/>
          </a:xfrm>
          <a:custGeom>
            <a:avLst/>
            <a:gdLst>
              <a:gd name="T0" fmla="*/ 2147483647 w 321"/>
              <a:gd name="T1" fmla="*/ 0 h 416"/>
              <a:gd name="T2" fmla="*/ 2147483647 w 321"/>
              <a:gd name="T3" fmla="*/ 2147483647 h 416"/>
              <a:gd name="T4" fmla="*/ 0 w 321"/>
              <a:gd name="T5" fmla="*/ 2147483647 h 416"/>
              <a:gd name="T6" fmla="*/ 0 60000 65536"/>
              <a:gd name="T7" fmla="*/ 0 60000 65536"/>
              <a:gd name="T8" fmla="*/ 0 60000 65536"/>
              <a:gd name="T9" fmla="*/ 0 w 321"/>
              <a:gd name="T10" fmla="*/ 0 h 416"/>
              <a:gd name="T11" fmla="*/ 321 w 321"/>
              <a:gd name="T12" fmla="*/ 416 h 416"/>
            </a:gdLst>
            <a:ahLst/>
            <a:cxnLst>
              <a:cxn ang="T6">
                <a:pos x="T0" y="T1"/>
              </a:cxn>
              <a:cxn ang="T7">
                <a:pos x="T2" y="T3"/>
              </a:cxn>
              <a:cxn ang="T8">
                <a:pos x="T4" y="T5"/>
              </a:cxn>
            </a:cxnLst>
            <a:rect l="T9" t="T10" r="T11" b="T12"/>
            <a:pathLst>
              <a:path w="321" h="416">
                <a:moveTo>
                  <a:pt x="321" y="0"/>
                </a:moveTo>
                <a:cubicBezTo>
                  <a:pt x="269" y="98"/>
                  <a:pt x="218" y="197"/>
                  <a:pt x="165" y="266"/>
                </a:cubicBezTo>
                <a:cubicBezTo>
                  <a:pt x="112" y="335"/>
                  <a:pt x="56" y="375"/>
                  <a:pt x="0" y="416"/>
                </a:cubicBezTo>
              </a:path>
            </a:pathLst>
          </a:custGeom>
          <a:noFill/>
          <a:ln w="9525">
            <a:solidFill>
              <a:srgbClr val="000000"/>
            </a:solidFill>
            <a:prstDash val="dash"/>
            <a:round/>
            <a:headEnd/>
            <a:tailEnd type="arrow" w="sm" len="sm"/>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12324" name="Text Box 58"/>
          <p:cNvSpPr txBox="1">
            <a:spLocks noChangeArrowheads="1"/>
          </p:cNvSpPr>
          <p:nvPr/>
        </p:nvSpPr>
        <p:spPr bwMode="auto">
          <a:xfrm>
            <a:off x="3391877" y="2705468"/>
            <a:ext cx="946150"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zh-CN" b="0">
              <a:latin typeface="+mn-ea"/>
              <a:ea typeface="+mn-ea"/>
            </a:endParaRPr>
          </a:p>
        </p:txBody>
      </p:sp>
      <p:sp>
        <p:nvSpPr>
          <p:cNvPr id="91" name="TextBox 90"/>
          <p:cNvSpPr txBox="1">
            <a:spLocks noChangeArrowheads="1"/>
          </p:cNvSpPr>
          <p:nvPr/>
        </p:nvSpPr>
        <p:spPr bwMode="auto">
          <a:xfrm>
            <a:off x="650265" y="5548679"/>
            <a:ext cx="314325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r>
              <a:rPr lang="zh-CN" altLang="en-US" b="0" dirty="0">
                <a:solidFill>
                  <a:srgbClr val="0000FF"/>
                </a:solidFill>
                <a:latin typeface="+mn-ea"/>
                <a:ea typeface="+mn-ea"/>
              </a:rPr>
              <a:t>在实际计算感应电动势时：</a:t>
            </a:r>
          </a:p>
        </p:txBody>
      </p:sp>
      <mc:AlternateContent xmlns:mc="http://schemas.openxmlformats.org/markup-compatibility/2006" xmlns:a14="http://schemas.microsoft.com/office/drawing/2010/main">
        <mc:Choice Requires="a14">
          <p:sp>
            <p:nvSpPr>
              <p:cNvPr id="56" name="文本框 55"/>
              <p:cNvSpPr txBox="1"/>
              <p:nvPr/>
            </p:nvSpPr>
            <p:spPr>
              <a:xfrm>
                <a:off x="4111533" y="5548679"/>
                <a:ext cx="1775101"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𝜀</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𝑚</m:t>
                              </m:r>
                            </m:sub>
                          </m:sSub>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56" name="文本框 55"/>
              <p:cNvSpPr txBox="1">
                <a:spLocks noRot="1" noChangeAspect="1" noMove="1" noResize="1" noEditPoints="1" noAdjustHandles="1" noChangeArrowheads="1" noChangeShapeType="1" noTextEdit="1"/>
              </p:cNvSpPr>
              <p:nvPr/>
            </p:nvSpPr>
            <p:spPr>
              <a:xfrm>
                <a:off x="4111533" y="5548679"/>
                <a:ext cx="1775101" cy="818044"/>
              </a:xfrm>
              <a:prstGeom prst="rect">
                <a:avLst/>
              </a:prstGeom>
              <a:blipFill>
                <a:blip r:embed="rId25"/>
                <a:stretch>
                  <a:fillRect/>
                </a:stretch>
              </a:blipFill>
            </p:spPr>
            <p:txBody>
              <a:bodyPr/>
              <a:lstStyle/>
              <a:p>
                <a:r>
                  <a:rPr lang="zh-CN" altLang="en-US">
                    <a:noFill/>
                  </a:rPr>
                  <a:t> </a:t>
                </a:r>
              </a:p>
            </p:txBody>
          </p:sp>
        </mc:Fallback>
      </mc:AlternateContent>
      <p:sp>
        <p:nvSpPr>
          <p:cNvPr id="2" name="左大括号 1">
            <a:extLst>
              <a:ext uri="{FF2B5EF4-FFF2-40B4-BE49-F238E27FC236}">
                <a16:creationId xmlns:a16="http://schemas.microsoft.com/office/drawing/2014/main" id="{BA03CCD3-C4A4-46E0-8ECC-212EE2C978B3}"/>
              </a:ext>
            </a:extLst>
          </p:cNvPr>
          <p:cNvSpPr/>
          <p:nvPr/>
        </p:nvSpPr>
        <p:spPr>
          <a:xfrm>
            <a:off x="6252553" y="5462358"/>
            <a:ext cx="246963" cy="1111249"/>
          </a:xfrm>
          <a:prstGeom prst="leftBrace">
            <a:avLst>
              <a:gd name="adj1" fmla="val 36689"/>
              <a:gd name="adj2" fmla="val 51058"/>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5EC0FE81-AF74-4912-8868-81C8866C83FE}"/>
                  </a:ext>
                </a:extLst>
              </p:cNvPr>
              <p:cNvSpPr txBox="1"/>
              <p:nvPr/>
            </p:nvSpPr>
            <p:spPr>
              <a:xfrm>
                <a:off x="6564496" y="5149711"/>
                <a:ext cx="1911164" cy="95866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panose="02040503050406030204" pitchFamily="18" charset="0"/>
                              <a:ea typeface="+mn-ea"/>
                            </a:rPr>
                          </m:ctrlPr>
                        </m:dPr>
                        <m:e>
                          <m:r>
                            <a:rPr lang="zh-CN" altLang="en-US" sz="2800" i="1">
                              <a:solidFill>
                                <a:srgbClr val="0000FF"/>
                              </a:solidFill>
                              <a:latin typeface="Cambria Math" panose="02040503050406030204" pitchFamily="18" charset="0"/>
                            </a:rPr>
                            <m:t>𝜀</m:t>
                          </m:r>
                        </m:e>
                      </m:d>
                      <m:r>
                        <a:rPr lang="en-US" altLang="zh-CN" sz="2800" b="0" i="1" smtClean="0">
                          <a:solidFill>
                            <a:srgbClr val="0000FF"/>
                          </a:solidFill>
                          <a:latin typeface="Cambria Math" panose="02040503050406030204" pitchFamily="18" charset="0"/>
                          <a:ea typeface="+mn-ea"/>
                        </a:rPr>
                        <m:t>=</m:t>
                      </m:r>
                      <m:d>
                        <m:dPr>
                          <m:begChr m:val="|"/>
                          <m:endChr m:val="|"/>
                          <m:ctrlPr>
                            <a:rPr lang="en-US" altLang="zh-CN" sz="2800" b="0" i="1" smtClean="0">
                              <a:solidFill>
                                <a:srgbClr val="0000FF"/>
                              </a:solidFill>
                              <a:latin typeface="Cambria Math" panose="02040503050406030204" pitchFamily="18" charset="0"/>
                              <a:ea typeface="+mn-ea"/>
                            </a:rPr>
                          </m:ctrlPr>
                        </m:dPr>
                        <m:e>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𝑚</m:t>
                                  </m:r>
                                </m:sub>
                              </m:sSub>
                            </m:num>
                            <m:den>
                              <m:r>
                                <a:rPr lang="en-US" altLang="zh-CN" sz="2800" i="1">
                                  <a:solidFill>
                                    <a:srgbClr val="0000FF"/>
                                  </a:solidFill>
                                  <a:latin typeface="Cambria Math" panose="02040503050406030204" pitchFamily="18" charset="0"/>
                                </a:rPr>
                                <m:t>𝑑𝑡</m:t>
                              </m:r>
                            </m:den>
                          </m:f>
                        </m:e>
                      </m:d>
                    </m:oMath>
                  </m:oMathPara>
                </a14:m>
                <a:endParaRPr lang="zh-CN" altLang="en-US" sz="2800" dirty="0">
                  <a:solidFill>
                    <a:srgbClr val="0000FF"/>
                  </a:solidFill>
                  <a:latin typeface="+mn-lt"/>
                  <a:ea typeface="+mn-ea"/>
                </a:endParaRPr>
              </a:p>
            </p:txBody>
          </p:sp>
        </mc:Choice>
        <mc:Fallback xmlns="">
          <p:sp>
            <p:nvSpPr>
              <p:cNvPr id="51" name="文本框 50">
                <a:extLst>
                  <a:ext uri="{FF2B5EF4-FFF2-40B4-BE49-F238E27FC236}">
                    <a16:creationId xmlns:a16="http://schemas.microsoft.com/office/drawing/2014/main" id="{5EC0FE81-AF74-4912-8868-81C8866C83FE}"/>
                  </a:ext>
                </a:extLst>
              </p:cNvPr>
              <p:cNvSpPr txBox="1">
                <a:spLocks noRot="1" noChangeAspect="1" noMove="1" noResize="1" noEditPoints="1" noAdjustHandles="1" noChangeArrowheads="1" noChangeShapeType="1" noTextEdit="1"/>
              </p:cNvSpPr>
              <p:nvPr/>
            </p:nvSpPr>
            <p:spPr>
              <a:xfrm>
                <a:off x="6564496" y="5149711"/>
                <a:ext cx="1911164" cy="958660"/>
              </a:xfrm>
              <a:prstGeom prst="rect">
                <a:avLst/>
              </a:prstGeom>
              <a:blipFill>
                <a:blip r:embed="rId26"/>
                <a:stretch>
                  <a:fillRect/>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3D6EE515-0A0C-4C3E-8216-3B0E60DC17A5}"/>
              </a:ext>
            </a:extLst>
          </p:cNvPr>
          <p:cNvSpPr txBox="1"/>
          <p:nvPr/>
        </p:nvSpPr>
        <p:spPr>
          <a:xfrm>
            <a:off x="6564496" y="6108371"/>
            <a:ext cx="3679425" cy="523220"/>
          </a:xfrm>
          <a:prstGeom prst="rect">
            <a:avLst/>
          </a:prstGeom>
          <a:noFill/>
        </p:spPr>
        <p:txBody>
          <a:bodyPr wrap="square" rtlCol="0">
            <a:spAutoFit/>
          </a:bodyPr>
          <a:lstStyle/>
          <a:p>
            <a:pPr algn="just"/>
            <a:r>
              <a:rPr lang="zh-CN" altLang="en-US" sz="2800" dirty="0">
                <a:solidFill>
                  <a:srgbClr val="0000FF"/>
                </a:solidFill>
                <a:latin typeface="+mn-lt"/>
                <a:ea typeface="+mn-ea"/>
              </a:rPr>
              <a:t>方向由楞次定律决定</a:t>
            </a:r>
          </a:p>
        </p:txBody>
      </p:sp>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F310F7C3-5FD3-48A4-9EDA-7E372613873F}"/>
                  </a:ext>
                </a:extLst>
              </p:cNvPr>
              <p:cNvSpPr/>
              <p:nvPr/>
            </p:nvSpPr>
            <p:spPr>
              <a:xfrm>
                <a:off x="3354690" y="4616414"/>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53" name="矩形 52">
                <a:extLst>
                  <a:ext uri="{FF2B5EF4-FFF2-40B4-BE49-F238E27FC236}">
                    <a16:creationId xmlns:a16="http://schemas.microsoft.com/office/drawing/2014/main" id="{F310F7C3-5FD3-48A4-9EDA-7E372613873F}"/>
                  </a:ext>
                </a:extLst>
              </p:cNvPr>
              <p:cNvSpPr>
                <a:spLocks noRot="1" noChangeAspect="1" noMove="1" noResize="1" noEditPoints="1" noAdjustHandles="1" noChangeArrowheads="1" noChangeShapeType="1" noTextEdit="1"/>
              </p:cNvSpPr>
              <p:nvPr/>
            </p:nvSpPr>
            <p:spPr>
              <a:xfrm>
                <a:off x="3354690" y="4616414"/>
                <a:ext cx="529312" cy="575479"/>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E8829EA7-AD48-4E6E-8E5D-E2B0F29AE9A3}"/>
                  </a:ext>
                </a:extLst>
              </p:cNvPr>
              <p:cNvSpPr txBox="1"/>
              <p:nvPr/>
            </p:nvSpPr>
            <p:spPr>
              <a:xfrm>
                <a:off x="2075329" y="2473962"/>
                <a:ext cx="28751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mn-ea"/>
                        </a:rPr>
                        <m:t>𝑆</m:t>
                      </m:r>
                    </m:oMath>
                  </m:oMathPara>
                </a14:m>
                <a:endParaRPr lang="zh-CN" altLang="en-US" sz="2800" dirty="0">
                  <a:solidFill>
                    <a:schemeClr val="tx1"/>
                  </a:solidFill>
                  <a:latin typeface="+mn-lt"/>
                  <a:ea typeface="+mn-ea"/>
                </a:endParaRPr>
              </a:p>
            </p:txBody>
          </p:sp>
        </mc:Choice>
        <mc:Fallback xmlns="">
          <p:sp>
            <p:nvSpPr>
              <p:cNvPr id="54" name="文本框 53">
                <a:extLst>
                  <a:ext uri="{FF2B5EF4-FFF2-40B4-BE49-F238E27FC236}">
                    <a16:creationId xmlns:a16="http://schemas.microsoft.com/office/drawing/2014/main" id="{E8829EA7-AD48-4E6E-8E5D-E2B0F29AE9A3}"/>
                  </a:ext>
                </a:extLst>
              </p:cNvPr>
              <p:cNvSpPr txBox="1">
                <a:spLocks noRot="1" noChangeAspect="1" noMove="1" noResize="1" noEditPoints="1" noAdjustHandles="1" noChangeArrowheads="1" noChangeShapeType="1" noTextEdit="1"/>
              </p:cNvSpPr>
              <p:nvPr/>
            </p:nvSpPr>
            <p:spPr>
              <a:xfrm>
                <a:off x="2075329" y="2473962"/>
                <a:ext cx="287515" cy="430887"/>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FDFE838C-972C-4962-B88C-1EBE40247B17}"/>
                  </a:ext>
                </a:extLst>
              </p:cNvPr>
              <p:cNvSpPr txBox="1"/>
              <p:nvPr/>
            </p:nvSpPr>
            <p:spPr>
              <a:xfrm>
                <a:off x="2020136" y="2983444"/>
                <a:ext cx="36144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mn-ea"/>
                        </a:rPr>
                        <m:t>𝑁</m:t>
                      </m:r>
                    </m:oMath>
                  </m:oMathPara>
                </a14:m>
                <a:endParaRPr lang="zh-CN" altLang="en-US" sz="2800" dirty="0">
                  <a:solidFill>
                    <a:schemeClr val="tx1"/>
                  </a:solidFill>
                  <a:latin typeface="+mn-lt"/>
                  <a:ea typeface="+mn-ea"/>
                </a:endParaRPr>
              </a:p>
            </p:txBody>
          </p:sp>
        </mc:Choice>
        <mc:Fallback xmlns="">
          <p:sp>
            <p:nvSpPr>
              <p:cNvPr id="55" name="文本框 54">
                <a:extLst>
                  <a:ext uri="{FF2B5EF4-FFF2-40B4-BE49-F238E27FC236}">
                    <a16:creationId xmlns:a16="http://schemas.microsoft.com/office/drawing/2014/main" id="{FDFE838C-972C-4962-B88C-1EBE40247B17}"/>
                  </a:ext>
                </a:extLst>
              </p:cNvPr>
              <p:cNvSpPr txBox="1">
                <a:spLocks noRot="1" noChangeAspect="1" noMove="1" noResize="1" noEditPoints="1" noAdjustHandles="1" noChangeArrowheads="1" noChangeShapeType="1" noTextEdit="1"/>
              </p:cNvSpPr>
              <p:nvPr/>
            </p:nvSpPr>
            <p:spPr>
              <a:xfrm>
                <a:off x="2020136" y="2983444"/>
                <a:ext cx="361445" cy="430887"/>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096F8CC8-70DE-464D-A507-A6CEE4E324B5}"/>
                  </a:ext>
                </a:extLst>
              </p:cNvPr>
              <p:cNvSpPr/>
              <p:nvPr/>
            </p:nvSpPr>
            <p:spPr>
              <a:xfrm>
                <a:off x="2819206" y="2729605"/>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57" name="矩形 56">
                <a:extLst>
                  <a:ext uri="{FF2B5EF4-FFF2-40B4-BE49-F238E27FC236}">
                    <a16:creationId xmlns:a16="http://schemas.microsoft.com/office/drawing/2014/main" id="{096F8CC8-70DE-464D-A507-A6CEE4E324B5}"/>
                  </a:ext>
                </a:extLst>
              </p:cNvPr>
              <p:cNvSpPr>
                <a:spLocks noRot="1" noChangeAspect="1" noMove="1" noResize="1" noEditPoints="1" noAdjustHandles="1" noChangeArrowheads="1" noChangeShapeType="1" noTextEdit="1"/>
              </p:cNvSpPr>
              <p:nvPr/>
            </p:nvSpPr>
            <p:spPr>
              <a:xfrm>
                <a:off x="2819206" y="2729605"/>
                <a:ext cx="490134" cy="523220"/>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74AB13DA-9935-4358-8CA6-DF9D03302B32}"/>
                  </a:ext>
                </a:extLst>
              </p:cNvPr>
              <p:cNvSpPr/>
              <p:nvPr/>
            </p:nvSpPr>
            <p:spPr>
              <a:xfrm>
                <a:off x="3690679" y="2912747"/>
                <a:ext cx="62228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r>
                        <a:rPr lang="en-US" altLang="zh-CN" sz="2800" b="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8" name="矩形 57">
                <a:extLst>
                  <a:ext uri="{FF2B5EF4-FFF2-40B4-BE49-F238E27FC236}">
                    <a16:creationId xmlns:a16="http://schemas.microsoft.com/office/drawing/2014/main" id="{74AB13DA-9935-4358-8CA6-DF9D03302B32}"/>
                  </a:ext>
                </a:extLst>
              </p:cNvPr>
              <p:cNvSpPr>
                <a:spLocks noRot="1" noChangeAspect="1" noMove="1" noResize="1" noEditPoints="1" noAdjustHandles="1" noChangeArrowheads="1" noChangeShapeType="1" noTextEdit="1"/>
              </p:cNvSpPr>
              <p:nvPr/>
            </p:nvSpPr>
            <p:spPr>
              <a:xfrm>
                <a:off x="3690679" y="2912747"/>
                <a:ext cx="622285" cy="575479"/>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E9038A74-9C57-4DDE-ADAB-4346A259292D}"/>
                  </a:ext>
                </a:extLst>
              </p:cNvPr>
              <p:cNvSpPr txBox="1"/>
              <p:nvPr/>
            </p:nvSpPr>
            <p:spPr>
              <a:xfrm>
                <a:off x="2328022" y="4758519"/>
                <a:ext cx="21499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𝑖</m:t>
                      </m:r>
                    </m:oMath>
                  </m:oMathPara>
                </a14:m>
                <a:endParaRPr lang="zh-CN" altLang="en-US" sz="2800" dirty="0">
                  <a:solidFill>
                    <a:srgbClr val="0000FF"/>
                  </a:solidFill>
                  <a:latin typeface="+mn-lt"/>
                  <a:ea typeface="+mn-ea"/>
                </a:endParaRPr>
              </a:p>
            </p:txBody>
          </p:sp>
        </mc:Choice>
        <mc:Fallback xmlns="">
          <p:sp>
            <p:nvSpPr>
              <p:cNvPr id="59" name="文本框 58">
                <a:extLst>
                  <a:ext uri="{FF2B5EF4-FFF2-40B4-BE49-F238E27FC236}">
                    <a16:creationId xmlns:a16="http://schemas.microsoft.com/office/drawing/2014/main" id="{E9038A74-9C57-4DDE-ADAB-4346A259292D}"/>
                  </a:ext>
                </a:extLst>
              </p:cNvPr>
              <p:cNvSpPr txBox="1">
                <a:spLocks noRot="1" noChangeAspect="1" noMove="1" noResize="1" noEditPoints="1" noAdjustHandles="1" noChangeArrowheads="1" noChangeShapeType="1" noTextEdit="1"/>
              </p:cNvSpPr>
              <p:nvPr/>
            </p:nvSpPr>
            <p:spPr>
              <a:xfrm>
                <a:off x="2328022" y="4758519"/>
                <a:ext cx="214995" cy="430887"/>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5A23977F-832D-43EC-82E7-49CBFC510AEF}"/>
                  </a:ext>
                </a:extLst>
              </p:cNvPr>
              <p:cNvSpPr txBox="1"/>
              <p:nvPr/>
            </p:nvSpPr>
            <p:spPr>
              <a:xfrm>
                <a:off x="5473860" y="2467257"/>
                <a:ext cx="275913" cy="430887"/>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mn-ea"/>
                        </a:rPr>
                        <m:t>𝑆</m:t>
                      </m:r>
                    </m:oMath>
                  </m:oMathPara>
                </a14:m>
                <a:endParaRPr lang="zh-CN" altLang="en-US" sz="2800" dirty="0">
                  <a:solidFill>
                    <a:schemeClr val="tx1"/>
                  </a:solidFill>
                  <a:latin typeface="+mn-lt"/>
                  <a:ea typeface="+mn-ea"/>
                </a:endParaRPr>
              </a:p>
            </p:txBody>
          </p:sp>
        </mc:Choice>
        <mc:Fallback xmlns="">
          <p:sp>
            <p:nvSpPr>
              <p:cNvPr id="60" name="文本框 59">
                <a:extLst>
                  <a:ext uri="{FF2B5EF4-FFF2-40B4-BE49-F238E27FC236}">
                    <a16:creationId xmlns:a16="http://schemas.microsoft.com/office/drawing/2014/main" id="{5A23977F-832D-43EC-82E7-49CBFC510AEF}"/>
                  </a:ext>
                </a:extLst>
              </p:cNvPr>
              <p:cNvSpPr txBox="1">
                <a:spLocks noRot="1" noChangeAspect="1" noMove="1" noResize="1" noEditPoints="1" noAdjustHandles="1" noChangeArrowheads="1" noChangeShapeType="1" noTextEdit="1"/>
              </p:cNvSpPr>
              <p:nvPr/>
            </p:nvSpPr>
            <p:spPr>
              <a:xfrm>
                <a:off x="5473860" y="2467257"/>
                <a:ext cx="275913" cy="430887"/>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4C742801-C82C-4639-A945-F69C774D26E8}"/>
                  </a:ext>
                </a:extLst>
              </p:cNvPr>
              <p:cNvSpPr txBox="1"/>
              <p:nvPr/>
            </p:nvSpPr>
            <p:spPr>
              <a:xfrm>
                <a:off x="5418668" y="2976739"/>
                <a:ext cx="346860" cy="430887"/>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mn-ea"/>
                        </a:rPr>
                        <m:t>𝑁</m:t>
                      </m:r>
                    </m:oMath>
                  </m:oMathPara>
                </a14:m>
                <a:endParaRPr lang="zh-CN" altLang="en-US" sz="2800" dirty="0">
                  <a:solidFill>
                    <a:schemeClr val="tx1"/>
                  </a:solidFill>
                  <a:latin typeface="+mn-lt"/>
                  <a:ea typeface="+mn-ea"/>
                </a:endParaRPr>
              </a:p>
            </p:txBody>
          </p:sp>
        </mc:Choice>
        <mc:Fallback xmlns="">
          <p:sp>
            <p:nvSpPr>
              <p:cNvPr id="61" name="文本框 60">
                <a:extLst>
                  <a:ext uri="{FF2B5EF4-FFF2-40B4-BE49-F238E27FC236}">
                    <a16:creationId xmlns:a16="http://schemas.microsoft.com/office/drawing/2014/main" id="{4C742801-C82C-4639-A945-F69C774D26E8}"/>
                  </a:ext>
                </a:extLst>
              </p:cNvPr>
              <p:cNvSpPr txBox="1">
                <a:spLocks noRot="1" noChangeAspect="1" noMove="1" noResize="1" noEditPoints="1" noAdjustHandles="1" noChangeArrowheads="1" noChangeShapeType="1" noTextEdit="1"/>
              </p:cNvSpPr>
              <p:nvPr/>
            </p:nvSpPr>
            <p:spPr>
              <a:xfrm>
                <a:off x="5418668" y="2976739"/>
                <a:ext cx="346860" cy="430887"/>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98AAFBAA-42C9-4064-BD36-8578F0466227}"/>
                  </a:ext>
                </a:extLst>
              </p:cNvPr>
              <p:cNvSpPr/>
              <p:nvPr/>
            </p:nvSpPr>
            <p:spPr>
              <a:xfrm>
                <a:off x="6674747" y="4678003"/>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62" name="矩形 61">
                <a:extLst>
                  <a:ext uri="{FF2B5EF4-FFF2-40B4-BE49-F238E27FC236}">
                    <a16:creationId xmlns:a16="http://schemas.microsoft.com/office/drawing/2014/main" id="{98AAFBAA-42C9-4064-BD36-8578F0466227}"/>
                  </a:ext>
                </a:extLst>
              </p:cNvPr>
              <p:cNvSpPr>
                <a:spLocks noRot="1" noChangeAspect="1" noMove="1" noResize="1" noEditPoints="1" noAdjustHandles="1" noChangeArrowheads="1" noChangeShapeType="1" noTextEdit="1"/>
              </p:cNvSpPr>
              <p:nvPr/>
            </p:nvSpPr>
            <p:spPr>
              <a:xfrm>
                <a:off x="6674747" y="4678003"/>
                <a:ext cx="529312" cy="575479"/>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9FC7BE0D-90A1-44C8-9121-2849B31BD181}"/>
                  </a:ext>
                </a:extLst>
              </p:cNvPr>
              <p:cNvSpPr/>
              <p:nvPr/>
            </p:nvSpPr>
            <p:spPr>
              <a:xfrm>
                <a:off x="6254449" y="2737968"/>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63" name="矩形 62">
                <a:extLst>
                  <a:ext uri="{FF2B5EF4-FFF2-40B4-BE49-F238E27FC236}">
                    <a16:creationId xmlns:a16="http://schemas.microsoft.com/office/drawing/2014/main" id="{9FC7BE0D-90A1-44C8-9121-2849B31BD181}"/>
                  </a:ext>
                </a:extLst>
              </p:cNvPr>
              <p:cNvSpPr>
                <a:spLocks noRot="1" noChangeAspect="1" noMove="1" noResize="1" noEditPoints="1" noAdjustHandles="1" noChangeArrowheads="1" noChangeShapeType="1" noTextEdit="1"/>
              </p:cNvSpPr>
              <p:nvPr/>
            </p:nvSpPr>
            <p:spPr>
              <a:xfrm>
                <a:off x="6254449" y="2737968"/>
                <a:ext cx="490134" cy="523220"/>
              </a:xfrm>
              <a:prstGeom prst="rect">
                <a:avLst/>
              </a:prstGeom>
              <a:blipFill>
                <a:blip r:embed="rId3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52834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left)">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left)">
                                      <p:cBhvr>
                                        <p:cTn id="17" dur="500"/>
                                        <p:tgtEl>
                                          <p:spTgt spid="5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3529"/>
                                        </p:tgtEl>
                                        <p:attrNameLst>
                                          <p:attrName>style.visibility</p:attrName>
                                        </p:attrNameLst>
                                      </p:cBhvr>
                                      <p:to>
                                        <p:strVal val="visible"/>
                                      </p:to>
                                    </p:set>
                                    <p:animEffect transition="in" filter="wipe(left)">
                                      <p:cBhvr>
                                        <p:cTn id="22" dur="500"/>
                                        <p:tgtEl>
                                          <p:spTgt spid="6352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63530"/>
                                        </p:tgtEl>
                                        <p:attrNameLst>
                                          <p:attrName>style.visibility</p:attrName>
                                        </p:attrNameLst>
                                      </p:cBhvr>
                                      <p:to>
                                        <p:strVal val="visible"/>
                                      </p:to>
                                    </p:set>
                                    <p:animEffect transition="in" filter="wipe(up)">
                                      <p:cBhvr>
                                        <p:cTn id="27" dur="500"/>
                                        <p:tgtEl>
                                          <p:spTgt spid="6353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63531"/>
                                        </p:tgtEl>
                                        <p:attrNameLst>
                                          <p:attrName>style.visibility</p:attrName>
                                        </p:attrNameLst>
                                      </p:cBhvr>
                                      <p:to>
                                        <p:strVal val="visible"/>
                                      </p:to>
                                    </p:set>
                                    <p:animEffect transition="in" filter="wipe(up)">
                                      <p:cBhvr>
                                        <p:cTn id="32" dur="500"/>
                                        <p:tgtEl>
                                          <p:spTgt spid="6353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1" fill="hold" nodeType="clickEffect">
                                  <p:stCondLst>
                                    <p:cond delay="0"/>
                                  </p:stCondLst>
                                  <p:childTnLst>
                                    <p:set>
                                      <p:cBhvr>
                                        <p:cTn id="36" dur="1" fill="hold">
                                          <p:stCondLst>
                                            <p:cond delay="0"/>
                                          </p:stCondLst>
                                        </p:cTn>
                                        <p:tgtEl>
                                          <p:spTgt spid="63532"/>
                                        </p:tgtEl>
                                        <p:attrNameLst>
                                          <p:attrName>style.visibility</p:attrName>
                                        </p:attrNameLst>
                                      </p:cBhvr>
                                      <p:to>
                                        <p:strVal val="visible"/>
                                      </p:to>
                                    </p:set>
                                    <p:animEffect transition="in" filter="wipe(up)">
                                      <p:cBhvr>
                                        <p:cTn id="37" dur="500"/>
                                        <p:tgtEl>
                                          <p:spTgt spid="6353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1" fill="hold" nodeType="clickEffect">
                                  <p:stCondLst>
                                    <p:cond delay="0"/>
                                  </p:stCondLst>
                                  <p:childTnLst>
                                    <p:set>
                                      <p:cBhvr>
                                        <p:cTn id="41" dur="1" fill="hold">
                                          <p:stCondLst>
                                            <p:cond delay="0"/>
                                          </p:stCondLst>
                                        </p:cTn>
                                        <p:tgtEl>
                                          <p:spTgt spid="63533"/>
                                        </p:tgtEl>
                                        <p:attrNameLst>
                                          <p:attrName>style.visibility</p:attrName>
                                        </p:attrNameLst>
                                      </p:cBhvr>
                                      <p:to>
                                        <p:strVal val="visible"/>
                                      </p:to>
                                    </p:set>
                                    <p:animEffect transition="in" filter="wipe(up)">
                                      <p:cBhvr>
                                        <p:cTn id="42" dur="500"/>
                                        <p:tgtEl>
                                          <p:spTgt spid="6353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3"/>
                                        </p:tgtEl>
                                        <p:attrNameLst>
                                          <p:attrName>style.visibility</p:attrName>
                                        </p:attrNameLst>
                                      </p:cBhvr>
                                      <p:to>
                                        <p:strVal val="visible"/>
                                      </p:to>
                                    </p:set>
                                    <p:animEffect transition="in" filter="wipe(left)">
                                      <p:cBhvr>
                                        <p:cTn id="47" dur="500"/>
                                        <p:tgtEl>
                                          <p:spTgt spid="5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nodeType="clickEffect">
                                  <p:stCondLst>
                                    <p:cond delay="0"/>
                                  </p:stCondLst>
                                  <p:childTnLst>
                                    <p:set>
                                      <p:cBhvr>
                                        <p:cTn id="51" dur="1" fill="hold">
                                          <p:stCondLst>
                                            <p:cond delay="0"/>
                                          </p:stCondLst>
                                        </p:cTn>
                                        <p:tgtEl>
                                          <p:spTgt spid="63534"/>
                                        </p:tgtEl>
                                        <p:attrNameLst>
                                          <p:attrName>style.visibility</p:attrName>
                                        </p:attrNameLst>
                                      </p:cBhvr>
                                      <p:to>
                                        <p:strVal val="visible"/>
                                      </p:to>
                                    </p:set>
                                    <p:animEffect transition="in" filter="wipe(up)">
                                      <p:cBhvr>
                                        <p:cTn id="52" dur="500"/>
                                        <p:tgtEl>
                                          <p:spTgt spid="6353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wipe(left)">
                                      <p:cBhvr>
                                        <p:cTn id="57" dur="500"/>
                                        <p:tgtEl>
                                          <p:spTgt spid="5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63544"/>
                                        </p:tgtEl>
                                        <p:attrNameLst>
                                          <p:attrName>style.visibility</p:attrName>
                                        </p:attrNameLst>
                                      </p:cBhvr>
                                      <p:to>
                                        <p:strVal val="visible"/>
                                      </p:to>
                                    </p:set>
                                    <p:animEffect transition="in" filter="wipe(down)">
                                      <p:cBhvr>
                                        <p:cTn id="62" dur="500"/>
                                        <p:tgtEl>
                                          <p:spTgt spid="6354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4" fill="hold" nodeType="clickEffect">
                                  <p:stCondLst>
                                    <p:cond delay="0"/>
                                  </p:stCondLst>
                                  <p:childTnLst>
                                    <p:set>
                                      <p:cBhvr>
                                        <p:cTn id="66" dur="1" fill="hold">
                                          <p:stCondLst>
                                            <p:cond delay="0"/>
                                          </p:stCondLst>
                                        </p:cTn>
                                        <p:tgtEl>
                                          <p:spTgt spid="63545"/>
                                        </p:tgtEl>
                                        <p:attrNameLst>
                                          <p:attrName>style.visibility</p:attrName>
                                        </p:attrNameLst>
                                      </p:cBhvr>
                                      <p:to>
                                        <p:strVal val="visible"/>
                                      </p:to>
                                    </p:set>
                                    <p:animEffect transition="in" filter="wipe(down)">
                                      <p:cBhvr>
                                        <p:cTn id="67" dur="500"/>
                                        <p:tgtEl>
                                          <p:spTgt spid="6354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nodeType="clickEffect">
                                  <p:stCondLst>
                                    <p:cond delay="0"/>
                                  </p:stCondLst>
                                  <p:childTnLst>
                                    <p:set>
                                      <p:cBhvr>
                                        <p:cTn id="71" dur="1" fill="hold">
                                          <p:stCondLst>
                                            <p:cond delay="0"/>
                                          </p:stCondLst>
                                        </p:cTn>
                                        <p:tgtEl>
                                          <p:spTgt spid="63542"/>
                                        </p:tgtEl>
                                        <p:attrNameLst>
                                          <p:attrName>style.visibility</p:attrName>
                                        </p:attrNameLst>
                                      </p:cBhvr>
                                      <p:to>
                                        <p:strVal val="visible"/>
                                      </p:to>
                                    </p:set>
                                    <p:animEffect transition="in" filter="wipe(down)">
                                      <p:cBhvr>
                                        <p:cTn id="72" dur="500"/>
                                        <p:tgtEl>
                                          <p:spTgt spid="6354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4" fill="hold" nodeType="clickEffect">
                                  <p:stCondLst>
                                    <p:cond delay="0"/>
                                  </p:stCondLst>
                                  <p:childTnLst>
                                    <p:set>
                                      <p:cBhvr>
                                        <p:cTn id="76" dur="1" fill="hold">
                                          <p:stCondLst>
                                            <p:cond delay="0"/>
                                          </p:stCondLst>
                                        </p:cTn>
                                        <p:tgtEl>
                                          <p:spTgt spid="63543"/>
                                        </p:tgtEl>
                                        <p:attrNameLst>
                                          <p:attrName>style.visibility</p:attrName>
                                        </p:attrNameLst>
                                      </p:cBhvr>
                                      <p:to>
                                        <p:strVal val="visible"/>
                                      </p:to>
                                    </p:set>
                                    <p:animEffect transition="in" filter="wipe(down)">
                                      <p:cBhvr>
                                        <p:cTn id="77" dur="500"/>
                                        <p:tgtEl>
                                          <p:spTgt spid="63543"/>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wipe(left)">
                                      <p:cBhvr>
                                        <p:cTn id="82" dur="500"/>
                                        <p:tgtEl>
                                          <p:spTgt spid="5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63535"/>
                                        </p:tgtEl>
                                        <p:attrNameLst>
                                          <p:attrName>style.visibility</p:attrName>
                                        </p:attrNameLst>
                                      </p:cBhvr>
                                      <p:to>
                                        <p:strVal val="visible"/>
                                      </p:to>
                                    </p:set>
                                    <p:animEffect transition="in" filter="wipe(left)">
                                      <p:cBhvr>
                                        <p:cTn id="87" dur="500"/>
                                        <p:tgtEl>
                                          <p:spTgt spid="6353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wipe(left)">
                                      <p:cBhvr>
                                        <p:cTn id="92" dur="500"/>
                                        <p:tgtEl>
                                          <p:spTgt spid="5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3"/>
                                        </p:tgtEl>
                                        <p:attrNameLst>
                                          <p:attrName>style.visibility</p:attrName>
                                        </p:attrNameLst>
                                      </p:cBhvr>
                                      <p:to>
                                        <p:strVal val="visible"/>
                                      </p:to>
                                    </p:set>
                                    <p:animEffect transition="in" filter="wipe(left)">
                                      <p:cBhvr>
                                        <p:cTn id="97" dur="500"/>
                                        <p:tgtEl>
                                          <p:spTgt spid="3"/>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60"/>
                                        </p:tgtEl>
                                        <p:attrNameLst>
                                          <p:attrName>style.visibility</p:attrName>
                                        </p:attrNameLst>
                                      </p:cBhvr>
                                      <p:to>
                                        <p:strVal val="visible"/>
                                      </p:to>
                                    </p:set>
                                    <p:animEffect transition="in" filter="wipe(left)">
                                      <p:cBhvr>
                                        <p:cTn id="102" dur="500"/>
                                        <p:tgtEl>
                                          <p:spTgt spid="6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61"/>
                                        </p:tgtEl>
                                        <p:attrNameLst>
                                          <p:attrName>style.visibility</p:attrName>
                                        </p:attrNameLst>
                                      </p:cBhvr>
                                      <p:to>
                                        <p:strVal val="visible"/>
                                      </p:to>
                                    </p:set>
                                    <p:animEffect transition="in" filter="wipe(left)">
                                      <p:cBhvr>
                                        <p:cTn id="107" dur="500"/>
                                        <p:tgtEl>
                                          <p:spTgt spid="6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63508"/>
                                        </p:tgtEl>
                                        <p:attrNameLst>
                                          <p:attrName>style.visibility</p:attrName>
                                        </p:attrNameLst>
                                      </p:cBhvr>
                                      <p:to>
                                        <p:strVal val="visible"/>
                                      </p:to>
                                    </p:set>
                                    <p:animEffect transition="in" filter="wipe(left)">
                                      <p:cBhvr>
                                        <p:cTn id="112" dur="500"/>
                                        <p:tgtEl>
                                          <p:spTgt spid="63508"/>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1" fill="hold" nodeType="clickEffect">
                                  <p:stCondLst>
                                    <p:cond delay="0"/>
                                  </p:stCondLst>
                                  <p:childTnLst>
                                    <p:set>
                                      <p:cBhvr>
                                        <p:cTn id="116" dur="1" fill="hold">
                                          <p:stCondLst>
                                            <p:cond delay="0"/>
                                          </p:stCondLst>
                                        </p:cTn>
                                        <p:tgtEl>
                                          <p:spTgt spid="63509"/>
                                        </p:tgtEl>
                                        <p:attrNameLst>
                                          <p:attrName>style.visibility</p:attrName>
                                        </p:attrNameLst>
                                      </p:cBhvr>
                                      <p:to>
                                        <p:strVal val="visible"/>
                                      </p:to>
                                    </p:set>
                                    <p:animEffect transition="in" filter="wipe(up)">
                                      <p:cBhvr>
                                        <p:cTn id="117" dur="500"/>
                                        <p:tgtEl>
                                          <p:spTgt spid="63509"/>
                                        </p:tgtEl>
                                      </p:cBhvr>
                                    </p:animEffect>
                                  </p:childTnLst>
                                </p:cTn>
                              </p:par>
                            </p:childTnLst>
                          </p:cTn>
                        </p:par>
                      </p:childTnLst>
                    </p:cTn>
                  </p:par>
                  <p:par>
                    <p:cTn id="118" fill="hold" nodeType="clickPar">
                      <p:stCondLst>
                        <p:cond delay="indefinite"/>
                      </p:stCondLst>
                      <p:childTnLst>
                        <p:par>
                          <p:cTn id="119" fill="hold" nodeType="withGroup">
                            <p:stCondLst>
                              <p:cond delay="0"/>
                            </p:stCondLst>
                            <p:childTnLst>
                              <p:par>
                                <p:cTn id="120" presetID="22" presetClass="entr" presetSubtype="1" fill="hold" nodeType="clickEffect">
                                  <p:stCondLst>
                                    <p:cond delay="0"/>
                                  </p:stCondLst>
                                  <p:childTnLst>
                                    <p:set>
                                      <p:cBhvr>
                                        <p:cTn id="121" dur="1" fill="hold">
                                          <p:stCondLst>
                                            <p:cond delay="0"/>
                                          </p:stCondLst>
                                        </p:cTn>
                                        <p:tgtEl>
                                          <p:spTgt spid="63510"/>
                                        </p:tgtEl>
                                        <p:attrNameLst>
                                          <p:attrName>style.visibility</p:attrName>
                                        </p:attrNameLst>
                                      </p:cBhvr>
                                      <p:to>
                                        <p:strVal val="visible"/>
                                      </p:to>
                                    </p:set>
                                    <p:animEffect transition="in" filter="wipe(up)">
                                      <p:cBhvr>
                                        <p:cTn id="122" dur="500"/>
                                        <p:tgtEl>
                                          <p:spTgt spid="63510"/>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1" fill="hold" nodeType="clickEffect">
                                  <p:stCondLst>
                                    <p:cond delay="0"/>
                                  </p:stCondLst>
                                  <p:childTnLst>
                                    <p:set>
                                      <p:cBhvr>
                                        <p:cTn id="126" dur="1" fill="hold">
                                          <p:stCondLst>
                                            <p:cond delay="0"/>
                                          </p:stCondLst>
                                        </p:cTn>
                                        <p:tgtEl>
                                          <p:spTgt spid="63511"/>
                                        </p:tgtEl>
                                        <p:attrNameLst>
                                          <p:attrName>style.visibility</p:attrName>
                                        </p:attrNameLst>
                                      </p:cBhvr>
                                      <p:to>
                                        <p:strVal val="visible"/>
                                      </p:to>
                                    </p:set>
                                    <p:animEffect transition="in" filter="wipe(up)">
                                      <p:cBhvr>
                                        <p:cTn id="127" dur="500"/>
                                        <p:tgtEl>
                                          <p:spTgt spid="63511"/>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1" fill="hold" nodeType="clickEffect">
                                  <p:stCondLst>
                                    <p:cond delay="0"/>
                                  </p:stCondLst>
                                  <p:childTnLst>
                                    <p:set>
                                      <p:cBhvr>
                                        <p:cTn id="131" dur="1" fill="hold">
                                          <p:stCondLst>
                                            <p:cond delay="0"/>
                                          </p:stCondLst>
                                        </p:cTn>
                                        <p:tgtEl>
                                          <p:spTgt spid="63512"/>
                                        </p:tgtEl>
                                        <p:attrNameLst>
                                          <p:attrName>style.visibility</p:attrName>
                                        </p:attrNameLst>
                                      </p:cBhvr>
                                      <p:to>
                                        <p:strVal val="visible"/>
                                      </p:to>
                                    </p:set>
                                    <p:animEffect transition="in" filter="wipe(up)">
                                      <p:cBhvr>
                                        <p:cTn id="132" dur="500"/>
                                        <p:tgtEl>
                                          <p:spTgt spid="63512"/>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62"/>
                                        </p:tgtEl>
                                        <p:attrNameLst>
                                          <p:attrName>style.visibility</p:attrName>
                                        </p:attrNameLst>
                                      </p:cBhvr>
                                      <p:to>
                                        <p:strVal val="visible"/>
                                      </p:to>
                                    </p:set>
                                    <p:animEffect transition="in" filter="wipe(left)">
                                      <p:cBhvr>
                                        <p:cTn id="137" dur="500"/>
                                        <p:tgtEl>
                                          <p:spTgt spid="62"/>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4" fill="hold" nodeType="clickEffect">
                                  <p:stCondLst>
                                    <p:cond delay="0"/>
                                  </p:stCondLst>
                                  <p:childTnLst>
                                    <p:set>
                                      <p:cBhvr>
                                        <p:cTn id="141" dur="1" fill="hold">
                                          <p:stCondLst>
                                            <p:cond delay="0"/>
                                          </p:stCondLst>
                                        </p:cTn>
                                        <p:tgtEl>
                                          <p:spTgt spid="63513"/>
                                        </p:tgtEl>
                                        <p:attrNameLst>
                                          <p:attrName>style.visibility</p:attrName>
                                        </p:attrNameLst>
                                      </p:cBhvr>
                                      <p:to>
                                        <p:strVal val="visible"/>
                                      </p:to>
                                    </p:set>
                                    <p:animEffect transition="in" filter="wipe(down)">
                                      <p:cBhvr>
                                        <p:cTn id="142" dur="500"/>
                                        <p:tgtEl>
                                          <p:spTgt spid="63513"/>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63"/>
                                        </p:tgtEl>
                                        <p:attrNameLst>
                                          <p:attrName>style.visibility</p:attrName>
                                        </p:attrNameLst>
                                      </p:cBhvr>
                                      <p:to>
                                        <p:strVal val="visible"/>
                                      </p:to>
                                    </p:set>
                                    <p:animEffect transition="in" filter="wipe(left)">
                                      <p:cBhvr>
                                        <p:cTn id="147" dur="500"/>
                                        <p:tgtEl>
                                          <p:spTgt spid="63"/>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91"/>
                                        </p:tgtEl>
                                        <p:attrNameLst>
                                          <p:attrName>style.visibility</p:attrName>
                                        </p:attrNameLst>
                                      </p:cBhvr>
                                      <p:to>
                                        <p:strVal val="visible"/>
                                      </p:to>
                                    </p:set>
                                    <p:animEffect transition="in" filter="wipe(left)">
                                      <p:cBhvr>
                                        <p:cTn id="152" dur="500"/>
                                        <p:tgtEl>
                                          <p:spTgt spid="91"/>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56"/>
                                        </p:tgtEl>
                                        <p:attrNameLst>
                                          <p:attrName>style.visibility</p:attrName>
                                        </p:attrNameLst>
                                      </p:cBhvr>
                                      <p:to>
                                        <p:strVal val="visible"/>
                                      </p:to>
                                    </p:set>
                                    <p:animEffect transition="in" filter="wipe(left)">
                                      <p:cBhvr>
                                        <p:cTn id="157" dur="500"/>
                                        <p:tgtEl>
                                          <p:spTgt spid="56"/>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1" fill="hold" grpId="0" nodeType="clickEffect">
                                  <p:stCondLst>
                                    <p:cond delay="0"/>
                                  </p:stCondLst>
                                  <p:childTnLst>
                                    <p:set>
                                      <p:cBhvr>
                                        <p:cTn id="161" dur="1" fill="hold">
                                          <p:stCondLst>
                                            <p:cond delay="0"/>
                                          </p:stCondLst>
                                        </p:cTn>
                                        <p:tgtEl>
                                          <p:spTgt spid="2"/>
                                        </p:tgtEl>
                                        <p:attrNameLst>
                                          <p:attrName>style.visibility</p:attrName>
                                        </p:attrNameLst>
                                      </p:cBhvr>
                                      <p:to>
                                        <p:strVal val="visible"/>
                                      </p:to>
                                    </p:set>
                                    <p:animEffect transition="in" filter="wipe(up)">
                                      <p:cBhvr>
                                        <p:cTn id="162" dur="500"/>
                                        <p:tgtEl>
                                          <p:spTgt spid="2"/>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51"/>
                                        </p:tgtEl>
                                        <p:attrNameLst>
                                          <p:attrName>style.visibility</p:attrName>
                                        </p:attrNameLst>
                                      </p:cBhvr>
                                      <p:to>
                                        <p:strVal val="visible"/>
                                      </p:to>
                                    </p:set>
                                    <p:animEffect transition="in" filter="wipe(left)">
                                      <p:cBhvr>
                                        <p:cTn id="167" dur="500"/>
                                        <p:tgtEl>
                                          <p:spTgt spid="51"/>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5"/>
                                        </p:tgtEl>
                                        <p:attrNameLst>
                                          <p:attrName>style.visibility</p:attrName>
                                        </p:attrNameLst>
                                      </p:cBhvr>
                                      <p:to>
                                        <p:strVal val="visible"/>
                                      </p:to>
                                    </p:set>
                                    <p:animEffect transition="in" filter="wipe(left)">
                                      <p:cBhvr>
                                        <p:cTn id="17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08" grpId="0" animBg="1"/>
      <p:bldP spid="63529" grpId="0" animBg="1"/>
      <p:bldP spid="91" grpId="0"/>
      <p:bldP spid="56" grpId="0"/>
      <p:bldP spid="2" grpId="0" animBg="1"/>
      <p:bldP spid="51" grpId="0"/>
      <p:bldP spid="5" grpId="0"/>
      <p:bldP spid="53" grpId="0"/>
      <p:bldP spid="54" grpId="0"/>
      <p:bldP spid="55" grpId="0"/>
      <p:bldP spid="57" grpId="0"/>
      <p:bldP spid="58" grpId="0"/>
      <p:bldP spid="59" grpId="0"/>
      <p:bldP spid="60" grpId="0"/>
      <p:bldP spid="61" grpId="0"/>
      <p:bldP spid="62" grpId="0"/>
      <p:bldP spid="6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21" name="Text Box 4"/>
          <p:cNvSpPr txBox="1">
            <a:spLocks noChangeArrowheads="1"/>
          </p:cNvSpPr>
          <p:nvPr/>
        </p:nvSpPr>
        <p:spPr bwMode="auto">
          <a:xfrm>
            <a:off x="678352" y="2799788"/>
            <a:ext cx="220444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磁通链数:</a:t>
            </a:r>
          </a:p>
        </p:txBody>
      </p:sp>
      <mc:AlternateContent xmlns:mc="http://schemas.openxmlformats.org/markup-compatibility/2006" xmlns:a14="http://schemas.microsoft.com/office/drawing/2010/main">
        <mc:Choice Requires="a14">
          <p:sp>
            <p:nvSpPr>
              <p:cNvPr id="9310" name="Text Box 94"/>
              <p:cNvSpPr txBox="1">
                <a:spLocks noChangeArrowheads="1"/>
              </p:cNvSpPr>
              <p:nvPr/>
            </p:nvSpPr>
            <p:spPr bwMode="auto">
              <a:xfrm>
                <a:off x="678352" y="528385"/>
                <a:ext cx="9063527"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若有</a:t>
                </a:r>
                <a14:m>
                  <m:oMath xmlns:m="http://schemas.openxmlformats.org/officeDocument/2006/math">
                    <m:r>
                      <a:rPr kumimoji="1" lang="en-US" altLang="zh-CN" b="0" i="1" smtClean="0">
                        <a:solidFill>
                          <a:srgbClr val="0000FF"/>
                        </a:solidFill>
                        <a:latin typeface="Cambria Math" panose="02040503050406030204" pitchFamily="18" charset="0"/>
                        <a:ea typeface="+mn-ea"/>
                      </a:rPr>
                      <m:t>𝑁</m:t>
                    </m:r>
                  </m:oMath>
                </a14:m>
                <a:r>
                  <a:rPr kumimoji="1" lang="zh-CN" altLang="en-US" b="0" dirty="0">
                    <a:solidFill>
                      <a:srgbClr val="0000FF"/>
                    </a:solidFill>
                    <a:latin typeface="+mn-ea"/>
                    <a:ea typeface="+mn-ea"/>
                  </a:rPr>
                  <a:t>匝线圈，它们彼此串联，总电动势等于各匝线圈所产生的电动势之和。令每匝的磁通量为</a:t>
                </a:r>
                <a14:m>
                  <m:oMath xmlns:m="http://schemas.openxmlformats.org/officeDocument/2006/math">
                    <m:sSub>
                      <m:sSubPr>
                        <m:ctrlPr>
                          <a:rPr lang="en-US" altLang="zh-CN" i="1">
                            <a:solidFill>
                              <a:srgbClr val="0000FF"/>
                            </a:solidFill>
                            <a:latin typeface="Cambria Math" panose="02040503050406030204" pitchFamily="18" charset="0"/>
                            <a:ea typeface="Cambria Math" panose="02040503050406030204" pitchFamily="18" charset="0"/>
                          </a:rPr>
                        </m:ctrlPr>
                      </m:sSubPr>
                      <m:e>
                        <m:r>
                          <a:rPr lang="zh-CN" altLang="en-US" i="1">
                            <a:solidFill>
                              <a:srgbClr val="0000FF"/>
                            </a:solidFill>
                            <a:latin typeface="Cambria Math" panose="02040503050406030204" pitchFamily="18" charset="0"/>
                            <a:ea typeface="Cambria Math" panose="02040503050406030204" pitchFamily="18" charset="0"/>
                          </a:rPr>
                          <m:t>𝜙</m:t>
                        </m:r>
                      </m:e>
                      <m:sub>
                        <m:r>
                          <a:rPr lang="en-US" altLang="zh-CN" b="0" i="1" smtClean="0">
                            <a:solidFill>
                              <a:srgbClr val="0000FF"/>
                            </a:solidFill>
                            <a:latin typeface="Cambria Math" panose="02040503050406030204" pitchFamily="18" charset="0"/>
                            <a:ea typeface="Cambria Math" panose="02040503050406030204" pitchFamily="18" charset="0"/>
                          </a:rPr>
                          <m:t>1</m:t>
                        </m:r>
                      </m:sub>
                    </m:sSub>
                  </m:oMath>
                </a14:m>
                <a:r>
                  <a:rPr kumimoji="1" lang="zh-CN" altLang="en-US" b="0" dirty="0">
                    <a:solidFill>
                      <a:srgbClr val="0000FF"/>
                    </a:solidFill>
                    <a:latin typeface="+mn-ea"/>
                    <a:ea typeface="+mn-ea"/>
                    <a:sym typeface="Symbol" panose="05050102010706020507" pitchFamily="18" charset="2"/>
                  </a:rPr>
                  <a:t>、</a:t>
                </a:r>
                <a14:m>
                  <m:oMath xmlns:m="http://schemas.openxmlformats.org/officeDocument/2006/math">
                    <m:sSub>
                      <m:sSubPr>
                        <m:ctrlPr>
                          <a:rPr lang="en-US" altLang="zh-CN" b="0" i="1">
                            <a:solidFill>
                              <a:srgbClr val="0000FF"/>
                            </a:solidFill>
                            <a:latin typeface="Cambria Math" panose="02040503050406030204" pitchFamily="18" charset="0"/>
                            <a:ea typeface="Cambria Math" panose="02040503050406030204" pitchFamily="18" charset="0"/>
                          </a:rPr>
                        </m:ctrlPr>
                      </m:sSubPr>
                      <m:e>
                        <m:r>
                          <a:rPr lang="zh-CN" altLang="en-US" b="0" i="1">
                            <a:solidFill>
                              <a:srgbClr val="0000FF"/>
                            </a:solidFill>
                            <a:latin typeface="Cambria Math" panose="02040503050406030204" pitchFamily="18" charset="0"/>
                            <a:ea typeface="Cambria Math" panose="02040503050406030204" pitchFamily="18" charset="0"/>
                          </a:rPr>
                          <m:t>𝜙</m:t>
                        </m:r>
                      </m:e>
                      <m:sub>
                        <m:r>
                          <a:rPr lang="en-US" altLang="zh-CN" b="0" i="1" smtClean="0">
                            <a:solidFill>
                              <a:srgbClr val="0000FF"/>
                            </a:solidFill>
                            <a:latin typeface="Cambria Math" panose="02040503050406030204" pitchFamily="18" charset="0"/>
                            <a:ea typeface="Cambria Math" panose="02040503050406030204" pitchFamily="18" charset="0"/>
                          </a:rPr>
                          <m:t>2</m:t>
                        </m:r>
                      </m:sub>
                    </m:sSub>
                  </m:oMath>
                </a14:m>
                <a:r>
                  <a:rPr kumimoji="1" lang="zh-CN" altLang="en-US" b="0" dirty="0">
                    <a:solidFill>
                      <a:srgbClr val="0000FF"/>
                    </a:solidFill>
                    <a:latin typeface="+mn-ea"/>
                    <a:ea typeface="+mn-ea"/>
                    <a:sym typeface="Symbol" panose="05050102010706020507" pitchFamily="18" charset="2"/>
                  </a:rPr>
                  <a:t>、</a:t>
                </a:r>
                <a14:m>
                  <m:oMath xmlns:m="http://schemas.openxmlformats.org/officeDocument/2006/math">
                    <m:sSub>
                      <m:sSubPr>
                        <m:ctrlPr>
                          <a:rPr lang="en-US" altLang="zh-CN" b="0" i="1">
                            <a:solidFill>
                              <a:srgbClr val="0000FF"/>
                            </a:solidFill>
                            <a:latin typeface="Cambria Math" panose="02040503050406030204" pitchFamily="18" charset="0"/>
                            <a:ea typeface="Cambria Math" panose="02040503050406030204" pitchFamily="18" charset="0"/>
                          </a:rPr>
                        </m:ctrlPr>
                      </m:sSubPr>
                      <m:e>
                        <m:r>
                          <a:rPr lang="zh-CN" altLang="en-US" b="0" i="1">
                            <a:solidFill>
                              <a:srgbClr val="0000FF"/>
                            </a:solidFill>
                            <a:latin typeface="Cambria Math" panose="02040503050406030204" pitchFamily="18" charset="0"/>
                            <a:ea typeface="Cambria Math" panose="02040503050406030204" pitchFamily="18" charset="0"/>
                          </a:rPr>
                          <m:t>𝜙</m:t>
                        </m:r>
                      </m:e>
                      <m:sub>
                        <m:r>
                          <a:rPr lang="en-US" altLang="zh-CN" b="0" i="1" smtClean="0">
                            <a:solidFill>
                              <a:srgbClr val="0000FF"/>
                            </a:solidFill>
                            <a:latin typeface="Cambria Math" panose="02040503050406030204" pitchFamily="18" charset="0"/>
                            <a:ea typeface="Cambria Math" panose="02040503050406030204" pitchFamily="18" charset="0"/>
                          </a:rPr>
                          <m:t>3</m:t>
                        </m:r>
                      </m:sub>
                    </m:sSub>
                  </m:oMath>
                </a14:m>
                <a:r>
                  <a:rPr kumimoji="1" lang="zh-CN" altLang="en-US" b="0" dirty="0">
                    <a:solidFill>
                      <a:srgbClr val="0000FF"/>
                    </a:solidFill>
                    <a:latin typeface="+mn-ea"/>
                    <a:ea typeface="+mn-ea"/>
                    <a:sym typeface="Symbol" panose="05050102010706020507" pitchFamily="18" charset="2"/>
                  </a:rPr>
                  <a:t></a:t>
                </a:r>
              </a:p>
            </p:txBody>
          </p:sp>
        </mc:Choice>
        <mc:Fallback xmlns="">
          <p:sp>
            <p:nvSpPr>
              <p:cNvPr id="9310" name="Text Box 94"/>
              <p:cNvSpPr txBox="1">
                <a:spLocks noRot="1" noChangeAspect="1" noMove="1" noResize="1" noEditPoints="1" noAdjustHandles="1" noChangeArrowheads="1" noChangeShapeType="1" noTextEdit="1"/>
              </p:cNvSpPr>
              <p:nvPr/>
            </p:nvSpPr>
            <p:spPr bwMode="auto">
              <a:xfrm>
                <a:off x="678352" y="528385"/>
                <a:ext cx="9063527" cy="954107"/>
              </a:xfrm>
              <a:prstGeom prst="rect">
                <a:avLst/>
              </a:prstGeom>
              <a:blipFill>
                <a:blip r:embed="rId3"/>
                <a:stretch>
                  <a:fillRect l="-1345" t="-6410" r="-1412"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320" name="Text Box 97"/>
          <p:cNvSpPr txBox="1">
            <a:spLocks noChangeArrowheads="1"/>
          </p:cNvSpPr>
          <p:nvPr/>
        </p:nvSpPr>
        <p:spPr bwMode="auto">
          <a:xfrm>
            <a:off x="678352" y="4606108"/>
            <a:ext cx="304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若每匝磁通量相同</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62D4311-9C61-4FE9-BEEB-CB312003CF7C}"/>
                  </a:ext>
                </a:extLst>
              </p:cNvPr>
              <p:cNvSpPr txBox="1"/>
              <p:nvPr/>
            </p:nvSpPr>
            <p:spPr>
              <a:xfrm>
                <a:off x="2882794" y="2819783"/>
                <a:ext cx="328859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Ψ</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r>
                        <a:rPr lang="en-US" altLang="zh-CN" sz="280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latin typeface="+mn-lt"/>
                  <a:ea typeface="+mn-ea"/>
                </a:endParaRPr>
              </a:p>
            </p:txBody>
          </p:sp>
        </mc:Choice>
        <mc:Fallback xmlns="">
          <p:sp>
            <p:nvSpPr>
              <p:cNvPr id="12" name="文本框 11">
                <a:extLst>
                  <a:ext uri="{FF2B5EF4-FFF2-40B4-BE49-F238E27FC236}">
                    <a16:creationId xmlns:a16="http://schemas.microsoft.com/office/drawing/2014/main" id="{F62D4311-9C61-4FE9-BEEB-CB312003CF7C}"/>
                  </a:ext>
                </a:extLst>
              </p:cNvPr>
              <p:cNvSpPr txBox="1">
                <a:spLocks noRot="1" noChangeAspect="1" noMove="1" noResize="1" noEditPoints="1" noAdjustHandles="1" noChangeArrowheads="1" noChangeShapeType="1" noTextEdit="1"/>
              </p:cNvSpPr>
              <p:nvPr/>
            </p:nvSpPr>
            <p:spPr>
              <a:xfrm>
                <a:off x="2882794" y="2819783"/>
                <a:ext cx="3288593"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5D52852-5707-46B5-969B-D7BF3883A01E}"/>
                  </a:ext>
                </a:extLst>
              </p:cNvPr>
              <p:cNvSpPr/>
              <p:nvPr/>
            </p:nvSpPr>
            <p:spPr>
              <a:xfrm>
                <a:off x="2882794" y="1695949"/>
                <a:ext cx="436420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𝜀</m:t>
                      </m:r>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r>
                            <a:rPr lang="en-US" altLang="zh-CN" sz="2800" i="1">
                              <a:solidFill>
                                <a:srgbClr val="0000FF"/>
                              </a:solidFill>
                              <a:latin typeface="Cambria Math" panose="02040503050406030204" pitchFamily="18" charset="0"/>
                            </a:rPr>
                            <m:t>𝑑𝑡</m:t>
                          </m:r>
                        </m:den>
                      </m:f>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r>
                            <a:rPr lang="en-US" altLang="zh-CN" sz="2800" i="1">
                              <a:solidFill>
                                <a:srgbClr val="0000FF"/>
                              </a:solidFill>
                              <a:latin typeface="Cambria Math" panose="02040503050406030204" pitchFamily="18" charset="0"/>
                            </a:rPr>
                            <m:t>𝑑𝑡</m:t>
                          </m:r>
                        </m:den>
                      </m:f>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3</m:t>
                              </m:r>
                            </m:sub>
                          </m:sSub>
                        </m:num>
                        <m:den>
                          <m:r>
                            <a:rPr lang="en-US" altLang="zh-CN" sz="2800" i="1">
                              <a:solidFill>
                                <a:srgbClr val="0000FF"/>
                              </a:solidFill>
                              <a:latin typeface="Cambria Math" panose="02040503050406030204" pitchFamily="18" charset="0"/>
                            </a:rPr>
                            <m:t>𝑑𝑡</m:t>
                          </m:r>
                        </m:den>
                      </m:f>
                      <m:r>
                        <a:rPr lang="en-US" altLang="zh-CN" sz="2800" i="1">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4" name="矩形 3">
                <a:extLst>
                  <a:ext uri="{FF2B5EF4-FFF2-40B4-BE49-F238E27FC236}">
                    <a16:creationId xmlns:a16="http://schemas.microsoft.com/office/drawing/2014/main" id="{75D52852-5707-46B5-969B-D7BF3883A01E}"/>
                  </a:ext>
                </a:extLst>
              </p:cNvPr>
              <p:cNvSpPr>
                <a:spLocks noRot="1" noChangeAspect="1" noMove="1" noResize="1" noEditPoints="1" noAdjustHandles="1" noChangeArrowheads="1" noChangeShapeType="1" noTextEdit="1"/>
              </p:cNvSpPr>
              <p:nvPr/>
            </p:nvSpPr>
            <p:spPr>
              <a:xfrm>
                <a:off x="2882794" y="1695949"/>
                <a:ext cx="4364208" cy="9103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99D305E9-E12F-4C4D-8FDB-B3F0C8653327}"/>
                  </a:ext>
                </a:extLst>
              </p:cNvPr>
              <p:cNvSpPr/>
              <p:nvPr/>
            </p:nvSpPr>
            <p:spPr>
              <a:xfrm>
                <a:off x="2882794" y="3464127"/>
                <a:ext cx="5566139" cy="9285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𝜀</m:t>
                      </m:r>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m:rPr>
                              <m:sty m:val="p"/>
                            </m:rPr>
                            <a:rPr lang="el-GR" altLang="zh-CN" sz="2800" i="1">
                              <a:solidFill>
                                <a:srgbClr val="0000FF"/>
                              </a:solidFill>
                              <a:latin typeface="Cambria Math" panose="02040503050406030204" pitchFamily="18" charset="0"/>
                              <a:ea typeface="Cambria Math" panose="02040503050406030204" pitchFamily="18" charset="0"/>
                            </a:rPr>
                            <m:t>Ψ</m:t>
                          </m:r>
                        </m:num>
                        <m:den>
                          <m:r>
                            <a:rPr lang="en-US" altLang="zh-CN" sz="2800" i="1">
                              <a:solidFill>
                                <a:srgbClr val="0000FF"/>
                              </a:solidFill>
                              <a:latin typeface="Cambria Math" panose="02040503050406030204" pitchFamily="18" charset="0"/>
                            </a:rPr>
                            <m:t>𝑑𝑡</m:t>
                          </m:r>
                        </m:den>
                      </m:f>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d>
                            <m:dPr>
                              <m:ctrlPr>
                                <a:rPr lang="en-US" altLang="zh-CN" sz="2800" i="1" smtClean="0">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3</m:t>
                                  </m:r>
                                </m:sub>
                              </m:sSub>
                              <m:r>
                                <a:rPr lang="en-US" altLang="zh-CN" sz="2800" i="1">
                                  <a:solidFill>
                                    <a:srgbClr val="0000FF"/>
                                  </a:solidFill>
                                  <a:latin typeface="Cambria Math" panose="02040503050406030204" pitchFamily="18" charset="0"/>
                                  <a:ea typeface="Cambria Math" panose="02040503050406030204" pitchFamily="18" charset="0"/>
                                </a:rPr>
                                <m:t>⋯</m:t>
                              </m:r>
                            </m:e>
                          </m:d>
                        </m:num>
                        <m:den>
                          <m:r>
                            <a:rPr lang="en-US" altLang="zh-CN" sz="2800" i="1">
                              <a:solidFill>
                                <a:srgbClr val="0000FF"/>
                              </a:solidFill>
                              <a:latin typeface="Cambria Math" panose="02040503050406030204" pitchFamily="18" charset="0"/>
                            </a:rPr>
                            <m:t>𝑑𝑡</m:t>
                          </m:r>
                        </m:den>
                      </m:f>
                    </m:oMath>
                  </m:oMathPara>
                </a14:m>
                <a:endParaRPr lang="zh-CN" altLang="en-US" sz="2800" dirty="0"/>
              </a:p>
            </p:txBody>
          </p:sp>
        </mc:Choice>
        <mc:Fallback xmlns="">
          <p:sp>
            <p:nvSpPr>
              <p:cNvPr id="14" name="矩形 13">
                <a:extLst>
                  <a:ext uri="{FF2B5EF4-FFF2-40B4-BE49-F238E27FC236}">
                    <a16:creationId xmlns:a16="http://schemas.microsoft.com/office/drawing/2014/main" id="{99D305E9-E12F-4C4D-8FDB-B3F0C8653327}"/>
                  </a:ext>
                </a:extLst>
              </p:cNvPr>
              <p:cNvSpPr>
                <a:spLocks noRot="1" noChangeAspect="1" noMove="1" noResize="1" noEditPoints="1" noAdjustHandles="1" noChangeArrowheads="1" noChangeShapeType="1" noTextEdit="1"/>
              </p:cNvSpPr>
              <p:nvPr/>
            </p:nvSpPr>
            <p:spPr>
              <a:xfrm>
                <a:off x="2882794" y="3464127"/>
                <a:ext cx="5566139" cy="92852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4CBD6B83-B7B3-4F9F-BE8C-F809EDC3EEE8}"/>
                  </a:ext>
                </a:extLst>
              </p:cNvPr>
              <p:cNvSpPr/>
              <p:nvPr/>
            </p:nvSpPr>
            <p:spPr>
              <a:xfrm>
                <a:off x="2882794" y="5338676"/>
                <a:ext cx="3270447"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𝜀</m:t>
                      </m:r>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m:rPr>
                              <m:sty m:val="p"/>
                            </m:rPr>
                            <a:rPr lang="el-GR" altLang="zh-CN" sz="2800" i="1">
                              <a:solidFill>
                                <a:srgbClr val="0000FF"/>
                              </a:solidFill>
                              <a:latin typeface="Cambria Math" panose="02040503050406030204" pitchFamily="18" charset="0"/>
                              <a:ea typeface="Cambria Math" panose="02040503050406030204" pitchFamily="18" charset="0"/>
                            </a:rPr>
                            <m:t>Ψ</m:t>
                          </m:r>
                        </m:num>
                        <m:den>
                          <m:r>
                            <a:rPr lang="en-US" altLang="zh-CN" sz="2800" i="1">
                              <a:solidFill>
                                <a:srgbClr val="0000FF"/>
                              </a:solidFill>
                              <a:latin typeface="Cambria Math" panose="02040503050406030204" pitchFamily="18" charset="0"/>
                            </a:rPr>
                            <m:t>𝑑𝑡</m:t>
                          </m:r>
                        </m:den>
                      </m:f>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𝑁</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𝜙</m:t>
                          </m:r>
                        </m:num>
                        <m:den>
                          <m:r>
                            <a:rPr lang="en-US" altLang="zh-CN" sz="2800" i="1">
                              <a:solidFill>
                                <a:srgbClr val="0000FF"/>
                              </a:solidFill>
                              <a:latin typeface="Cambria Math" panose="02040503050406030204" pitchFamily="18" charset="0"/>
                            </a:rPr>
                            <m:t>𝑑𝑡</m:t>
                          </m:r>
                        </m:den>
                      </m:f>
                    </m:oMath>
                  </m:oMathPara>
                </a14:m>
                <a:endParaRPr lang="zh-CN" altLang="en-US" sz="2800" dirty="0"/>
              </a:p>
            </p:txBody>
          </p:sp>
        </mc:Choice>
        <mc:Fallback xmlns="">
          <p:sp>
            <p:nvSpPr>
              <p:cNvPr id="15" name="矩形 14">
                <a:extLst>
                  <a:ext uri="{FF2B5EF4-FFF2-40B4-BE49-F238E27FC236}">
                    <a16:creationId xmlns:a16="http://schemas.microsoft.com/office/drawing/2014/main" id="{4CBD6B83-B7B3-4F9F-BE8C-F809EDC3EEE8}"/>
                  </a:ext>
                </a:extLst>
              </p:cNvPr>
              <p:cNvSpPr>
                <a:spLocks noRot="1" noChangeAspect="1" noMove="1" noResize="1" noEditPoints="1" noAdjustHandles="1" noChangeArrowheads="1" noChangeShapeType="1" noTextEdit="1"/>
              </p:cNvSpPr>
              <p:nvPr/>
            </p:nvSpPr>
            <p:spPr>
              <a:xfrm>
                <a:off x="2882794" y="5338676"/>
                <a:ext cx="3270447" cy="91037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03135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310"/>
                                        </p:tgtEl>
                                        <p:attrNameLst>
                                          <p:attrName>style.visibility</p:attrName>
                                        </p:attrNameLst>
                                      </p:cBhvr>
                                      <p:to>
                                        <p:strVal val="visible"/>
                                      </p:to>
                                    </p:set>
                                    <p:animEffect transition="in" filter="wipe(left)">
                                      <p:cBhvr>
                                        <p:cTn id="7" dur="500"/>
                                        <p:tgtEl>
                                          <p:spTgt spid="93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21"/>
                                        </p:tgtEl>
                                        <p:attrNameLst>
                                          <p:attrName>style.visibility</p:attrName>
                                        </p:attrNameLst>
                                      </p:cBhvr>
                                      <p:to>
                                        <p:strVal val="visible"/>
                                      </p:to>
                                    </p:set>
                                    <p:animEffect transition="in" filter="wipe(left)">
                                      <p:cBhvr>
                                        <p:cTn id="17" dur="500"/>
                                        <p:tgtEl>
                                          <p:spTgt spid="133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320"/>
                                        </p:tgtEl>
                                        <p:attrNameLst>
                                          <p:attrName>style.visibility</p:attrName>
                                        </p:attrNameLst>
                                      </p:cBhvr>
                                      <p:to>
                                        <p:strVal val="visible"/>
                                      </p:to>
                                    </p:set>
                                    <p:animEffect transition="in" filter="wipe(left)">
                                      <p:cBhvr>
                                        <p:cTn id="32" dur="500"/>
                                        <p:tgtEl>
                                          <p:spTgt spid="133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1" grpId="0"/>
      <p:bldP spid="9310" grpId="0"/>
      <p:bldP spid="13320" grpId="0"/>
      <p:bldP spid="12" grpId="0"/>
      <p:bldP spid="4"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Text Box 6"/>
              <p:cNvSpPr txBox="1">
                <a:spLocks noChangeArrowheads="1"/>
              </p:cNvSpPr>
              <p:nvPr/>
            </p:nvSpPr>
            <p:spPr bwMode="auto">
              <a:xfrm>
                <a:off x="919614" y="766763"/>
                <a:ext cx="59163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r>
                  <a:rPr kumimoji="1" lang="zh-CN" altLang="en-US" b="0" dirty="0">
                    <a:solidFill>
                      <a:srgbClr val="0000FF"/>
                    </a:solidFill>
                    <a:latin typeface="+mn-ea"/>
                    <a:ea typeface="+mn-ea"/>
                  </a:rPr>
                  <a:t>若闭合回路的电阻为</a:t>
                </a:r>
                <a14:m>
                  <m:oMath xmlns:m="http://schemas.openxmlformats.org/officeDocument/2006/math">
                    <m:r>
                      <a:rPr kumimoji="1" lang="en-US" altLang="zh-CN" b="0" i="1" smtClean="0">
                        <a:solidFill>
                          <a:srgbClr val="0000FF"/>
                        </a:solidFill>
                        <a:latin typeface="Cambria Math" panose="02040503050406030204" pitchFamily="18" charset="0"/>
                        <a:ea typeface="+mn-ea"/>
                      </a:rPr>
                      <m:t>𝑅</m:t>
                    </m:r>
                  </m:oMath>
                </a14:m>
                <a:r>
                  <a:rPr kumimoji="1" lang="en-US" altLang="zh-CN" b="0" dirty="0">
                    <a:solidFill>
                      <a:srgbClr val="0000FF"/>
                    </a:solidFill>
                    <a:latin typeface="+mn-ea"/>
                    <a:ea typeface="+mn-ea"/>
                  </a:rPr>
                  <a:t>，</a:t>
                </a:r>
                <a:r>
                  <a:rPr kumimoji="1" lang="zh-CN" altLang="en-US" b="0" dirty="0">
                    <a:solidFill>
                      <a:srgbClr val="0000FF"/>
                    </a:solidFill>
                    <a:latin typeface="+mn-ea"/>
                    <a:ea typeface="+mn-ea"/>
                  </a:rPr>
                  <a:t>感应电流为</a:t>
                </a:r>
              </a:p>
            </p:txBody>
          </p:sp>
        </mc:Choice>
        <mc:Fallback xmlns="">
          <p:sp>
            <p:nvSpPr>
              <p:cNvPr id="15" name="Text Box 6"/>
              <p:cNvSpPr txBox="1">
                <a:spLocks noRot="1" noChangeAspect="1" noMove="1" noResize="1" noEditPoints="1" noAdjustHandles="1" noChangeArrowheads="1" noChangeShapeType="1" noTextEdit="1"/>
              </p:cNvSpPr>
              <p:nvPr/>
            </p:nvSpPr>
            <p:spPr bwMode="auto">
              <a:xfrm>
                <a:off x="919614" y="766763"/>
                <a:ext cx="5916300" cy="523220"/>
              </a:xfrm>
              <a:prstGeom prst="rect">
                <a:avLst/>
              </a:prstGeom>
              <a:blipFill>
                <a:blip r:embed="rId4"/>
                <a:stretch>
                  <a:fillRect l="-2165"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343" name="Text Box 9"/>
              <p:cNvSpPr txBox="1">
                <a:spLocks noChangeArrowheads="1"/>
              </p:cNvSpPr>
              <p:nvPr/>
            </p:nvSpPr>
            <p:spPr bwMode="auto">
              <a:xfrm>
                <a:off x="919614" y="2693195"/>
                <a:ext cx="5989941"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14:m>
                  <m:oMath xmlns:m="http://schemas.openxmlformats.org/officeDocument/2006/math">
                    <m:r>
                      <m:rPr>
                        <m:sty m:val="p"/>
                      </m:rPr>
                      <a:rPr kumimoji="1" lang="el-GR" altLang="zh-CN" b="0" i="1" smtClean="0">
                        <a:solidFill>
                          <a:srgbClr val="0000FF"/>
                        </a:solidFill>
                        <a:latin typeface="Cambria Math" panose="02040503050406030204" pitchFamily="18" charset="0"/>
                        <a:ea typeface="Cambria Math" panose="02040503050406030204" pitchFamily="18" charset="0"/>
                      </a:rPr>
                      <m:t>Δ</m:t>
                    </m:r>
                    <m:r>
                      <a:rPr kumimoji="1" lang="en-US" altLang="zh-CN" b="0" i="1" smtClean="0">
                        <a:solidFill>
                          <a:srgbClr val="0000FF"/>
                        </a:solidFill>
                        <a:latin typeface="Cambria Math" panose="02040503050406030204" pitchFamily="18" charset="0"/>
                        <a:ea typeface="Cambria Math" panose="02040503050406030204" pitchFamily="18" charset="0"/>
                      </a:rPr>
                      <m:t>𝑡</m:t>
                    </m:r>
                    <m:r>
                      <a:rPr kumimoji="1" lang="en-US" altLang="zh-CN" b="0" i="1" smtClean="0">
                        <a:solidFill>
                          <a:srgbClr val="0000FF"/>
                        </a:solidFill>
                        <a:latin typeface="Cambria Math" panose="02040503050406030204" pitchFamily="18" charset="0"/>
                        <a:ea typeface="Cambria Math" panose="02040503050406030204" pitchFamily="18" charset="0"/>
                      </a:rPr>
                      <m:t>=</m:t>
                    </m:r>
                    <m:sSub>
                      <m:sSubPr>
                        <m:ctrlPr>
                          <a:rPr kumimoji="1" lang="en-US" altLang="zh-CN" b="0" i="1" smtClean="0">
                            <a:solidFill>
                              <a:srgbClr val="0000FF"/>
                            </a:solidFill>
                            <a:latin typeface="Cambria Math" panose="02040503050406030204" pitchFamily="18" charset="0"/>
                            <a:ea typeface="Cambria Math" panose="02040503050406030204" pitchFamily="18" charset="0"/>
                          </a:rPr>
                        </m:ctrlPr>
                      </m:sSubPr>
                      <m:e>
                        <m:r>
                          <a:rPr kumimoji="1" lang="en-US" altLang="zh-CN" b="0" i="1" smtClean="0">
                            <a:solidFill>
                              <a:srgbClr val="0000FF"/>
                            </a:solidFill>
                            <a:latin typeface="Cambria Math" panose="02040503050406030204" pitchFamily="18" charset="0"/>
                            <a:ea typeface="Cambria Math" panose="02040503050406030204" pitchFamily="18" charset="0"/>
                          </a:rPr>
                          <m:t>𝑡</m:t>
                        </m:r>
                      </m:e>
                      <m:sub>
                        <m:r>
                          <a:rPr kumimoji="1" lang="en-US" altLang="zh-CN" b="0" i="1" smtClean="0">
                            <a:solidFill>
                              <a:srgbClr val="0000FF"/>
                            </a:solidFill>
                            <a:latin typeface="Cambria Math" panose="02040503050406030204" pitchFamily="18" charset="0"/>
                            <a:ea typeface="Cambria Math" panose="02040503050406030204" pitchFamily="18" charset="0"/>
                          </a:rPr>
                          <m:t>2</m:t>
                        </m:r>
                      </m:sub>
                    </m:sSub>
                    <m:r>
                      <a:rPr kumimoji="1" lang="en-US" altLang="zh-CN" b="0" i="1" smtClean="0">
                        <a:solidFill>
                          <a:srgbClr val="0000FF"/>
                        </a:solidFill>
                        <a:latin typeface="Cambria Math" panose="02040503050406030204" pitchFamily="18" charset="0"/>
                        <a:ea typeface="Cambria Math" panose="02040503050406030204" pitchFamily="18" charset="0"/>
                      </a:rPr>
                      <m:t>−</m:t>
                    </m:r>
                    <m:sSub>
                      <m:sSubPr>
                        <m:ctrlPr>
                          <a:rPr kumimoji="1" lang="en-US" altLang="zh-CN" b="0" i="1" smtClean="0">
                            <a:solidFill>
                              <a:srgbClr val="0000FF"/>
                            </a:solidFill>
                            <a:latin typeface="Cambria Math" panose="02040503050406030204" pitchFamily="18" charset="0"/>
                            <a:ea typeface="Cambria Math" panose="02040503050406030204" pitchFamily="18" charset="0"/>
                          </a:rPr>
                        </m:ctrlPr>
                      </m:sSubPr>
                      <m:e>
                        <m:r>
                          <a:rPr kumimoji="1" lang="en-US" altLang="zh-CN" b="0" i="1" smtClean="0">
                            <a:solidFill>
                              <a:srgbClr val="0000FF"/>
                            </a:solidFill>
                            <a:latin typeface="Cambria Math" panose="02040503050406030204" pitchFamily="18" charset="0"/>
                            <a:ea typeface="Cambria Math" panose="02040503050406030204" pitchFamily="18" charset="0"/>
                          </a:rPr>
                          <m:t>𝑡</m:t>
                        </m:r>
                      </m:e>
                      <m:sub>
                        <m:r>
                          <a:rPr kumimoji="1" lang="en-US" altLang="zh-CN" b="0" i="1" smtClean="0">
                            <a:solidFill>
                              <a:srgbClr val="0000FF"/>
                            </a:solidFill>
                            <a:latin typeface="Cambria Math" panose="02040503050406030204" pitchFamily="18" charset="0"/>
                            <a:ea typeface="Cambria Math" panose="02040503050406030204" pitchFamily="18" charset="0"/>
                          </a:rPr>
                          <m:t>1</m:t>
                        </m:r>
                      </m:sub>
                    </m:sSub>
                  </m:oMath>
                </a14:m>
                <a:r>
                  <a:rPr kumimoji="1" lang="zh-CN" altLang="en-US" b="0" dirty="0">
                    <a:solidFill>
                      <a:srgbClr val="0000FF"/>
                    </a:solidFill>
                    <a:latin typeface="+mn-ea"/>
                    <a:ea typeface="+mn-ea"/>
                  </a:rPr>
                  <a:t>时间内，流过回路的电荷</a:t>
                </a:r>
              </a:p>
            </p:txBody>
          </p:sp>
        </mc:Choice>
        <mc:Fallback xmlns="">
          <p:sp>
            <p:nvSpPr>
              <p:cNvPr id="14343" name="Text Box 9"/>
              <p:cNvSpPr txBox="1">
                <a:spLocks noRot="1" noChangeAspect="1" noMove="1" noResize="1" noEditPoints="1" noAdjustHandles="1" noChangeArrowheads="1" noChangeShapeType="1" noTextEdit="1"/>
              </p:cNvSpPr>
              <p:nvPr/>
            </p:nvSpPr>
            <p:spPr bwMode="auto">
              <a:xfrm>
                <a:off x="919614" y="2693195"/>
                <a:ext cx="5989941" cy="523875"/>
              </a:xfrm>
              <a:prstGeom prst="rect">
                <a:avLst/>
              </a:prstGeom>
              <a:blipFill>
                <a:blip r:embed="rId5"/>
                <a:stretch>
                  <a:fillRect t="-12791" r="-713"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0A809664-2EA2-4C65-8A54-42D91EDE2061}"/>
                  </a:ext>
                </a:extLst>
              </p:cNvPr>
              <p:cNvSpPr/>
              <p:nvPr/>
            </p:nvSpPr>
            <p:spPr>
              <a:xfrm>
                <a:off x="2446160" y="1522928"/>
                <a:ext cx="207011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𝑅</m:t>
                          </m:r>
                        </m:den>
                      </m:f>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𝜙</m:t>
                          </m:r>
                        </m:num>
                        <m:den>
                          <m:r>
                            <a:rPr lang="en-US" altLang="zh-CN" sz="2800" i="1">
                              <a:solidFill>
                                <a:srgbClr val="0000FF"/>
                              </a:solidFill>
                              <a:latin typeface="Cambria Math" panose="02040503050406030204" pitchFamily="18" charset="0"/>
                            </a:rPr>
                            <m:t>𝑑𝑡</m:t>
                          </m:r>
                        </m:den>
                      </m:f>
                    </m:oMath>
                  </m:oMathPara>
                </a14:m>
                <a:endParaRPr lang="zh-CN" altLang="en-US" sz="2800" dirty="0"/>
              </a:p>
            </p:txBody>
          </p:sp>
        </mc:Choice>
        <mc:Fallback xmlns="">
          <p:sp>
            <p:nvSpPr>
              <p:cNvPr id="3" name="矩形 2">
                <a:extLst>
                  <a:ext uri="{FF2B5EF4-FFF2-40B4-BE49-F238E27FC236}">
                    <a16:creationId xmlns:a16="http://schemas.microsoft.com/office/drawing/2014/main" id="{0A809664-2EA2-4C65-8A54-42D91EDE2061}"/>
                  </a:ext>
                </a:extLst>
              </p:cNvPr>
              <p:cNvSpPr>
                <a:spLocks noRot="1" noChangeAspect="1" noMove="1" noResize="1" noEditPoints="1" noAdjustHandles="1" noChangeArrowheads="1" noChangeShapeType="1" noTextEdit="1"/>
              </p:cNvSpPr>
              <p:nvPr/>
            </p:nvSpPr>
            <p:spPr>
              <a:xfrm>
                <a:off x="2446160" y="1522928"/>
                <a:ext cx="2070118" cy="9103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1FCA886-A07C-4488-8C66-E6799D38691C}"/>
                  </a:ext>
                </a:extLst>
              </p:cNvPr>
              <p:cNvSpPr/>
              <p:nvPr/>
            </p:nvSpPr>
            <p:spPr>
              <a:xfrm>
                <a:off x="2446160" y="3469824"/>
                <a:ext cx="2088905" cy="11065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Sub>
                            <m:sSubPr>
                              <m:ctrlPr>
                                <a:rPr kumimoji="1" lang="en-US" altLang="zh-CN" sz="2800" i="1">
                                  <a:solidFill>
                                    <a:srgbClr val="0000FF"/>
                                  </a:solidFill>
                                  <a:latin typeface="Cambria Math" panose="02040503050406030204" pitchFamily="18" charset="0"/>
                                  <a:ea typeface="Cambria Math" panose="02040503050406030204" pitchFamily="18" charset="0"/>
                                </a:rPr>
                              </m:ctrlPr>
                            </m:sSubPr>
                            <m:e>
                              <m:r>
                                <a:rPr kumimoji="1" lang="en-US" altLang="zh-CN" sz="2800" i="1">
                                  <a:solidFill>
                                    <a:srgbClr val="0000FF"/>
                                  </a:solidFill>
                                  <a:latin typeface="Cambria Math" panose="02040503050406030204" pitchFamily="18" charset="0"/>
                                  <a:ea typeface="Cambria Math" panose="02040503050406030204" pitchFamily="18" charset="0"/>
                                </a:rPr>
                                <m:t>𝑡</m:t>
                              </m:r>
                            </m:e>
                            <m:sub>
                              <m:r>
                                <a:rPr kumimoji="1" lang="en-US" altLang="zh-CN" sz="2800" b="0" i="1" smtClean="0">
                                  <a:solidFill>
                                    <a:srgbClr val="0000FF"/>
                                  </a:solidFill>
                                  <a:latin typeface="Cambria Math" panose="02040503050406030204" pitchFamily="18" charset="0"/>
                                  <a:ea typeface="Cambria Math" panose="02040503050406030204" pitchFamily="18" charset="0"/>
                                </a:rPr>
                                <m:t>1</m:t>
                              </m:r>
                            </m:sub>
                          </m:sSub>
                        </m:sub>
                        <m:sup>
                          <m:sSub>
                            <m:sSubPr>
                              <m:ctrlPr>
                                <a:rPr kumimoji="1" lang="en-US" altLang="zh-CN" sz="2800" i="1">
                                  <a:solidFill>
                                    <a:srgbClr val="0000FF"/>
                                  </a:solidFill>
                                  <a:latin typeface="Cambria Math" panose="02040503050406030204" pitchFamily="18" charset="0"/>
                                  <a:ea typeface="Cambria Math" panose="02040503050406030204" pitchFamily="18" charset="0"/>
                                </a:rPr>
                              </m:ctrlPr>
                            </m:sSubPr>
                            <m:e>
                              <m:r>
                                <a:rPr kumimoji="1" lang="en-US" altLang="zh-CN" sz="2800" i="1">
                                  <a:solidFill>
                                    <a:srgbClr val="0000FF"/>
                                  </a:solidFill>
                                  <a:latin typeface="Cambria Math" panose="02040503050406030204" pitchFamily="18" charset="0"/>
                                  <a:ea typeface="Cambria Math" panose="02040503050406030204" pitchFamily="18" charset="0"/>
                                </a:rPr>
                                <m:t>𝑡</m:t>
                              </m:r>
                            </m:e>
                            <m:sub>
                              <m:r>
                                <a:rPr kumimoji="1" lang="en-US" altLang="zh-CN" sz="2800" i="1">
                                  <a:solidFill>
                                    <a:srgbClr val="0000FF"/>
                                  </a:solidFill>
                                  <a:latin typeface="Cambria Math" panose="02040503050406030204" pitchFamily="18" charset="0"/>
                                  <a:ea typeface="Cambria Math" panose="02040503050406030204" pitchFamily="18" charset="0"/>
                                </a:rPr>
                                <m:t>2</m:t>
                              </m:r>
                            </m:sub>
                          </m:s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𝑖</m:t>
                              </m:r>
                            </m:sub>
                          </m:sSub>
                          <m:r>
                            <a:rPr lang="en-US" altLang="zh-CN" sz="2800" b="0" i="1" smtClean="0">
                              <a:solidFill>
                                <a:srgbClr val="0000FF"/>
                              </a:solidFill>
                              <a:latin typeface="Cambria Math" panose="02040503050406030204" pitchFamily="18" charset="0"/>
                              <a:ea typeface="Cambria Math" panose="02040503050406030204" pitchFamily="18" charset="0"/>
                            </a:rPr>
                            <m:t>𝑑𝑡</m:t>
                          </m:r>
                        </m:e>
                      </m:nary>
                    </m:oMath>
                  </m:oMathPara>
                </a14:m>
                <a:endParaRPr lang="zh-CN" altLang="en-US" sz="2800" dirty="0"/>
              </a:p>
            </p:txBody>
          </p:sp>
        </mc:Choice>
        <mc:Fallback xmlns="">
          <p:sp>
            <p:nvSpPr>
              <p:cNvPr id="10" name="矩形 9">
                <a:extLst>
                  <a:ext uri="{FF2B5EF4-FFF2-40B4-BE49-F238E27FC236}">
                    <a16:creationId xmlns:a16="http://schemas.microsoft.com/office/drawing/2014/main" id="{31FCA886-A07C-4488-8C66-E6799D38691C}"/>
                  </a:ext>
                </a:extLst>
              </p:cNvPr>
              <p:cNvSpPr>
                <a:spLocks noRot="1" noChangeAspect="1" noMove="1" noResize="1" noEditPoints="1" noAdjustHandles="1" noChangeArrowheads="1" noChangeShapeType="1" noTextEdit="1"/>
              </p:cNvSpPr>
              <p:nvPr/>
            </p:nvSpPr>
            <p:spPr>
              <a:xfrm>
                <a:off x="2446160" y="3469824"/>
                <a:ext cx="2088905" cy="110658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C40A5025-AF05-4C1D-9338-A64E26C0735E}"/>
                  </a:ext>
                </a:extLst>
              </p:cNvPr>
              <p:cNvSpPr/>
              <p:nvPr/>
            </p:nvSpPr>
            <p:spPr>
              <a:xfrm>
                <a:off x="4466868" y="3445266"/>
                <a:ext cx="2369046" cy="1131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𝑅</m:t>
                          </m:r>
                        </m:den>
                      </m:f>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sSub>
                            <m:sSubPr>
                              <m:ctrlPr>
                                <a:rPr kumimoji="1"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kumimoji="1"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kumimoji="1"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kumimoji="1" lang="en-US" altLang="zh-CN" sz="2800" i="1">
                                  <a:solidFill>
                                    <a:srgbClr val="0000FF"/>
                                  </a:solidFill>
                                  <a:latin typeface="Cambria Math" panose="02040503050406030204" pitchFamily="18" charset="0"/>
                                  <a:ea typeface="Cambria Math" panose="02040503050406030204" pitchFamily="18" charset="0"/>
                                </a:rPr>
                                <m:t>2</m:t>
                              </m:r>
                            </m:sub>
                          </m:sSub>
                        </m:sup>
                        <m:e>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𝜙</m:t>
                          </m:r>
                        </m:e>
                      </m:nary>
                    </m:oMath>
                  </m:oMathPara>
                </a14:m>
                <a:endParaRPr lang="zh-CN" altLang="en-US" sz="2800" dirty="0"/>
              </a:p>
            </p:txBody>
          </p:sp>
        </mc:Choice>
        <mc:Fallback xmlns="">
          <p:sp>
            <p:nvSpPr>
              <p:cNvPr id="11" name="矩形 10">
                <a:extLst>
                  <a:ext uri="{FF2B5EF4-FFF2-40B4-BE49-F238E27FC236}">
                    <a16:creationId xmlns:a16="http://schemas.microsoft.com/office/drawing/2014/main" id="{C40A5025-AF05-4C1D-9338-A64E26C0735E}"/>
                  </a:ext>
                </a:extLst>
              </p:cNvPr>
              <p:cNvSpPr>
                <a:spLocks noRot="1" noChangeAspect="1" noMove="1" noResize="1" noEditPoints="1" noAdjustHandles="1" noChangeArrowheads="1" noChangeShapeType="1" noTextEdit="1"/>
              </p:cNvSpPr>
              <p:nvPr/>
            </p:nvSpPr>
            <p:spPr>
              <a:xfrm>
                <a:off x="4466868" y="3445266"/>
                <a:ext cx="2369046" cy="113114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BB5345FB-CABF-453A-8F3A-F956C0A42462}"/>
                  </a:ext>
                </a:extLst>
              </p:cNvPr>
              <p:cNvSpPr/>
              <p:nvPr/>
            </p:nvSpPr>
            <p:spPr>
              <a:xfrm>
                <a:off x="2668121" y="4804605"/>
                <a:ext cx="2492926"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𝑅</m:t>
                          </m:r>
                        </m:den>
                      </m:f>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kumimoji="1"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kumimoji="1" lang="en-US" altLang="zh-CN" sz="2800" b="0" i="1" smtClean="0">
                              <a:solidFill>
                                <a:srgbClr val="0000FF"/>
                              </a:solidFill>
                              <a:latin typeface="Cambria Math" panose="02040503050406030204" pitchFamily="18" charset="0"/>
                              <a:ea typeface="Cambria Math" panose="02040503050406030204" pitchFamily="18" charset="0"/>
                            </a:rPr>
                            <m:t>−</m:t>
                          </m:r>
                          <m:sSub>
                            <m:sSubPr>
                              <m:ctrlPr>
                                <a:rPr kumimoji="1"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kumimoji="1" lang="en-US" altLang="zh-CN" sz="2800" i="1">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dirty="0"/>
              </a:p>
            </p:txBody>
          </p:sp>
        </mc:Choice>
        <mc:Fallback xmlns="">
          <p:sp>
            <p:nvSpPr>
              <p:cNvPr id="12" name="矩形 11">
                <a:extLst>
                  <a:ext uri="{FF2B5EF4-FFF2-40B4-BE49-F238E27FC236}">
                    <a16:creationId xmlns:a16="http://schemas.microsoft.com/office/drawing/2014/main" id="{BB5345FB-CABF-453A-8F3A-F956C0A42462}"/>
                  </a:ext>
                </a:extLst>
              </p:cNvPr>
              <p:cNvSpPr>
                <a:spLocks noRot="1" noChangeAspect="1" noMove="1" noResize="1" noEditPoints="1" noAdjustHandles="1" noChangeArrowheads="1" noChangeShapeType="1" noTextEdit="1"/>
              </p:cNvSpPr>
              <p:nvPr/>
            </p:nvSpPr>
            <p:spPr>
              <a:xfrm>
                <a:off x="2668121" y="4804605"/>
                <a:ext cx="2492926" cy="898964"/>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01850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343"/>
                                        </p:tgtEl>
                                        <p:attrNameLst>
                                          <p:attrName>style.visibility</p:attrName>
                                        </p:attrNameLst>
                                      </p:cBhvr>
                                      <p:to>
                                        <p:strVal val="visible"/>
                                      </p:to>
                                    </p:set>
                                    <p:animEffect transition="in" filter="wipe(left)">
                                      <p:cBhvr>
                                        <p:cTn id="17" dur="500"/>
                                        <p:tgtEl>
                                          <p:spTgt spid="1434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4343" grpId="0"/>
      <p:bldP spid="3" grpId="0"/>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364" name="Text Box 67"/>
              <p:cNvSpPr txBox="1">
                <a:spLocks noChangeArrowheads="1"/>
              </p:cNvSpPr>
              <p:nvPr/>
            </p:nvSpPr>
            <p:spPr bwMode="auto">
              <a:xfrm>
                <a:off x="701186" y="1393826"/>
                <a:ext cx="3810000" cy="26776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r>
                  <a:rPr lang="zh-CN" altLang="en-US" b="0" dirty="0">
                    <a:solidFill>
                      <a:srgbClr val="0000FF"/>
                    </a:solidFill>
                    <a:latin typeface="+mn-ea"/>
                    <a:ea typeface="+mn-ea"/>
                  </a:rPr>
                  <a:t>例1：在匀强磁场中，置有面积为</a:t>
                </a:r>
                <a14:m>
                  <m:oMath xmlns:m="http://schemas.openxmlformats.org/officeDocument/2006/math">
                    <m:r>
                      <a:rPr lang="en-US" altLang="zh-CN" b="0" i="1" smtClean="0">
                        <a:solidFill>
                          <a:srgbClr val="0000FF"/>
                        </a:solidFill>
                        <a:latin typeface="Cambria Math" panose="02040503050406030204" pitchFamily="18" charset="0"/>
                        <a:ea typeface="+mn-ea"/>
                      </a:rPr>
                      <m:t>𝑆</m:t>
                    </m:r>
                  </m:oMath>
                </a14:m>
                <a:r>
                  <a:rPr lang="zh-CN" altLang="en-US" b="0" dirty="0">
                    <a:solidFill>
                      <a:srgbClr val="0000FF"/>
                    </a:solidFill>
                    <a:latin typeface="+mn-ea"/>
                    <a:ea typeface="+mn-ea"/>
                  </a:rPr>
                  <a:t>的可绕轴转动的</a:t>
                </a:r>
                <a14:m>
                  <m:oMath xmlns:m="http://schemas.openxmlformats.org/officeDocument/2006/math">
                    <m:r>
                      <a:rPr lang="en-US" altLang="zh-CN" b="0" i="1" smtClean="0">
                        <a:solidFill>
                          <a:srgbClr val="0000FF"/>
                        </a:solidFill>
                        <a:latin typeface="Cambria Math" panose="02040503050406030204" pitchFamily="18" charset="0"/>
                        <a:ea typeface="+mn-ea"/>
                      </a:rPr>
                      <m:t>𝑁</m:t>
                    </m:r>
                  </m:oMath>
                </a14:m>
                <a:r>
                  <a:rPr lang="zh-CN" altLang="en-US" b="0" dirty="0">
                    <a:solidFill>
                      <a:srgbClr val="0000FF"/>
                    </a:solidFill>
                    <a:latin typeface="+mn-ea"/>
                    <a:ea typeface="+mn-ea"/>
                  </a:rPr>
                  <a:t>匝线圈。若线圈以角速度</a:t>
                </a:r>
                <a14:m>
                  <m:oMath xmlns:m="http://schemas.openxmlformats.org/officeDocument/2006/math">
                    <m:r>
                      <a:rPr lang="zh-CN" altLang="en-US" b="0" i="1" smtClean="0">
                        <a:solidFill>
                          <a:srgbClr val="0000FF"/>
                        </a:solidFill>
                        <a:latin typeface="Cambria Math" panose="02040503050406030204" pitchFamily="18" charset="0"/>
                        <a:ea typeface="+mn-ea"/>
                      </a:rPr>
                      <m:t>𝜔</m:t>
                    </m:r>
                  </m:oMath>
                </a14:m>
                <a:r>
                  <a:rPr lang="zh-CN" altLang="en-US" b="0" dirty="0">
                    <a:solidFill>
                      <a:srgbClr val="0000FF"/>
                    </a:solidFill>
                    <a:latin typeface="+mn-ea"/>
                    <a:ea typeface="+mn-ea"/>
                  </a:rPr>
                  <a:t>作匀速转动。 求线圈中的感应电动势。</a:t>
                </a:r>
              </a:p>
            </p:txBody>
          </p:sp>
        </mc:Choice>
        <mc:Fallback xmlns="">
          <p:sp>
            <p:nvSpPr>
              <p:cNvPr id="15364" name="Text Box 67"/>
              <p:cNvSpPr txBox="1">
                <a:spLocks noRot="1" noChangeAspect="1" noMove="1" noResize="1" noEditPoints="1" noAdjustHandles="1" noChangeArrowheads="1" noChangeShapeType="1" noTextEdit="1"/>
              </p:cNvSpPr>
              <p:nvPr/>
            </p:nvSpPr>
            <p:spPr bwMode="auto">
              <a:xfrm>
                <a:off x="701186" y="1393826"/>
                <a:ext cx="3810000" cy="2677656"/>
              </a:xfrm>
              <a:prstGeom prst="rect">
                <a:avLst/>
              </a:prstGeom>
              <a:blipFill>
                <a:blip r:embed="rId3"/>
                <a:stretch>
                  <a:fillRect l="-3200" t="-2506" r="-3360" b="-54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3499EC3A-0FFC-476D-A219-2C436ED676E5}"/>
              </a:ext>
            </a:extLst>
          </p:cNvPr>
          <p:cNvGrpSpPr/>
          <p:nvPr/>
        </p:nvGrpSpPr>
        <p:grpSpPr>
          <a:xfrm>
            <a:off x="4815986" y="784225"/>
            <a:ext cx="3927853" cy="5105400"/>
            <a:chOff x="4815986" y="784225"/>
            <a:chExt cx="3927853" cy="5105400"/>
          </a:xfrm>
        </p:grpSpPr>
        <p:grpSp>
          <p:nvGrpSpPr>
            <p:cNvPr id="15362" name="Group 2"/>
            <p:cNvGrpSpPr>
              <a:grpSpLocks/>
            </p:cNvGrpSpPr>
            <p:nvPr/>
          </p:nvGrpSpPr>
          <p:grpSpPr bwMode="auto">
            <a:xfrm>
              <a:off x="4815986" y="784225"/>
              <a:ext cx="3886200" cy="5105400"/>
              <a:chOff x="3024" y="576"/>
              <a:chExt cx="2448" cy="3216"/>
            </a:xfrm>
          </p:grpSpPr>
          <p:grpSp>
            <p:nvGrpSpPr>
              <p:cNvPr id="15367" name="Group 4"/>
              <p:cNvGrpSpPr>
                <a:grpSpLocks/>
              </p:cNvGrpSpPr>
              <p:nvPr/>
            </p:nvGrpSpPr>
            <p:grpSpPr bwMode="auto">
              <a:xfrm>
                <a:off x="3521" y="1123"/>
                <a:ext cx="1713" cy="1536"/>
                <a:chOff x="1296" y="1152"/>
                <a:chExt cx="2592" cy="1536"/>
              </a:xfrm>
            </p:grpSpPr>
            <p:sp>
              <p:nvSpPr>
                <p:cNvPr id="15422" name="Line 5"/>
                <p:cNvSpPr>
                  <a:spLocks noChangeShapeType="1"/>
                </p:cNvSpPr>
                <p:nvPr/>
              </p:nvSpPr>
              <p:spPr bwMode="auto">
                <a:xfrm>
                  <a:off x="1296" y="1152"/>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23" name="Line 6"/>
                <p:cNvSpPr>
                  <a:spLocks noChangeShapeType="1"/>
                </p:cNvSpPr>
                <p:nvPr/>
              </p:nvSpPr>
              <p:spPr bwMode="auto">
                <a:xfrm>
                  <a:off x="1296" y="1459"/>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24" name="Line 7"/>
                <p:cNvSpPr>
                  <a:spLocks noChangeShapeType="1"/>
                </p:cNvSpPr>
                <p:nvPr/>
              </p:nvSpPr>
              <p:spPr bwMode="auto">
                <a:xfrm>
                  <a:off x="1296" y="1766"/>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25" name="Line 8"/>
                <p:cNvSpPr>
                  <a:spLocks noChangeShapeType="1"/>
                </p:cNvSpPr>
                <p:nvPr/>
              </p:nvSpPr>
              <p:spPr bwMode="auto">
                <a:xfrm>
                  <a:off x="1296" y="2074"/>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26" name="Line 9"/>
                <p:cNvSpPr>
                  <a:spLocks noChangeShapeType="1"/>
                </p:cNvSpPr>
                <p:nvPr/>
              </p:nvSpPr>
              <p:spPr bwMode="auto">
                <a:xfrm>
                  <a:off x="1296" y="2381"/>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27" name="Line 10"/>
                <p:cNvSpPr>
                  <a:spLocks noChangeShapeType="1"/>
                </p:cNvSpPr>
                <p:nvPr/>
              </p:nvSpPr>
              <p:spPr bwMode="auto">
                <a:xfrm>
                  <a:off x="1296" y="2688"/>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grpSp>
          <p:sp>
            <p:nvSpPr>
              <p:cNvPr id="15368" name="Line 11"/>
              <p:cNvSpPr>
                <a:spLocks noChangeShapeType="1"/>
              </p:cNvSpPr>
              <p:nvPr/>
            </p:nvSpPr>
            <p:spPr bwMode="auto">
              <a:xfrm>
                <a:off x="4377" y="960"/>
                <a:ext cx="12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369" name="Line 12"/>
              <p:cNvSpPr>
                <a:spLocks noChangeShapeType="1"/>
              </p:cNvSpPr>
              <p:nvPr/>
            </p:nvSpPr>
            <p:spPr bwMode="auto">
              <a:xfrm>
                <a:off x="4010" y="1488"/>
                <a:ext cx="12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370" name="Rectangle 13"/>
              <p:cNvSpPr>
                <a:spLocks noChangeArrowheads="1"/>
              </p:cNvSpPr>
              <p:nvPr/>
            </p:nvSpPr>
            <p:spPr bwMode="auto">
              <a:xfrm>
                <a:off x="4214" y="1200"/>
                <a:ext cx="82"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5371" name="Rectangle 14"/>
              <p:cNvSpPr>
                <a:spLocks noChangeArrowheads="1"/>
              </p:cNvSpPr>
              <p:nvPr/>
            </p:nvSpPr>
            <p:spPr bwMode="auto">
              <a:xfrm>
                <a:off x="3847" y="1728"/>
                <a:ext cx="82"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5372" name="Rectangle 15"/>
              <p:cNvSpPr>
                <a:spLocks noChangeArrowheads="1"/>
              </p:cNvSpPr>
              <p:nvPr/>
            </p:nvSpPr>
            <p:spPr bwMode="auto">
              <a:xfrm>
                <a:off x="3888" y="1968"/>
                <a:ext cx="122"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grpSp>
            <p:nvGrpSpPr>
              <p:cNvPr id="15373" name="Group 17"/>
              <p:cNvGrpSpPr>
                <a:grpSpLocks/>
              </p:cNvGrpSpPr>
              <p:nvPr/>
            </p:nvGrpSpPr>
            <p:grpSpPr bwMode="auto">
              <a:xfrm rot="-456532">
                <a:off x="3316" y="960"/>
                <a:ext cx="1715" cy="1877"/>
                <a:chOff x="1328" y="1056"/>
                <a:chExt cx="2176" cy="2184"/>
              </a:xfrm>
            </p:grpSpPr>
            <p:sp>
              <p:nvSpPr>
                <p:cNvPr id="15397" name="Line 18"/>
                <p:cNvSpPr>
                  <a:spLocks noChangeShapeType="1"/>
                </p:cNvSpPr>
                <p:nvPr/>
              </p:nvSpPr>
              <p:spPr bwMode="auto">
                <a:xfrm flipV="1">
                  <a:off x="1776" y="2440"/>
                  <a:ext cx="621" cy="6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grpSp>
              <p:nvGrpSpPr>
                <p:cNvPr id="15398" name="Group 19"/>
                <p:cNvGrpSpPr>
                  <a:grpSpLocks/>
                </p:cNvGrpSpPr>
                <p:nvPr/>
              </p:nvGrpSpPr>
              <p:grpSpPr bwMode="auto">
                <a:xfrm>
                  <a:off x="1328" y="2547"/>
                  <a:ext cx="828" cy="693"/>
                  <a:chOff x="1167" y="2208"/>
                  <a:chExt cx="753" cy="599"/>
                </a:xfrm>
              </p:grpSpPr>
              <p:grpSp>
                <p:nvGrpSpPr>
                  <p:cNvPr id="15413" name="Group 20"/>
                  <p:cNvGrpSpPr>
                    <a:grpSpLocks/>
                  </p:cNvGrpSpPr>
                  <p:nvPr/>
                </p:nvGrpSpPr>
                <p:grpSpPr bwMode="auto">
                  <a:xfrm rot="2516868">
                    <a:off x="1440" y="2208"/>
                    <a:ext cx="480" cy="288"/>
                    <a:chOff x="1200" y="2688"/>
                    <a:chExt cx="432" cy="240"/>
                  </a:xfrm>
                </p:grpSpPr>
                <p:sp>
                  <p:nvSpPr>
                    <p:cNvPr id="15418" name="Oval 21"/>
                    <p:cNvSpPr>
                      <a:spLocks noChangeArrowheads="1"/>
                    </p:cNvSpPr>
                    <p:nvPr/>
                  </p:nvSpPr>
                  <p:spPr bwMode="auto">
                    <a:xfrm>
                      <a:off x="1200" y="2688"/>
                      <a:ext cx="432" cy="16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5419" name="Freeform 22"/>
                    <p:cNvSpPr>
                      <a:spLocks/>
                    </p:cNvSpPr>
                    <p:nvPr/>
                  </p:nvSpPr>
                  <p:spPr bwMode="auto">
                    <a:xfrm>
                      <a:off x="1207" y="2741"/>
                      <a:ext cx="425" cy="80"/>
                    </a:xfrm>
                    <a:custGeom>
                      <a:avLst/>
                      <a:gdLst>
                        <a:gd name="T0" fmla="*/ 0 w 614"/>
                        <a:gd name="T1" fmla="*/ 1 h 144"/>
                        <a:gd name="T2" fmla="*/ 1 w 614"/>
                        <a:gd name="T3" fmla="*/ 1 h 144"/>
                        <a:gd name="T4" fmla="*/ 7 w 614"/>
                        <a:gd name="T5" fmla="*/ 0 h 144"/>
                        <a:gd name="T6" fmla="*/ 13 w 614"/>
                        <a:gd name="T7" fmla="*/ 1 h 144"/>
                        <a:gd name="T8" fmla="*/ 16 w 614"/>
                        <a:gd name="T9" fmla="*/ 1 h 144"/>
                        <a:gd name="T10" fmla="*/ 0 60000 65536"/>
                        <a:gd name="T11" fmla="*/ 0 60000 65536"/>
                        <a:gd name="T12" fmla="*/ 0 60000 65536"/>
                        <a:gd name="T13" fmla="*/ 0 60000 65536"/>
                        <a:gd name="T14" fmla="*/ 0 60000 65536"/>
                        <a:gd name="T15" fmla="*/ 0 w 614"/>
                        <a:gd name="T16" fmla="*/ 0 h 144"/>
                        <a:gd name="T17" fmla="*/ 614 w 614"/>
                        <a:gd name="T18" fmla="*/ 144 h 144"/>
                      </a:gdLst>
                      <a:ahLst/>
                      <a:cxnLst>
                        <a:cxn ang="T10">
                          <a:pos x="T0" y="T1"/>
                        </a:cxn>
                        <a:cxn ang="T11">
                          <a:pos x="T2" y="T3"/>
                        </a:cxn>
                        <a:cxn ang="T12">
                          <a:pos x="T4" y="T5"/>
                        </a:cxn>
                        <a:cxn ang="T13">
                          <a:pos x="T6" y="T7"/>
                        </a:cxn>
                        <a:cxn ang="T14">
                          <a:pos x="T8" y="T9"/>
                        </a:cxn>
                      </a:cxnLst>
                      <a:rect l="T15" t="T16" r="T17" b="T18"/>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sp>
                  <p:nvSpPr>
                    <p:cNvPr id="15420" name="Oval 23"/>
                    <p:cNvSpPr>
                      <a:spLocks noChangeArrowheads="1"/>
                    </p:cNvSpPr>
                    <p:nvPr/>
                  </p:nvSpPr>
                  <p:spPr bwMode="auto">
                    <a:xfrm>
                      <a:off x="1200" y="2768"/>
                      <a:ext cx="432" cy="16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5421" name="Freeform 24"/>
                    <p:cNvSpPr>
                      <a:spLocks/>
                    </p:cNvSpPr>
                    <p:nvPr/>
                  </p:nvSpPr>
                  <p:spPr bwMode="auto">
                    <a:xfrm>
                      <a:off x="1207" y="2715"/>
                      <a:ext cx="425" cy="80"/>
                    </a:xfrm>
                    <a:custGeom>
                      <a:avLst/>
                      <a:gdLst>
                        <a:gd name="T0" fmla="*/ 0 w 614"/>
                        <a:gd name="T1" fmla="*/ 1 h 144"/>
                        <a:gd name="T2" fmla="*/ 1 w 614"/>
                        <a:gd name="T3" fmla="*/ 1 h 144"/>
                        <a:gd name="T4" fmla="*/ 7 w 614"/>
                        <a:gd name="T5" fmla="*/ 0 h 144"/>
                        <a:gd name="T6" fmla="*/ 13 w 614"/>
                        <a:gd name="T7" fmla="*/ 1 h 144"/>
                        <a:gd name="T8" fmla="*/ 16 w 614"/>
                        <a:gd name="T9" fmla="*/ 1 h 144"/>
                        <a:gd name="T10" fmla="*/ 0 60000 65536"/>
                        <a:gd name="T11" fmla="*/ 0 60000 65536"/>
                        <a:gd name="T12" fmla="*/ 0 60000 65536"/>
                        <a:gd name="T13" fmla="*/ 0 60000 65536"/>
                        <a:gd name="T14" fmla="*/ 0 60000 65536"/>
                        <a:gd name="T15" fmla="*/ 0 w 614"/>
                        <a:gd name="T16" fmla="*/ 0 h 144"/>
                        <a:gd name="T17" fmla="*/ 614 w 614"/>
                        <a:gd name="T18" fmla="*/ 144 h 144"/>
                      </a:gdLst>
                      <a:ahLst/>
                      <a:cxnLst>
                        <a:cxn ang="T10">
                          <a:pos x="T0" y="T1"/>
                        </a:cxn>
                        <a:cxn ang="T11">
                          <a:pos x="T2" y="T3"/>
                        </a:cxn>
                        <a:cxn ang="T12">
                          <a:pos x="T4" y="T5"/>
                        </a:cxn>
                        <a:cxn ang="T13">
                          <a:pos x="T6" y="T7"/>
                        </a:cxn>
                        <a:cxn ang="T14">
                          <a:pos x="T8" y="T9"/>
                        </a:cxn>
                      </a:cxnLst>
                      <a:rect l="T15" t="T16" r="T17" b="T18"/>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grpSp>
              <p:sp>
                <p:nvSpPr>
                  <p:cNvPr id="15414" name="Oval 25"/>
                  <p:cNvSpPr>
                    <a:spLocks noChangeArrowheads="1"/>
                  </p:cNvSpPr>
                  <p:nvPr/>
                </p:nvSpPr>
                <p:spPr bwMode="auto">
                  <a:xfrm rot="2516868">
                    <a:off x="1232" y="2544"/>
                    <a:ext cx="480" cy="19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5415" name="Freeform 26"/>
                  <p:cNvSpPr>
                    <a:spLocks/>
                  </p:cNvSpPr>
                  <p:nvPr/>
                </p:nvSpPr>
                <p:spPr bwMode="auto">
                  <a:xfrm rot="2516868">
                    <a:off x="1228" y="2606"/>
                    <a:ext cx="472" cy="96"/>
                  </a:xfrm>
                  <a:custGeom>
                    <a:avLst/>
                    <a:gdLst>
                      <a:gd name="T0" fmla="*/ 0 w 614"/>
                      <a:gd name="T1" fmla="*/ 2 h 144"/>
                      <a:gd name="T2" fmla="*/ 4 w 614"/>
                      <a:gd name="T3" fmla="*/ 1 h 144"/>
                      <a:gd name="T4" fmla="*/ 21 w 614"/>
                      <a:gd name="T5" fmla="*/ 0 h 144"/>
                      <a:gd name="T6" fmla="*/ 38 w 614"/>
                      <a:gd name="T7" fmla="*/ 1 h 144"/>
                      <a:gd name="T8" fmla="*/ 45 w 614"/>
                      <a:gd name="T9" fmla="*/ 3 h 144"/>
                      <a:gd name="T10" fmla="*/ 0 60000 65536"/>
                      <a:gd name="T11" fmla="*/ 0 60000 65536"/>
                      <a:gd name="T12" fmla="*/ 0 60000 65536"/>
                      <a:gd name="T13" fmla="*/ 0 60000 65536"/>
                      <a:gd name="T14" fmla="*/ 0 60000 65536"/>
                      <a:gd name="T15" fmla="*/ 0 w 614"/>
                      <a:gd name="T16" fmla="*/ 0 h 144"/>
                      <a:gd name="T17" fmla="*/ 614 w 614"/>
                      <a:gd name="T18" fmla="*/ 144 h 144"/>
                    </a:gdLst>
                    <a:ahLst/>
                    <a:cxnLst>
                      <a:cxn ang="T10">
                        <a:pos x="T0" y="T1"/>
                      </a:cxn>
                      <a:cxn ang="T11">
                        <a:pos x="T2" y="T3"/>
                      </a:cxn>
                      <a:cxn ang="T12">
                        <a:pos x="T4" y="T5"/>
                      </a:cxn>
                      <a:cxn ang="T13">
                        <a:pos x="T6" y="T7"/>
                      </a:cxn>
                      <a:cxn ang="T14">
                        <a:pos x="T8" y="T9"/>
                      </a:cxn>
                    </a:cxnLst>
                    <a:rect l="T15" t="T16" r="T17" b="T18"/>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sp>
                <p:nvSpPr>
                  <p:cNvPr id="15416" name="Oval 27"/>
                  <p:cNvSpPr>
                    <a:spLocks noChangeArrowheads="1"/>
                  </p:cNvSpPr>
                  <p:nvPr/>
                </p:nvSpPr>
                <p:spPr bwMode="auto">
                  <a:xfrm rot="2516868">
                    <a:off x="1167" y="2615"/>
                    <a:ext cx="480" cy="19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5417" name="Freeform 28"/>
                  <p:cNvSpPr>
                    <a:spLocks/>
                  </p:cNvSpPr>
                  <p:nvPr/>
                </p:nvSpPr>
                <p:spPr bwMode="auto">
                  <a:xfrm rot="2516868">
                    <a:off x="1249" y="2583"/>
                    <a:ext cx="472" cy="96"/>
                  </a:xfrm>
                  <a:custGeom>
                    <a:avLst/>
                    <a:gdLst>
                      <a:gd name="T0" fmla="*/ 0 w 614"/>
                      <a:gd name="T1" fmla="*/ 2 h 144"/>
                      <a:gd name="T2" fmla="*/ 4 w 614"/>
                      <a:gd name="T3" fmla="*/ 1 h 144"/>
                      <a:gd name="T4" fmla="*/ 21 w 614"/>
                      <a:gd name="T5" fmla="*/ 0 h 144"/>
                      <a:gd name="T6" fmla="*/ 38 w 614"/>
                      <a:gd name="T7" fmla="*/ 1 h 144"/>
                      <a:gd name="T8" fmla="*/ 45 w 614"/>
                      <a:gd name="T9" fmla="*/ 3 h 144"/>
                      <a:gd name="T10" fmla="*/ 0 60000 65536"/>
                      <a:gd name="T11" fmla="*/ 0 60000 65536"/>
                      <a:gd name="T12" fmla="*/ 0 60000 65536"/>
                      <a:gd name="T13" fmla="*/ 0 60000 65536"/>
                      <a:gd name="T14" fmla="*/ 0 60000 65536"/>
                      <a:gd name="T15" fmla="*/ 0 w 614"/>
                      <a:gd name="T16" fmla="*/ 0 h 144"/>
                      <a:gd name="T17" fmla="*/ 614 w 614"/>
                      <a:gd name="T18" fmla="*/ 144 h 144"/>
                    </a:gdLst>
                    <a:ahLst/>
                    <a:cxnLst>
                      <a:cxn ang="T10">
                        <a:pos x="T0" y="T1"/>
                      </a:cxn>
                      <a:cxn ang="T11">
                        <a:pos x="T2" y="T3"/>
                      </a:cxn>
                      <a:cxn ang="T12">
                        <a:pos x="T4" y="T5"/>
                      </a:cxn>
                      <a:cxn ang="T13">
                        <a:pos x="T6" y="T7"/>
                      </a:cxn>
                      <a:cxn ang="T14">
                        <a:pos x="T8" y="T9"/>
                      </a:cxn>
                    </a:cxnLst>
                    <a:rect l="T15" t="T16" r="T17" b="T18"/>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grpSp>
            <p:sp>
              <p:nvSpPr>
                <p:cNvPr id="15399" name="Line 29"/>
                <p:cNvSpPr>
                  <a:spLocks noChangeShapeType="1"/>
                </p:cNvSpPr>
                <p:nvPr/>
              </p:nvSpPr>
              <p:spPr bwMode="auto">
                <a:xfrm>
                  <a:off x="2397" y="2440"/>
                  <a:ext cx="208" cy="34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00" name="Line 30"/>
                <p:cNvSpPr>
                  <a:spLocks noChangeShapeType="1"/>
                </p:cNvSpPr>
                <p:nvPr/>
              </p:nvSpPr>
              <p:spPr bwMode="auto">
                <a:xfrm flipV="1">
                  <a:off x="2605" y="1886"/>
                  <a:ext cx="899" cy="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01" name="Line 31"/>
                <p:cNvSpPr>
                  <a:spLocks noChangeShapeType="1"/>
                </p:cNvSpPr>
                <p:nvPr/>
              </p:nvSpPr>
              <p:spPr bwMode="auto">
                <a:xfrm flipH="1" flipV="1">
                  <a:off x="3020" y="1056"/>
                  <a:ext cx="484" cy="83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02" name="Line 32"/>
                <p:cNvSpPr>
                  <a:spLocks noChangeShapeType="1"/>
                </p:cNvSpPr>
                <p:nvPr/>
              </p:nvSpPr>
              <p:spPr bwMode="auto">
                <a:xfrm flipV="1">
                  <a:off x="2051" y="1056"/>
                  <a:ext cx="969" cy="9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03" name="Line 33"/>
                <p:cNvSpPr>
                  <a:spLocks noChangeShapeType="1"/>
                </p:cNvSpPr>
                <p:nvPr/>
              </p:nvSpPr>
              <p:spPr bwMode="auto">
                <a:xfrm flipH="1" flipV="1">
                  <a:off x="2051" y="2025"/>
                  <a:ext cx="485" cy="76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04" name="Line 34"/>
                <p:cNvSpPr>
                  <a:spLocks noChangeShapeType="1"/>
                </p:cNvSpPr>
                <p:nvPr/>
              </p:nvSpPr>
              <p:spPr bwMode="auto">
                <a:xfrm flipV="1">
                  <a:off x="2536" y="1886"/>
                  <a:ext cx="899" cy="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05" name="Line 35"/>
                <p:cNvSpPr>
                  <a:spLocks noChangeShapeType="1"/>
                </p:cNvSpPr>
                <p:nvPr/>
              </p:nvSpPr>
              <p:spPr bwMode="auto">
                <a:xfrm flipH="1" flipV="1">
                  <a:off x="2951" y="1056"/>
                  <a:ext cx="484" cy="83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06" name="Line 36"/>
                <p:cNvSpPr>
                  <a:spLocks noChangeShapeType="1"/>
                </p:cNvSpPr>
                <p:nvPr/>
              </p:nvSpPr>
              <p:spPr bwMode="auto">
                <a:xfrm flipV="1">
                  <a:off x="1982" y="1056"/>
                  <a:ext cx="969" cy="9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07" name="Line 37"/>
                <p:cNvSpPr>
                  <a:spLocks noChangeShapeType="1"/>
                </p:cNvSpPr>
                <p:nvPr/>
              </p:nvSpPr>
              <p:spPr bwMode="auto">
                <a:xfrm flipH="1" flipV="1">
                  <a:off x="1982" y="2025"/>
                  <a:ext cx="484" cy="76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08" name="Line 38"/>
                <p:cNvSpPr>
                  <a:spLocks noChangeShapeType="1"/>
                </p:cNvSpPr>
                <p:nvPr/>
              </p:nvSpPr>
              <p:spPr bwMode="auto">
                <a:xfrm flipV="1">
                  <a:off x="2466" y="1886"/>
                  <a:ext cx="900" cy="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09" name="Line 39"/>
                <p:cNvSpPr>
                  <a:spLocks noChangeShapeType="1"/>
                </p:cNvSpPr>
                <p:nvPr/>
              </p:nvSpPr>
              <p:spPr bwMode="auto">
                <a:xfrm flipH="1" flipV="1">
                  <a:off x="2881" y="1056"/>
                  <a:ext cx="485" cy="83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10" name="Line 40"/>
                <p:cNvSpPr>
                  <a:spLocks noChangeShapeType="1"/>
                </p:cNvSpPr>
                <p:nvPr/>
              </p:nvSpPr>
              <p:spPr bwMode="auto">
                <a:xfrm flipV="1">
                  <a:off x="1913" y="1056"/>
                  <a:ext cx="968" cy="9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11" name="Line 41"/>
                <p:cNvSpPr>
                  <a:spLocks noChangeShapeType="1"/>
                </p:cNvSpPr>
                <p:nvPr/>
              </p:nvSpPr>
              <p:spPr bwMode="auto">
                <a:xfrm>
                  <a:off x="1913" y="2025"/>
                  <a:ext cx="207" cy="34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412" name="Line 42"/>
                <p:cNvSpPr>
                  <a:spLocks noChangeShapeType="1"/>
                </p:cNvSpPr>
                <p:nvPr/>
              </p:nvSpPr>
              <p:spPr bwMode="auto">
                <a:xfrm flipV="1">
                  <a:off x="1920" y="2371"/>
                  <a:ext cx="20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grpSp>
          <p:sp>
            <p:nvSpPr>
              <p:cNvPr id="15374" name="Line 43"/>
              <p:cNvSpPr>
                <a:spLocks noChangeShapeType="1"/>
              </p:cNvSpPr>
              <p:nvPr/>
            </p:nvSpPr>
            <p:spPr bwMode="auto">
              <a:xfrm flipV="1">
                <a:off x="3984" y="2830"/>
                <a:ext cx="609" cy="2"/>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375" name="Line 44"/>
              <p:cNvSpPr>
                <a:spLocks noChangeShapeType="1"/>
              </p:cNvSpPr>
              <p:nvPr/>
            </p:nvSpPr>
            <p:spPr bwMode="auto">
              <a:xfrm>
                <a:off x="3847" y="3456"/>
                <a:ext cx="746"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376" name="Line 45"/>
              <p:cNvSpPr>
                <a:spLocks noChangeShapeType="1"/>
              </p:cNvSpPr>
              <p:nvPr/>
            </p:nvSpPr>
            <p:spPr bwMode="auto">
              <a:xfrm>
                <a:off x="4593" y="2830"/>
                <a:ext cx="0" cy="163"/>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377" name="Line 46"/>
              <p:cNvSpPr>
                <a:spLocks noChangeShapeType="1"/>
              </p:cNvSpPr>
              <p:nvPr/>
            </p:nvSpPr>
            <p:spPr bwMode="auto">
              <a:xfrm>
                <a:off x="4581" y="3293"/>
                <a:ext cx="0" cy="163"/>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378" name="Rectangle 47"/>
              <p:cNvSpPr>
                <a:spLocks noChangeArrowheads="1"/>
              </p:cNvSpPr>
              <p:nvPr/>
            </p:nvSpPr>
            <p:spPr bwMode="auto">
              <a:xfrm>
                <a:off x="4541" y="2993"/>
                <a:ext cx="81" cy="319"/>
              </a:xfrm>
              <a:prstGeom prst="rect">
                <a:avLst/>
              </a:prstGeom>
              <a:gradFill rotWithShape="0">
                <a:gsLst>
                  <a:gs pos="0">
                    <a:srgbClr val="003366"/>
                  </a:gs>
                  <a:gs pos="50000">
                    <a:srgbClr val="C3CFDB"/>
                  </a:gs>
                  <a:gs pos="100000">
                    <a:srgbClr val="003366"/>
                  </a:gs>
                </a:gsLst>
                <a:lin ang="0" scaled="1"/>
              </a:gradFill>
              <a:ln w="19050">
                <a:solidFill>
                  <a:schemeClr val="tx1"/>
                </a:solidFill>
                <a:miter lim="800000"/>
                <a:headEnd/>
                <a:tailEnd/>
              </a:ln>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5382" name="Oval 51"/>
              <p:cNvSpPr>
                <a:spLocks noChangeArrowheads="1"/>
              </p:cNvSpPr>
              <p:nvPr/>
            </p:nvSpPr>
            <p:spPr bwMode="auto">
              <a:xfrm rot="1952563">
                <a:off x="3164" y="3171"/>
                <a:ext cx="244" cy="192"/>
              </a:xfrm>
              <a:prstGeom prst="ellipse">
                <a:avLst/>
              </a:pr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5383" name="Rectangle 52"/>
              <p:cNvSpPr>
                <a:spLocks noChangeArrowheads="1"/>
              </p:cNvSpPr>
              <p:nvPr/>
            </p:nvSpPr>
            <p:spPr bwMode="auto">
              <a:xfrm>
                <a:off x="3194" y="3264"/>
                <a:ext cx="123"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5384" name="Line 53"/>
              <p:cNvSpPr>
                <a:spLocks noChangeShapeType="1"/>
              </p:cNvSpPr>
              <p:nvPr/>
            </p:nvSpPr>
            <p:spPr bwMode="auto">
              <a:xfrm flipH="1">
                <a:off x="3153" y="816"/>
                <a:ext cx="1836" cy="264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385" name="Freeform 54"/>
              <p:cNvSpPr>
                <a:spLocks/>
              </p:cNvSpPr>
              <p:nvPr/>
            </p:nvSpPr>
            <p:spPr bwMode="auto">
              <a:xfrm>
                <a:off x="3158" y="3165"/>
                <a:ext cx="98" cy="147"/>
              </a:xfrm>
              <a:custGeom>
                <a:avLst/>
                <a:gdLst>
                  <a:gd name="T0" fmla="*/ 21 w 116"/>
                  <a:gd name="T1" fmla="*/ 0 h 147"/>
                  <a:gd name="T2" fmla="*/ 13 w 116"/>
                  <a:gd name="T3" fmla="*/ 20 h 147"/>
                  <a:gd name="T4" fmla="*/ 3 w 116"/>
                  <a:gd name="T5" fmla="*/ 69 h 147"/>
                  <a:gd name="T6" fmla="*/ 5 w 116"/>
                  <a:gd name="T7" fmla="*/ 147 h 147"/>
                  <a:gd name="T8" fmla="*/ 0 60000 65536"/>
                  <a:gd name="T9" fmla="*/ 0 60000 65536"/>
                  <a:gd name="T10" fmla="*/ 0 60000 65536"/>
                  <a:gd name="T11" fmla="*/ 0 60000 65536"/>
                  <a:gd name="T12" fmla="*/ 0 w 116"/>
                  <a:gd name="T13" fmla="*/ 0 h 147"/>
                  <a:gd name="T14" fmla="*/ 116 w 116"/>
                  <a:gd name="T15" fmla="*/ 147 h 147"/>
                </a:gdLst>
                <a:ahLst/>
                <a:cxnLst>
                  <a:cxn ang="T8">
                    <a:pos x="T0" y="T1"/>
                  </a:cxn>
                  <a:cxn ang="T9">
                    <a:pos x="T2" y="T3"/>
                  </a:cxn>
                  <a:cxn ang="T10">
                    <a:pos x="T4" y="T5"/>
                  </a:cxn>
                  <a:cxn ang="T11">
                    <a:pos x="T6" y="T7"/>
                  </a:cxn>
                </a:cxnLst>
                <a:rect l="T12" t="T13" r="T14" b="T15"/>
                <a:pathLst>
                  <a:path w="116" h="147">
                    <a:moveTo>
                      <a:pt x="116" y="0"/>
                    </a:moveTo>
                    <a:cubicBezTo>
                      <a:pt x="108" y="3"/>
                      <a:pt x="84" y="9"/>
                      <a:pt x="66" y="20"/>
                    </a:cubicBezTo>
                    <a:cubicBezTo>
                      <a:pt x="48" y="31"/>
                      <a:pt x="14" y="48"/>
                      <a:pt x="7" y="69"/>
                    </a:cubicBezTo>
                    <a:cubicBezTo>
                      <a:pt x="0" y="90"/>
                      <a:pt x="22" y="131"/>
                      <a:pt x="26" y="147"/>
                    </a:cubicBezTo>
                  </a:path>
                </a:pathLst>
              </a:custGeom>
              <a:noFill/>
              <a:ln w="9525">
                <a:solidFill>
                  <a:srgbClr val="CC0000"/>
                </a:solidFill>
                <a:round/>
                <a:headEnd/>
                <a:tailEnd type="triangle" w="lg" len="lg"/>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sp>
            <p:nvSpPr>
              <p:cNvPr id="15387" name="Line 56"/>
              <p:cNvSpPr>
                <a:spLocks noChangeShapeType="1"/>
              </p:cNvSpPr>
              <p:nvPr/>
            </p:nvSpPr>
            <p:spPr bwMode="auto">
              <a:xfrm>
                <a:off x="4459" y="2976"/>
                <a:ext cx="0" cy="336"/>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390" name="Line 59"/>
              <p:cNvSpPr>
                <a:spLocks noChangeShapeType="1"/>
              </p:cNvSpPr>
              <p:nvPr/>
            </p:nvSpPr>
            <p:spPr bwMode="auto">
              <a:xfrm flipV="1">
                <a:off x="4323" y="1278"/>
                <a:ext cx="775" cy="48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391" name="Freeform 60"/>
              <p:cNvSpPr>
                <a:spLocks/>
              </p:cNvSpPr>
              <p:nvPr/>
            </p:nvSpPr>
            <p:spPr bwMode="auto">
              <a:xfrm>
                <a:off x="4576" y="1602"/>
                <a:ext cx="49" cy="144"/>
              </a:xfrm>
              <a:custGeom>
                <a:avLst/>
                <a:gdLst>
                  <a:gd name="T0" fmla="*/ 0 w 57"/>
                  <a:gd name="T1" fmla="*/ 0 h 144"/>
                  <a:gd name="T2" fmla="*/ 8 w 57"/>
                  <a:gd name="T3" fmla="*/ 36 h 144"/>
                  <a:gd name="T4" fmla="*/ 11 w 57"/>
                  <a:gd name="T5" fmla="*/ 78 h 144"/>
                  <a:gd name="T6" fmla="*/ 11 w 57"/>
                  <a:gd name="T7" fmla="*/ 144 h 144"/>
                  <a:gd name="T8" fmla="*/ 0 60000 65536"/>
                  <a:gd name="T9" fmla="*/ 0 60000 65536"/>
                  <a:gd name="T10" fmla="*/ 0 60000 65536"/>
                  <a:gd name="T11" fmla="*/ 0 60000 65536"/>
                  <a:gd name="T12" fmla="*/ 0 w 57"/>
                  <a:gd name="T13" fmla="*/ 0 h 144"/>
                  <a:gd name="T14" fmla="*/ 57 w 57"/>
                  <a:gd name="T15" fmla="*/ 144 h 144"/>
                </a:gdLst>
                <a:ahLst/>
                <a:cxnLst>
                  <a:cxn ang="T8">
                    <a:pos x="T0" y="T1"/>
                  </a:cxn>
                  <a:cxn ang="T9">
                    <a:pos x="T2" y="T3"/>
                  </a:cxn>
                  <a:cxn ang="T10">
                    <a:pos x="T4" y="T5"/>
                  </a:cxn>
                  <a:cxn ang="T11">
                    <a:pos x="T6" y="T7"/>
                  </a:cxn>
                </a:cxnLst>
                <a:rect l="T12" t="T13" r="T14" b="T15"/>
                <a:pathLst>
                  <a:path w="57" h="144">
                    <a:moveTo>
                      <a:pt x="0" y="0"/>
                    </a:moveTo>
                    <a:cubicBezTo>
                      <a:pt x="6" y="6"/>
                      <a:pt x="27" y="23"/>
                      <a:pt x="36" y="36"/>
                    </a:cubicBezTo>
                    <a:cubicBezTo>
                      <a:pt x="45" y="49"/>
                      <a:pt x="51" y="60"/>
                      <a:pt x="54" y="78"/>
                    </a:cubicBezTo>
                    <a:cubicBezTo>
                      <a:pt x="57" y="96"/>
                      <a:pt x="54" y="130"/>
                      <a:pt x="54" y="144"/>
                    </a:cubicBezTo>
                  </a:path>
                </a:pathLst>
              </a:custGeom>
              <a:noFill/>
              <a:ln w="2857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sp>
            <p:nvSpPr>
              <p:cNvPr id="15394" name="Rectangle 63"/>
              <p:cNvSpPr>
                <a:spLocks noChangeArrowheads="1"/>
              </p:cNvSpPr>
              <p:nvPr/>
            </p:nvSpPr>
            <p:spPr bwMode="auto">
              <a:xfrm>
                <a:off x="3024" y="576"/>
                <a:ext cx="2448" cy="321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5395" name="Line 64"/>
              <p:cNvSpPr>
                <a:spLocks noChangeShapeType="1"/>
              </p:cNvSpPr>
              <p:nvPr/>
            </p:nvSpPr>
            <p:spPr bwMode="auto">
              <a:xfrm flipV="1">
                <a:off x="3984" y="2496"/>
                <a:ext cx="0" cy="336"/>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396" name="Line 65"/>
              <p:cNvSpPr>
                <a:spLocks noChangeShapeType="1"/>
              </p:cNvSpPr>
              <p:nvPr/>
            </p:nvSpPr>
            <p:spPr bwMode="auto">
              <a:xfrm flipV="1">
                <a:off x="3840" y="2784"/>
                <a:ext cx="0" cy="672"/>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grp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4CF53347-2117-4FD2-AF95-A18B136C0B5F}"/>
                    </a:ext>
                  </a:extLst>
                </p:cNvPr>
                <p:cNvSpPr txBox="1"/>
                <p:nvPr/>
              </p:nvSpPr>
              <p:spPr>
                <a:xfrm>
                  <a:off x="5038419" y="5216981"/>
                  <a:ext cx="3406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xmlns="">
            <p:sp>
              <p:nvSpPr>
                <p:cNvPr id="66" name="文本框 65">
                  <a:extLst>
                    <a:ext uri="{FF2B5EF4-FFF2-40B4-BE49-F238E27FC236}">
                      <a16:creationId xmlns:a16="http://schemas.microsoft.com/office/drawing/2014/main" id="{4CF53347-2117-4FD2-AF95-A18B136C0B5F}"/>
                    </a:ext>
                  </a:extLst>
                </p:cNvPr>
                <p:cNvSpPr txBox="1">
                  <a:spLocks noRot="1" noChangeAspect="1" noMove="1" noResize="1" noEditPoints="1" noAdjustHandles="1" noChangeArrowheads="1" noChangeShapeType="1" noTextEdit="1"/>
                </p:cNvSpPr>
                <p:nvPr/>
              </p:nvSpPr>
              <p:spPr>
                <a:xfrm>
                  <a:off x="5038419" y="5216981"/>
                  <a:ext cx="340606"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31118C8B-AD74-4CD4-96E4-59FB02147E35}"/>
                    </a:ext>
                  </a:extLst>
                </p:cNvPr>
                <p:cNvSpPr/>
                <p:nvPr/>
              </p:nvSpPr>
              <p:spPr>
                <a:xfrm>
                  <a:off x="8214527" y="2598391"/>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67" name="矩形 66">
                  <a:extLst>
                    <a:ext uri="{FF2B5EF4-FFF2-40B4-BE49-F238E27FC236}">
                      <a16:creationId xmlns:a16="http://schemas.microsoft.com/office/drawing/2014/main" id="{31118C8B-AD74-4CD4-96E4-59FB02147E35}"/>
                    </a:ext>
                  </a:extLst>
                </p:cNvPr>
                <p:cNvSpPr>
                  <a:spLocks noRot="1" noChangeAspect="1" noMove="1" noResize="1" noEditPoints="1" noAdjustHandles="1" noChangeArrowheads="1" noChangeShapeType="1" noTextEdit="1"/>
                </p:cNvSpPr>
                <p:nvPr/>
              </p:nvSpPr>
              <p:spPr>
                <a:xfrm>
                  <a:off x="8214527" y="2598391"/>
                  <a:ext cx="529312"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CA05E409-160E-4976-869D-308A47283A9F}"/>
                    </a:ext>
                  </a:extLst>
                </p:cNvPr>
                <p:cNvSpPr txBox="1"/>
                <p:nvPr/>
              </p:nvSpPr>
              <p:spPr>
                <a:xfrm>
                  <a:off x="6846335" y="4594023"/>
                  <a:ext cx="21499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𝑖</m:t>
                        </m:r>
                      </m:oMath>
                    </m:oMathPara>
                  </a14:m>
                  <a:endParaRPr lang="zh-CN" altLang="en-US" sz="2800" dirty="0">
                    <a:solidFill>
                      <a:srgbClr val="FF0000"/>
                    </a:solidFill>
                    <a:latin typeface="+mn-lt"/>
                    <a:ea typeface="+mn-ea"/>
                  </a:endParaRPr>
                </a:p>
              </p:txBody>
            </p:sp>
          </mc:Choice>
          <mc:Fallback xmlns="">
            <p:sp>
              <p:nvSpPr>
                <p:cNvPr id="68" name="文本框 67">
                  <a:extLst>
                    <a:ext uri="{FF2B5EF4-FFF2-40B4-BE49-F238E27FC236}">
                      <a16:creationId xmlns:a16="http://schemas.microsoft.com/office/drawing/2014/main" id="{CA05E409-160E-4976-869D-308A47283A9F}"/>
                    </a:ext>
                  </a:extLst>
                </p:cNvPr>
                <p:cNvSpPr txBox="1">
                  <a:spLocks noRot="1" noChangeAspect="1" noMove="1" noResize="1" noEditPoints="1" noAdjustHandles="1" noChangeArrowheads="1" noChangeShapeType="1" noTextEdit="1"/>
                </p:cNvSpPr>
                <p:nvPr/>
              </p:nvSpPr>
              <p:spPr>
                <a:xfrm>
                  <a:off x="6846335" y="4594023"/>
                  <a:ext cx="214994"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82AB15EC-C5C6-4EC7-8FBE-00B284DBDD0F}"/>
                    </a:ext>
                  </a:extLst>
                </p:cNvPr>
                <p:cNvSpPr txBox="1"/>
                <p:nvPr/>
              </p:nvSpPr>
              <p:spPr>
                <a:xfrm>
                  <a:off x="7385532" y="4645481"/>
                  <a:ext cx="32951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𝑅</m:t>
                        </m:r>
                      </m:oMath>
                    </m:oMathPara>
                  </a14:m>
                  <a:endParaRPr lang="zh-CN" altLang="en-US" sz="2800" dirty="0">
                    <a:solidFill>
                      <a:srgbClr val="0000FF"/>
                    </a:solidFill>
                    <a:latin typeface="+mn-lt"/>
                    <a:ea typeface="+mn-ea"/>
                  </a:endParaRPr>
                </a:p>
              </p:txBody>
            </p:sp>
          </mc:Choice>
          <mc:Fallback xmlns="">
            <p:sp>
              <p:nvSpPr>
                <p:cNvPr id="69" name="文本框 68">
                  <a:extLst>
                    <a:ext uri="{FF2B5EF4-FFF2-40B4-BE49-F238E27FC236}">
                      <a16:creationId xmlns:a16="http://schemas.microsoft.com/office/drawing/2014/main" id="{82AB15EC-C5C6-4EC7-8FBE-00B284DBDD0F}"/>
                    </a:ext>
                  </a:extLst>
                </p:cNvPr>
                <p:cNvSpPr txBox="1">
                  <a:spLocks noRot="1" noChangeAspect="1" noMove="1" noResize="1" noEditPoints="1" noAdjustHandles="1" noChangeArrowheads="1" noChangeShapeType="1" noTextEdit="1"/>
                </p:cNvSpPr>
                <p:nvPr/>
              </p:nvSpPr>
              <p:spPr>
                <a:xfrm>
                  <a:off x="7385532" y="4645481"/>
                  <a:ext cx="329514"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93FC0165-E74B-4084-8DEB-41CE4ABCB745}"/>
                    </a:ext>
                  </a:extLst>
                </p:cNvPr>
                <p:cNvSpPr txBox="1"/>
                <p:nvPr/>
              </p:nvSpPr>
              <p:spPr>
                <a:xfrm>
                  <a:off x="6192346" y="1684932"/>
                  <a:ext cx="36144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𝑁</m:t>
                        </m:r>
                      </m:oMath>
                    </m:oMathPara>
                  </a14:m>
                  <a:endParaRPr lang="zh-CN" altLang="en-US" sz="2800" dirty="0">
                    <a:solidFill>
                      <a:srgbClr val="0000FF"/>
                    </a:solidFill>
                    <a:latin typeface="+mn-lt"/>
                    <a:ea typeface="+mn-ea"/>
                  </a:endParaRPr>
                </a:p>
              </p:txBody>
            </p:sp>
          </mc:Choice>
          <mc:Fallback xmlns="">
            <p:sp>
              <p:nvSpPr>
                <p:cNvPr id="70" name="文本框 69">
                  <a:extLst>
                    <a:ext uri="{FF2B5EF4-FFF2-40B4-BE49-F238E27FC236}">
                      <a16:creationId xmlns:a16="http://schemas.microsoft.com/office/drawing/2014/main" id="{93FC0165-E74B-4084-8DEB-41CE4ABCB745}"/>
                    </a:ext>
                  </a:extLst>
                </p:cNvPr>
                <p:cNvSpPr txBox="1">
                  <a:spLocks noRot="1" noChangeAspect="1" noMove="1" noResize="1" noEditPoints="1" noAdjustHandles="1" noChangeArrowheads="1" noChangeShapeType="1" noTextEdit="1"/>
                </p:cNvSpPr>
                <p:nvPr/>
              </p:nvSpPr>
              <p:spPr>
                <a:xfrm>
                  <a:off x="6192346" y="1684932"/>
                  <a:ext cx="361445"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EBE5F446-66B5-41A3-A68C-ACF3F8F65D76}"/>
                    </a:ext>
                  </a:extLst>
                </p:cNvPr>
                <p:cNvSpPr txBox="1"/>
                <p:nvPr/>
              </p:nvSpPr>
              <p:spPr>
                <a:xfrm>
                  <a:off x="7919728" y="1035062"/>
                  <a:ext cx="42479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r>
                          <a:rPr lang="en-US" altLang="zh-CN" sz="2800" b="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71" name="文本框 70">
                  <a:extLst>
                    <a:ext uri="{FF2B5EF4-FFF2-40B4-BE49-F238E27FC236}">
                      <a16:creationId xmlns:a16="http://schemas.microsoft.com/office/drawing/2014/main" id="{EBE5F446-66B5-41A3-A68C-ACF3F8F65D76}"/>
                    </a:ext>
                  </a:extLst>
                </p:cNvPr>
                <p:cNvSpPr txBox="1">
                  <a:spLocks noRot="1" noChangeAspect="1" noMove="1" noResize="1" noEditPoints="1" noAdjustHandles="1" noChangeArrowheads="1" noChangeShapeType="1" noTextEdit="1"/>
                </p:cNvSpPr>
                <p:nvPr/>
              </p:nvSpPr>
              <p:spPr>
                <a:xfrm>
                  <a:off x="7919728" y="1035062"/>
                  <a:ext cx="424796"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F47F2A53-3218-4904-B61A-D03C93D94AD4}"/>
                    </a:ext>
                  </a:extLst>
                </p:cNvPr>
                <p:cNvSpPr txBox="1"/>
                <p:nvPr/>
              </p:nvSpPr>
              <p:spPr>
                <a:xfrm>
                  <a:off x="7377448" y="2230149"/>
                  <a:ext cx="30226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𝜃</m:t>
                        </m:r>
                      </m:oMath>
                    </m:oMathPara>
                  </a14:m>
                  <a:endParaRPr lang="zh-CN" altLang="en-US" sz="2800" dirty="0">
                    <a:solidFill>
                      <a:srgbClr val="0000FF"/>
                    </a:solidFill>
                    <a:latin typeface="+mn-lt"/>
                    <a:ea typeface="+mn-ea"/>
                  </a:endParaRPr>
                </a:p>
              </p:txBody>
            </p:sp>
          </mc:Choice>
          <mc:Fallback xmlns="">
            <p:sp>
              <p:nvSpPr>
                <p:cNvPr id="72" name="文本框 71">
                  <a:extLst>
                    <a:ext uri="{FF2B5EF4-FFF2-40B4-BE49-F238E27FC236}">
                      <a16:creationId xmlns:a16="http://schemas.microsoft.com/office/drawing/2014/main" id="{F47F2A53-3218-4904-B61A-D03C93D94AD4}"/>
                    </a:ext>
                  </a:extLst>
                </p:cNvPr>
                <p:cNvSpPr txBox="1">
                  <a:spLocks noRot="1" noChangeAspect="1" noMove="1" noResize="1" noEditPoints="1" noAdjustHandles="1" noChangeArrowheads="1" noChangeShapeType="1" noTextEdit="1"/>
                </p:cNvSpPr>
                <p:nvPr/>
              </p:nvSpPr>
              <p:spPr>
                <a:xfrm>
                  <a:off x="7377448" y="2230149"/>
                  <a:ext cx="302262"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BCCE039F-53C4-47FF-B23A-58959EE8BD19}"/>
                    </a:ext>
                  </a:extLst>
                </p:cNvPr>
                <p:cNvSpPr txBox="1"/>
                <p:nvPr/>
              </p:nvSpPr>
              <p:spPr>
                <a:xfrm>
                  <a:off x="5023685" y="4463375"/>
                  <a:ext cx="35894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𝜔</m:t>
                        </m:r>
                      </m:oMath>
                    </m:oMathPara>
                  </a14:m>
                  <a:endParaRPr lang="zh-CN" altLang="en-US" sz="2800" dirty="0">
                    <a:solidFill>
                      <a:srgbClr val="0000FF"/>
                    </a:solidFill>
                    <a:latin typeface="+mn-lt"/>
                    <a:ea typeface="+mn-ea"/>
                  </a:endParaRPr>
                </a:p>
              </p:txBody>
            </p:sp>
          </mc:Choice>
          <mc:Fallback xmlns="">
            <p:sp>
              <p:nvSpPr>
                <p:cNvPr id="73" name="文本框 72">
                  <a:extLst>
                    <a:ext uri="{FF2B5EF4-FFF2-40B4-BE49-F238E27FC236}">
                      <a16:creationId xmlns:a16="http://schemas.microsoft.com/office/drawing/2014/main" id="{BCCE039F-53C4-47FF-B23A-58959EE8BD19}"/>
                    </a:ext>
                  </a:extLst>
                </p:cNvPr>
                <p:cNvSpPr txBox="1">
                  <a:spLocks noRot="1" noChangeAspect="1" noMove="1" noResize="1" noEditPoints="1" noAdjustHandles="1" noChangeArrowheads="1" noChangeShapeType="1" noTextEdit="1"/>
                </p:cNvSpPr>
                <p:nvPr/>
              </p:nvSpPr>
              <p:spPr>
                <a:xfrm>
                  <a:off x="5023685" y="4463375"/>
                  <a:ext cx="358944"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ADF0C693-27CD-4DEF-B2E9-4A57AF7EB694}"/>
                    </a:ext>
                  </a:extLst>
                </p:cNvPr>
                <p:cNvSpPr/>
                <p:nvPr/>
              </p:nvSpPr>
              <p:spPr>
                <a:xfrm>
                  <a:off x="8008883" y="1596695"/>
                  <a:ext cx="6407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𝑒</m:t>
                                </m:r>
                              </m:e>
                            </m:acc>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oMath>
                    </m:oMathPara>
                  </a14:m>
                  <a:endParaRPr lang="zh-CN" altLang="en-US" sz="2800" dirty="0">
                    <a:solidFill>
                      <a:srgbClr val="0000FF"/>
                    </a:solidFill>
                  </a:endParaRPr>
                </a:p>
              </p:txBody>
            </p:sp>
          </mc:Choice>
          <mc:Fallback xmlns="">
            <p:sp>
              <p:nvSpPr>
                <p:cNvPr id="74" name="矩形 73">
                  <a:extLst>
                    <a:ext uri="{FF2B5EF4-FFF2-40B4-BE49-F238E27FC236}">
                      <a16:creationId xmlns:a16="http://schemas.microsoft.com/office/drawing/2014/main" id="{ADF0C693-27CD-4DEF-B2E9-4A57AF7EB694}"/>
                    </a:ext>
                  </a:extLst>
                </p:cNvPr>
                <p:cNvSpPr>
                  <a:spLocks noRot="1" noChangeAspect="1" noMove="1" noResize="1" noEditPoints="1" noAdjustHandles="1" noChangeArrowheads="1" noChangeShapeType="1" noTextEdit="1"/>
                </p:cNvSpPr>
                <p:nvPr/>
              </p:nvSpPr>
              <p:spPr>
                <a:xfrm>
                  <a:off x="8008883" y="1596695"/>
                  <a:ext cx="640753" cy="523220"/>
                </a:xfrm>
                <a:prstGeom prst="rect">
                  <a:avLst/>
                </a:prstGeom>
                <a:blipFill>
                  <a:blip r:embed="rId1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346042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470" name="Text Box 3"/>
              <p:cNvSpPr txBox="1">
                <a:spLocks noChangeArrowheads="1"/>
              </p:cNvSpPr>
              <p:nvPr/>
            </p:nvSpPr>
            <p:spPr bwMode="auto">
              <a:xfrm>
                <a:off x="820981" y="627064"/>
                <a:ext cx="4081781"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r>
                  <a:rPr lang="zh-CN" altLang="en-US" b="0" dirty="0">
                    <a:solidFill>
                      <a:srgbClr val="0000FF"/>
                    </a:solidFill>
                    <a:latin typeface="+mn-ea"/>
                    <a:ea typeface="+mn-ea"/>
                  </a:rPr>
                  <a:t>已知</a:t>
                </a:r>
                <a14:m>
                  <m:oMath xmlns:m="http://schemas.openxmlformats.org/officeDocument/2006/math">
                    <m:r>
                      <a:rPr lang="en-US" altLang="zh-CN" b="0" i="1">
                        <a:solidFill>
                          <a:srgbClr val="0000FF"/>
                        </a:solidFill>
                        <a:latin typeface="Cambria Math" panose="02040503050406030204" pitchFamily="18" charset="0"/>
                      </a:rPr>
                      <m:t>𝑆</m:t>
                    </m:r>
                  </m:oMath>
                </a14:m>
                <a:r>
                  <a:rPr lang="zh-CN" altLang="en-US" b="0" dirty="0">
                    <a:solidFill>
                      <a:srgbClr val="0000FF"/>
                    </a:solidFill>
                    <a:latin typeface="+mn-ea"/>
                    <a:ea typeface="+mn-ea"/>
                  </a:rPr>
                  <a:t>，</a:t>
                </a:r>
                <a14:m>
                  <m:oMath xmlns:m="http://schemas.openxmlformats.org/officeDocument/2006/math">
                    <m:r>
                      <a:rPr lang="en-US" altLang="zh-CN" b="0" i="1">
                        <a:solidFill>
                          <a:srgbClr val="0000FF"/>
                        </a:solidFill>
                        <a:latin typeface="Cambria Math" panose="02040503050406030204" pitchFamily="18" charset="0"/>
                      </a:rPr>
                      <m:t>𝑁</m:t>
                    </m:r>
                  </m:oMath>
                </a14:m>
                <a:r>
                  <a:rPr lang="zh-CN" altLang="en-US" b="0" dirty="0">
                    <a:solidFill>
                      <a:srgbClr val="0000FF"/>
                    </a:solidFill>
                    <a:latin typeface="+mn-ea"/>
                    <a:ea typeface="+mn-ea"/>
                  </a:rPr>
                  <a:t>，</a:t>
                </a:r>
                <a14:m>
                  <m:oMath xmlns:m="http://schemas.openxmlformats.org/officeDocument/2006/math">
                    <m:r>
                      <a:rPr lang="zh-CN" altLang="en-US" b="0" i="1">
                        <a:solidFill>
                          <a:srgbClr val="0000FF"/>
                        </a:solidFill>
                        <a:latin typeface="Cambria Math" panose="02040503050406030204" pitchFamily="18" charset="0"/>
                      </a:rPr>
                      <m:t>𝜔</m:t>
                    </m:r>
                  </m:oMath>
                </a14:m>
                <a:r>
                  <a:rPr lang="zh-CN" altLang="en-US" b="0" dirty="0">
                    <a:solidFill>
                      <a:srgbClr val="0000FF"/>
                    </a:solidFill>
                    <a:latin typeface="+mn-ea"/>
                    <a:ea typeface="+mn-ea"/>
                  </a:rPr>
                  <a:t>。求</a:t>
                </a:r>
                <a14:m>
                  <m:oMath xmlns:m="http://schemas.openxmlformats.org/officeDocument/2006/math">
                    <m:r>
                      <a:rPr lang="zh-CN" altLang="en-US" i="1">
                        <a:solidFill>
                          <a:srgbClr val="0000FF"/>
                        </a:solidFill>
                        <a:latin typeface="Cambria Math" panose="02040503050406030204" pitchFamily="18" charset="0"/>
                      </a:rPr>
                      <m:t>𝜀</m:t>
                    </m:r>
                  </m:oMath>
                </a14:m>
                <a:r>
                  <a:rPr lang="zh-CN" altLang="en-US" b="0" dirty="0">
                    <a:solidFill>
                      <a:srgbClr val="0000FF"/>
                    </a:solidFill>
                    <a:latin typeface="+mn-ea"/>
                    <a:ea typeface="+mn-ea"/>
                  </a:rPr>
                  <a:t>。</a:t>
                </a:r>
              </a:p>
            </p:txBody>
          </p:sp>
        </mc:Choice>
        <mc:Fallback xmlns="">
          <p:sp>
            <p:nvSpPr>
              <p:cNvPr id="16470" name="Text Box 3"/>
              <p:cNvSpPr txBox="1">
                <a:spLocks noRot="1" noChangeAspect="1" noMove="1" noResize="1" noEditPoints="1" noAdjustHandles="1" noChangeArrowheads="1" noChangeShapeType="1" noTextEdit="1"/>
              </p:cNvSpPr>
              <p:nvPr/>
            </p:nvSpPr>
            <p:spPr bwMode="auto">
              <a:xfrm>
                <a:off x="820981" y="627064"/>
                <a:ext cx="4081781" cy="523220"/>
              </a:xfrm>
              <a:prstGeom prst="rect">
                <a:avLst/>
              </a:prstGeom>
              <a:blipFill>
                <a:blip r:embed="rId3"/>
                <a:stretch>
                  <a:fillRect l="-3139"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458" name="Text Box 21"/>
          <p:cNvSpPr txBox="1">
            <a:spLocks noChangeArrowheads="1"/>
          </p:cNvSpPr>
          <p:nvPr/>
        </p:nvSpPr>
        <p:spPr bwMode="auto">
          <a:xfrm>
            <a:off x="820981" y="4388646"/>
            <a:ext cx="83164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r>
              <a:rPr lang="zh-CN" altLang="en-US" b="0" dirty="0">
                <a:solidFill>
                  <a:srgbClr val="0000FF"/>
                </a:solidFill>
                <a:latin typeface="+mn-ea"/>
                <a:ea typeface="+mn-ea"/>
              </a:rPr>
              <a:t>令</a:t>
            </a:r>
          </a:p>
        </p:txBody>
      </p:sp>
      <p:sp>
        <p:nvSpPr>
          <p:cNvPr id="16457" name="Text Box 25"/>
          <p:cNvSpPr txBox="1">
            <a:spLocks noChangeArrowheads="1"/>
          </p:cNvSpPr>
          <p:nvPr/>
        </p:nvSpPr>
        <p:spPr bwMode="auto">
          <a:xfrm>
            <a:off x="820981" y="5123618"/>
            <a:ext cx="838200" cy="51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r>
              <a:rPr lang="zh-CN" altLang="en-US" b="0">
                <a:solidFill>
                  <a:srgbClr val="0000FF"/>
                </a:solidFill>
                <a:latin typeface="+mn-ea"/>
                <a:ea typeface="+mn-ea"/>
              </a:rPr>
              <a:t>则</a:t>
            </a:r>
          </a:p>
        </p:txBody>
      </p:sp>
      <p:grpSp>
        <p:nvGrpSpPr>
          <p:cNvPr id="90" name="组合 89">
            <a:extLst>
              <a:ext uri="{FF2B5EF4-FFF2-40B4-BE49-F238E27FC236}">
                <a16:creationId xmlns:a16="http://schemas.microsoft.com/office/drawing/2014/main" id="{77C7F590-6E4E-4744-805E-E231769EF244}"/>
              </a:ext>
            </a:extLst>
          </p:cNvPr>
          <p:cNvGrpSpPr/>
          <p:nvPr/>
        </p:nvGrpSpPr>
        <p:grpSpPr>
          <a:xfrm>
            <a:off x="5415207" y="797021"/>
            <a:ext cx="3927853" cy="5105400"/>
            <a:chOff x="4815986" y="784225"/>
            <a:chExt cx="3927853" cy="5105400"/>
          </a:xfrm>
        </p:grpSpPr>
        <p:grpSp>
          <p:nvGrpSpPr>
            <p:cNvPr id="91" name="Group 2">
              <a:extLst>
                <a:ext uri="{FF2B5EF4-FFF2-40B4-BE49-F238E27FC236}">
                  <a16:creationId xmlns:a16="http://schemas.microsoft.com/office/drawing/2014/main" id="{533B106D-7E9A-4CE5-B30F-4576F8253298}"/>
                </a:ext>
              </a:extLst>
            </p:cNvPr>
            <p:cNvGrpSpPr>
              <a:grpSpLocks/>
            </p:cNvGrpSpPr>
            <p:nvPr/>
          </p:nvGrpSpPr>
          <p:grpSpPr bwMode="auto">
            <a:xfrm>
              <a:off x="4815986" y="784225"/>
              <a:ext cx="3886200" cy="5105400"/>
              <a:chOff x="3024" y="576"/>
              <a:chExt cx="2448" cy="3216"/>
            </a:xfrm>
          </p:grpSpPr>
          <p:grpSp>
            <p:nvGrpSpPr>
              <p:cNvPr id="101" name="Group 4">
                <a:extLst>
                  <a:ext uri="{FF2B5EF4-FFF2-40B4-BE49-F238E27FC236}">
                    <a16:creationId xmlns:a16="http://schemas.microsoft.com/office/drawing/2014/main" id="{870BB635-A180-4225-83AF-0687230F609E}"/>
                  </a:ext>
                </a:extLst>
              </p:cNvPr>
              <p:cNvGrpSpPr>
                <a:grpSpLocks/>
              </p:cNvGrpSpPr>
              <p:nvPr/>
            </p:nvGrpSpPr>
            <p:grpSpPr bwMode="auto">
              <a:xfrm>
                <a:off x="3521" y="1123"/>
                <a:ext cx="1713" cy="1536"/>
                <a:chOff x="1296" y="1152"/>
                <a:chExt cx="2592" cy="1536"/>
              </a:xfrm>
            </p:grpSpPr>
            <p:sp>
              <p:nvSpPr>
                <p:cNvPr id="148" name="Line 5">
                  <a:extLst>
                    <a:ext uri="{FF2B5EF4-FFF2-40B4-BE49-F238E27FC236}">
                      <a16:creationId xmlns:a16="http://schemas.microsoft.com/office/drawing/2014/main" id="{793F200B-9BD1-49A0-A78B-0459D9EE7EFB}"/>
                    </a:ext>
                  </a:extLst>
                </p:cNvPr>
                <p:cNvSpPr>
                  <a:spLocks noChangeShapeType="1"/>
                </p:cNvSpPr>
                <p:nvPr/>
              </p:nvSpPr>
              <p:spPr bwMode="auto">
                <a:xfrm>
                  <a:off x="1296" y="1152"/>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49" name="Line 6">
                  <a:extLst>
                    <a:ext uri="{FF2B5EF4-FFF2-40B4-BE49-F238E27FC236}">
                      <a16:creationId xmlns:a16="http://schemas.microsoft.com/office/drawing/2014/main" id="{49D403AF-A635-48E0-B9B5-419057058C41}"/>
                    </a:ext>
                  </a:extLst>
                </p:cNvPr>
                <p:cNvSpPr>
                  <a:spLocks noChangeShapeType="1"/>
                </p:cNvSpPr>
                <p:nvPr/>
              </p:nvSpPr>
              <p:spPr bwMode="auto">
                <a:xfrm>
                  <a:off x="1296" y="1459"/>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0" name="Line 7">
                  <a:extLst>
                    <a:ext uri="{FF2B5EF4-FFF2-40B4-BE49-F238E27FC236}">
                      <a16:creationId xmlns:a16="http://schemas.microsoft.com/office/drawing/2014/main" id="{5447EAE1-89D0-457D-A08F-608A6F886244}"/>
                    </a:ext>
                  </a:extLst>
                </p:cNvPr>
                <p:cNvSpPr>
                  <a:spLocks noChangeShapeType="1"/>
                </p:cNvSpPr>
                <p:nvPr/>
              </p:nvSpPr>
              <p:spPr bwMode="auto">
                <a:xfrm>
                  <a:off x="1296" y="1766"/>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1" name="Line 8">
                  <a:extLst>
                    <a:ext uri="{FF2B5EF4-FFF2-40B4-BE49-F238E27FC236}">
                      <a16:creationId xmlns:a16="http://schemas.microsoft.com/office/drawing/2014/main" id="{B61CB082-ABFD-4CAA-BE71-62B82B629BAF}"/>
                    </a:ext>
                  </a:extLst>
                </p:cNvPr>
                <p:cNvSpPr>
                  <a:spLocks noChangeShapeType="1"/>
                </p:cNvSpPr>
                <p:nvPr/>
              </p:nvSpPr>
              <p:spPr bwMode="auto">
                <a:xfrm>
                  <a:off x="1296" y="2074"/>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2" name="Line 9">
                  <a:extLst>
                    <a:ext uri="{FF2B5EF4-FFF2-40B4-BE49-F238E27FC236}">
                      <a16:creationId xmlns:a16="http://schemas.microsoft.com/office/drawing/2014/main" id="{80A68E5A-7088-4559-BDCC-78E96B1BA64E}"/>
                    </a:ext>
                  </a:extLst>
                </p:cNvPr>
                <p:cNvSpPr>
                  <a:spLocks noChangeShapeType="1"/>
                </p:cNvSpPr>
                <p:nvPr/>
              </p:nvSpPr>
              <p:spPr bwMode="auto">
                <a:xfrm>
                  <a:off x="1296" y="2381"/>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53" name="Line 10">
                  <a:extLst>
                    <a:ext uri="{FF2B5EF4-FFF2-40B4-BE49-F238E27FC236}">
                      <a16:creationId xmlns:a16="http://schemas.microsoft.com/office/drawing/2014/main" id="{6E1620BE-E1D0-4CC8-9033-3AF45DEF3925}"/>
                    </a:ext>
                  </a:extLst>
                </p:cNvPr>
                <p:cNvSpPr>
                  <a:spLocks noChangeShapeType="1"/>
                </p:cNvSpPr>
                <p:nvPr/>
              </p:nvSpPr>
              <p:spPr bwMode="auto">
                <a:xfrm>
                  <a:off x="1296" y="2688"/>
                  <a:ext cx="2592"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grpSp>
          <p:sp>
            <p:nvSpPr>
              <p:cNvPr id="102" name="Line 11">
                <a:extLst>
                  <a:ext uri="{FF2B5EF4-FFF2-40B4-BE49-F238E27FC236}">
                    <a16:creationId xmlns:a16="http://schemas.microsoft.com/office/drawing/2014/main" id="{FEF27829-D93D-4EB1-A561-F389B1DCF48C}"/>
                  </a:ext>
                </a:extLst>
              </p:cNvPr>
              <p:cNvSpPr>
                <a:spLocks noChangeShapeType="1"/>
              </p:cNvSpPr>
              <p:nvPr/>
            </p:nvSpPr>
            <p:spPr bwMode="auto">
              <a:xfrm>
                <a:off x="4377" y="960"/>
                <a:ext cx="12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03" name="Line 12">
                <a:extLst>
                  <a:ext uri="{FF2B5EF4-FFF2-40B4-BE49-F238E27FC236}">
                    <a16:creationId xmlns:a16="http://schemas.microsoft.com/office/drawing/2014/main" id="{CD113EF8-59C3-431D-96D0-AA787D84B48A}"/>
                  </a:ext>
                </a:extLst>
              </p:cNvPr>
              <p:cNvSpPr>
                <a:spLocks noChangeShapeType="1"/>
              </p:cNvSpPr>
              <p:nvPr/>
            </p:nvSpPr>
            <p:spPr bwMode="auto">
              <a:xfrm>
                <a:off x="4010" y="1488"/>
                <a:ext cx="123" cy="0"/>
              </a:xfrm>
              <a:prstGeom prst="line">
                <a:avLst/>
              </a:prstGeom>
              <a:noFill/>
              <a:ln w="28575">
                <a:solidFill>
                  <a:schemeClr val="bg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04" name="Rectangle 13">
                <a:extLst>
                  <a:ext uri="{FF2B5EF4-FFF2-40B4-BE49-F238E27FC236}">
                    <a16:creationId xmlns:a16="http://schemas.microsoft.com/office/drawing/2014/main" id="{F9B6EAD1-EB05-4F0E-A39A-512FC3BDBAAC}"/>
                  </a:ext>
                </a:extLst>
              </p:cNvPr>
              <p:cNvSpPr>
                <a:spLocks noChangeArrowheads="1"/>
              </p:cNvSpPr>
              <p:nvPr/>
            </p:nvSpPr>
            <p:spPr bwMode="auto">
              <a:xfrm>
                <a:off x="4214" y="1200"/>
                <a:ext cx="82"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05" name="Rectangle 14">
                <a:extLst>
                  <a:ext uri="{FF2B5EF4-FFF2-40B4-BE49-F238E27FC236}">
                    <a16:creationId xmlns:a16="http://schemas.microsoft.com/office/drawing/2014/main" id="{12CC33B7-E89B-4F6C-817F-E1B3149AF22B}"/>
                  </a:ext>
                </a:extLst>
              </p:cNvPr>
              <p:cNvSpPr>
                <a:spLocks noChangeArrowheads="1"/>
              </p:cNvSpPr>
              <p:nvPr/>
            </p:nvSpPr>
            <p:spPr bwMode="auto">
              <a:xfrm>
                <a:off x="3847" y="1728"/>
                <a:ext cx="82" cy="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06" name="Rectangle 15">
                <a:extLst>
                  <a:ext uri="{FF2B5EF4-FFF2-40B4-BE49-F238E27FC236}">
                    <a16:creationId xmlns:a16="http://schemas.microsoft.com/office/drawing/2014/main" id="{924C1D44-B42B-4DD5-827B-05AA22F80541}"/>
                  </a:ext>
                </a:extLst>
              </p:cNvPr>
              <p:cNvSpPr>
                <a:spLocks noChangeArrowheads="1"/>
              </p:cNvSpPr>
              <p:nvPr/>
            </p:nvSpPr>
            <p:spPr bwMode="auto">
              <a:xfrm>
                <a:off x="3888" y="1968"/>
                <a:ext cx="122" cy="9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grpSp>
            <p:nvGrpSpPr>
              <p:cNvPr id="107" name="Group 17">
                <a:extLst>
                  <a:ext uri="{FF2B5EF4-FFF2-40B4-BE49-F238E27FC236}">
                    <a16:creationId xmlns:a16="http://schemas.microsoft.com/office/drawing/2014/main" id="{3060C2B5-56BA-4934-B3E7-DA0D19444A76}"/>
                  </a:ext>
                </a:extLst>
              </p:cNvPr>
              <p:cNvGrpSpPr>
                <a:grpSpLocks/>
              </p:cNvGrpSpPr>
              <p:nvPr/>
            </p:nvGrpSpPr>
            <p:grpSpPr bwMode="auto">
              <a:xfrm rot="-456532">
                <a:off x="3316" y="960"/>
                <a:ext cx="1715" cy="1877"/>
                <a:chOff x="1328" y="1056"/>
                <a:chExt cx="2176" cy="2184"/>
              </a:xfrm>
            </p:grpSpPr>
            <p:sp>
              <p:nvSpPr>
                <p:cNvPr id="123" name="Line 18">
                  <a:extLst>
                    <a:ext uri="{FF2B5EF4-FFF2-40B4-BE49-F238E27FC236}">
                      <a16:creationId xmlns:a16="http://schemas.microsoft.com/office/drawing/2014/main" id="{66CE3E7A-2C9E-4CDB-9196-77F4BDB7ADEA}"/>
                    </a:ext>
                  </a:extLst>
                </p:cNvPr>
                <p:cNvSpPr>
                  <a:spLocks noChangeShapeType="1"/>
                </p:cNvSpPr>
                <p:nvPr/>
              </p:nvSpPr>
              <p:spPr bwMode="auto">
                <a:xfrm flipV="1">
                  <a:off x="1776" y="2440"/>
                  <a:ext cx="621" cy="63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grpSp>
              <p:nvGrpSpPr>
                <p:cNvPr id="124" name="Group 19">
                  <a:extLst>
                    <a:ext uri="{FF2B5EF4-FFF2-40B4-BE49-F238E27FC236}">
                      <a16:creationId xmlns:a16="http://schemas.microsoft.com/office/drawing/2014/main" id="{E7DABB9E-954A-442A-954A-E006516DAE5D}"/>
                    </a:ext>
                  </a:extLst>
                </p:cNvPr>
                <p:cNvGrpSpPr>
                  <a:grpSpLocks/>
                </p:cNvGrpSpPr>
                <p:nvPr/>
              </p:nvGrpSpPr>
              <p:grpSpPr bwMode="auto">
                <a:xfrm>
                  <a:off x="1328" y="2547"/>
                  <a:ext cx="828" cy="693"/>
                  <a:chOff x="1167" y="2208"/>
                  <a:chExt cx="753" cy="599"/>
                </a:xfrm>
              </p:grpSpPr>
              <p:grpSp>
                <p:nvGrpSpPr>
                  <p:cNvPr id="139" name="Group 20">
                    <a:extLst>
                      <a:ext uri="{FF2B5EF4-FFF2-40B4-BE49-F238E27FC236}">
                        <a16:creationId xmlns:a16="http://schemas.microsoft.com/office/drawing/2014/main" id="{86104106-F31D-4ED1-B931-502C2D6561A7}"/>
                      </a:ext>
                    </a:extLst>
                  </p:cNvPr>
                  <p:cNvGrpSpPr>
                    <a:grpSpLocks/>
                  </p:cNvGrpSpPr>
                  <p:nvPr/>
                </p:nvGrpSpPr>
                <p:grpSpPr bwMode="auto">
                  <a:xfrm rot="2516868">
                    <a:off x="1440" y="2208"/>
                    <a:ext cx="480" cy="288"/>
                    <a:chOff x="1200" y="2688"/>
                    <a:chExt cx="432" cy="240"/>
                  </a:xfrm>
                </p:grpSpPr>
                <p:sp>
                  <p:nvSpPr>
                    <p:cNvPr id="144" name="Oval 21">
                      <a:extLst>
                        <a:ext uri="{FF2B5EF4-FFF2-40B4-BE49-F238E27FC236}">
                          <a16:creationId xmlns:a16="http://schemas.microsoft.com/office/drawing/2014/main" id="{0318FD00-34BF-4713-A3F1-0AAD1FF95B72}"/>
                        </a:ext>
                      </a:extLst>
                    </p:cNvPr>
                    <p:cNvSpPr>
                      <a:spLocks noChangeArrowheads="1"/>
                    </p:cNvSpPr>
                    <p:nvPr/>
                  </p:nvSpPr>
                  <p:spPr bwMode="auto">
                    <a:xfrm>
                      <a:off x="1200" y="2688"/>
                      <a:ext cx="432" cy="16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45" name="Freeform 22">
                      <a:extLst>
                        <a:ext uri="{FF2B5EF4-FFF2-40B4-BE49-F238E27FC236}">
                          <a16:creationId xmlns:a16="http://schemas.microsoft.com/office/drawing/2014/main" id="{6E4CF267-1402-4D36-87D2-4591C7A026B5}"/>
                        </a:ext>
                      </a:extLst>
                    </p:cNvPr>
                    <p:cNvSpPr>
                      <a:spLocks/>
                    </p:cNvSpPr>
                    <p:nvPr/>
                  </p:nvSpPr>
                  <p:spPr bwMode="auto">
                    <a:xfrm>
                      <a:off x="1207" y="2741"/>
                      <a:ext cx="425" cy="80"/>
                    </a:xfrm>
                    <a:custGeom>
                      <a:avLst/>
                      <a:gdLst>
                        <a:gd name="T0" fmla="*/ 0 w 614"/>
                        <a:gd name="T1" fmla="*/ 1 h 144"/>
                        <a:gd name="T2" fmla="*/ 1 w 614"/>
                        <a:gd name="T3" fmla="*/ 1 h 144"/>
                        <a:gd name="T4" fmla="*/ 7 w 614"/>
                        <a:gd name="T5" fmla="*/ 0 h 144"/>
                        <a:gd name="T6" fmla="*/ 13 w 614"/>
                        <a:gd name="T7" fmla="*/ 1 h 144"/>
                        <a:gd name="T8" fmla="*/ 16 w 614"/>
                        <a:gd name="T9" fmla="*/ 1 h 144"/>
                        <a:gd name="T10" fmla="*/ 0 60000 65536"/>
                        <a:gd name="T11" fmla="*/ 0 60000 65536"/>
                        <a:gd name="T12" fmla="*/ 0 60000 65536"/>
                        <a:gd name="T13" fmla="*/ 0 60000 65536"/>
                        <a:gd name="T14" fmla="*/ 0 60000 65536"/>
                        <a:gd name="T15" fmla="*/ 0 w 614"/>
                        <a:gd name="T16" fmla="*/ 0 h 144"/>
                        <a:gd name="T17" fmla="*/ 614 w 614"/>
                        <a:gd name="T18" fmla="*/ 144 h 144"/>
                      </a:gdLst>
                      <a:ahLst/>
                      <a:cxnLst>
                        <a:cxn ang="T10">
                          <a:pos x="T0" y="T1"/>
                        </a:cxn>
                        <a:cxn ang="T11">
                          <a:pos x="T2" y="T3"/>
                        </a:cxn>
                        <a:cxn ang="T12">
                          <a:pos x="T4" y="T5"/>
                        </a:cxn>
                        <a:cxn ang="T13">
                          <a:pos x="T6" y="T7"/>
                        </a:cxn>
                        <a:cxn ang="T14">
                          <a:pos x="T8" y="T9"/>
                        </a:cxn>
                      </a:cxnLst>
                      <a:rect l="T15" t="T16" r="T17" b="T18"/>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sp>
                  <p:nvSpPr>
                    <p:cNvPr id="146" name="Oval 23">
                      <a:extLst>
                        <a:ext uri="{FF2B5EF4-FFF2-40B4-BE49-F238E27FC236}">
                          <a16:creationId xmlns:a16="http://schemas.microsoft.com/office/drawing/2014/main" id="{2D763CD0-AA48-4E44-9C77-8274271120BF}"/>
                        </a:ext>
                      </a:extLst>
                    </p:cNvPr>
                    <p:cNvSpPr>
                      <a:spLocks noChangeArrowheads="1"/>
                    </p:cNvSpPr>
                    <p:nvPr/>
                  </p:nvSpPr>
                  <p:spPr bwMode="auto">
                    <a:xfrm>
                      <a:off x="1200" y="2768"/>
                      <a:ext cx="432" cy="16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47" name="Freeform 24">
                      <a:extLst>
                        <a:ext uri="{FF2B5EF4-FFF2-40B4-BE49-F238E27FC236}">
                          <a16:creationId xmlns:a16="http://schemas.microsoft.com/office/drawing/2014/main" id="{6E5FB5EA-AD02-4934-8CBB-40817CB981FA}"/>
                        </a:ext>
                      </a:extLst>
                    </p:cNvPr>
                    <p:cNvSpPr>
                      <a:spLocks/>
                    </p:cNvSpPr>
                    <p:nvPr/>
                  </p:nvSpPr>
                  <p:spPr bwMode="auto">
                    <a:xfrm>
                      <a:off x="1207" y="2715"/>
                      <a:ext cx="425" cy="80"/>
                    </a:xfrm>
                    <a:custGeom>
                      <a:avLst/>
                      <a:gdLst>
                        <a:gd name="T0" fmla="*/ 0 w 614"/>
                        <a:gd name="T1" fmla="*/ 1 h 144"/>
                        <a:gd name="T2" fmla="*/ 1 w 614"/>
                        <a:gd name="T3" fmla="*/ 1 h 144"/>
                        <a:gd name="T4" fmla="*/ 7 w 614"/>
                        <a:gd name="T5" fmla="*/ 0 h 144"/>
                        <a:gd name="T6" fmla="*/ 13 w 614"/>
                        <a:gd name="T7" fmla="*/ 1 h 144"/>
                        <a:gd name="T8" fmla="*/ 16 w 614"/>
                        <a:gd name="T9" fmla="*/ 1 h 144"/>
                        <a:gd name="T10" fmla="*/ 0 60000 65536"/>
                        <a:gd name="T11" fmla="*/ 0 60000 65536"/>
                        <a:gd name="T12" fmla="*/ 0 60000 65536"/>
                        <a:gd name="T13" fmla="*/ 0 60000 65536"/>
                        <a:gd name="T14" fmla="*/ 0 60000 65536"/>
                        <a:gd name="T15" fmla="*/ 0 w 614"/>
                        <a:gd name="T16" fmla="*/ 0 h 144"/>
                        <a:gd name="T17" fmla="*/ 614 w 614"/>
                        <a:gd name="T18" fmla="*/ 144 h 144"/>
                      </a:gdLst>
                      <a:ahLst/>
                      <a:cxnLst>
                        <a:cxn ang="T10">
                          <a:pos x="T0" y="T1"/>
                        </a:cxn>
                        <a:cxn ang="T11">
                          <a:pos x="T2" y="T3"/>
                        </a:cxn>
                        <a:cxn ang="T12">
                          <a:pos x="T4" y="T5"/>
                        </a:cxn>
                        <a:cxn ang="T13">
                          <a:pos x="T6" y="T7"/>
                        </a:cxn>
                        <a:cxn ang="T14">
                          <a:pos x="T8" y="T9"/>
                        </a:cxn>
                      </a:cxnLst>
                      <a:rect l="T15" t="T16" r="T17" b="T18"/>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grpSp>
              <p:sp>
                <p:nvSpPr>
                  <p:cNvPr id="140" name="Oval 25">
                    <a:extLst>
                      <a:ext uri="{FF2B5EF4-FFF2-40B4-BE49-F238E27FC236}">
                        <a16:creationId xmlns:a16="http://schemas.microsoft.com/office/drawing/2014/main" id="{D383612C-51EA-4B2D-8477-57A992B6EF58}"/>
                      </a:ext>
                    </a:extLst>
                  </p:cNvPr>
                  <p:cNvSpPr>
                    <a:spLocks noChangeArrowheads="1"/>
                  </p:cNvSpPr>
                  <p:nvPr/>
                </p:nvSpPr>
                <p:spPr bwMode="auto">
                  <a:xfrm rot="2516868">
                    <a:off x="1232" y="2544"/>
                    <a:ext cx="480" cy="19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41" name="Freeform 26">
                    <a:extLst>
                      <a:ext uri="{FF2B5EF4-FFF2-40B4-BE49-F238E27FC236}">
                        <a16:creationId xmlns:a16="http://schemas.microsoft.com/office/drawing/2014/main" id="{2217C033-DC8B-4954-B601-C51627B174D9}"/>
                      </a:ext>
                    </a:extLst>
                  </p:cNvPr>
                  <p:cNvSpPr>
                    <a:spLocks/>
                  </p:cNvSpPr>
                  <p:nvPr/>
                </p:nvSpPr>
                <p:spPr bwMode="auto">
                  <a:xfrm rot="2516868">
                    <a:off x="1228" y="2606"/>
                    <a:ext cx="472" cy="96"/>
                  </a:xfrm>
                  <a:custGeom>
                    <a:avLst/>
                    <a:gdLst>
                      <a:gd name="T0" fmla="*/ 0 w 614"/>
                      <a:gd name="T1" fmla="*/ 2 h 144"/>
                      <a:gd name="T2" fmla="*/ 4 w 614"/>
                      <a:gd name="T3" fmla="*/ 1 h 144"/>
                      <a:gd name="T4" fmla="*/ 21 w 614"/>
                      <a:gd name="T5" fmla="*/ 0 h 144"/>
                      <a:gd name="T6" fmla="*/ 38 w 614"/>
                      <a:gd name="T7" fmla="*/ 1 h 144"/>
                      <a:gd name="T8" fmla="*/ 45 w 614"/>
                      <a:gd name="T9" fmla="*/ 3 h 144"/>
                      <a:gd name="T10" fmla="*/ 0 60000 65536"/>
                      <a:gd name="T11" fmla="*/ 0 60000 65536"/>
                      <a:gd name="T12" fmla="*/ 0 60000 65536"/>
                      <a:gd name="T13" fmla="*/ 0 60000 65536"/>
                      <a:gd name="T14" fmla="*/ 0 60000 65536"/>
                      <a:gd name="T15" fmla="*/ 0 w 614"/>
                      <a:gd name="T16" fmla="*/ 0 h 144"/>
                      <a:gd name="T17" fmla="*/ 614 w 614"/>
                      <a:gd name="T18" fmla="*/ 144 h 144"/>
                    </a:gdLst>
                    <a:ahLst/>
                    <a:cxnLst>
                      <a:cxn ang="T10">
                        <a:pos x="T0" y="T1"/>
                      </a:cxn>
                      <a:cxn ang="T11">
                        <a:pos x="T2" y="T3"/>
                      </a:cxn>
                      <a:cxn ang="T12">
                        <a:pos x="T4" y="T5"/>
                      </a:cxn>
                      <a:cxn ang="T13">
                        <a:pos x="T6" y="T7"/>
                      </a:cxn>
                      <a:cxn ang="T14">
                        <a:pos x="T8" y="T9"/>
                      </a:cxn>
                    </a:cxnLst>
                    <a:rect l="T15" t="T16" r="T17" b="T18"/>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sp>
                <p:nvSpPr>
                  <p:cNvPr id="142" name="Oval 27">
                    <a:extLst>
                      <a:ext uri="{FF2B5EF4-FFF2-40B4-BE49-F238E27FC236}">
                        <a16:creationId xmlns:a16="http://schemas.microsoft.com/office/drawing/2014/main" id="{360F784F-8126-4128-9EB6-8DCED394F475}"/>
                      </a:ext>
                    </a:extLst>
                  </p:cNvPr>
                  <p:cNvSpPr>
                    <a:spLocks noChangeArrowheads="1"/>
                  </p:cNvSpPr>
                  <p:nvPr/>
                </p:nvSpPr>
                <p:spPr bwMode="auto">
                  <a:xfrm rot="2516868">
                    <a:off x="1167" y="2615"/>
                    <a:ext cx="480" cy="19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43" name="Freeform 28">
                    <a:extLst>
                      <a:ext uri="{FF2B5EF4-FFF2-40B4-BE49-F238E27FC236}">
                        <a16:creationId xmlns:a16="http://schemas.microsoft.com/office/drawing/2014/main" id="{75761FC2-0703-4D6D-9AE4-1AF487740675}"/>
                      </a:ext>
                    </a:extLst>
                  </p:cNvPr>
                  <p:cNvSpPr>
                    <a:spLocks/>
                  </p:cNvSpPr>
                  <p:nvPr/>
                </p:nvSpPr>
                <p:spPr bwMode="auto">
                  <a:xfrm rot="2516868">
                    <a:off x="1249" y="2583"/>
                    <a:ext cx="472" cy="96"/>
                  </a:xfrm>
                  <a:custGeom>
                    <a:avLst/>
                    <a:gdLst>
                      <a:gd name="T0" fmla="*/ 0 w 614"/>
                      <a:gd name="T1" fmla="*/ 2 h 144"/>
                      <a:gd name="T2" fmla="*/ 4 w 614"/>
                      <a:gd name="T3" fmla="*/ 1 h 144"/>
                      <a:gd name="T4" fmla="*/ 21 w 614"/>
                      <a:gd name="T5" fmla="*/ 0 h 144"/>
                      <a:gd name="T6" fmla="*/ 38 w 614"/>
                      <a:gd name="T7" fmla="*/ 1 h 144"/>
                      <a:gd name="T8" fmla="*/ 45 w 614"/>
                      <a:gd name="T9" fmla="*/ 3 h 144"/>
                      <a:gd name="T10" fmla="*/ 0 60000 65536"/>
                      <a:gd name="T11" fmla="*/ 0 60000 65536"/>
                      <a:gd name="T12" fmla="*/ 0 60000 65536"/>
                      <a:gd name="T13" fmla="*/ 0 60000 65536"/>
                      <a:gd name="T14" fmla="*/ 0 60000 65536"/>
                      <a:gd name="T15" fmla="*/ 0 w 614"/>
                      <a:gd name="T16" fmla="*/ 0 h 144"/>
                      <a:gd name="T17" fmla="*/ 614 w 614"/>
                      <a:gd name="T18" fmla="*/ 144 h 144"/>
                    </a:gdLst>
                    <a:ahLst/>
                    <a:cxnLst>
                      <a:cxn ang="T10">
                        <a:pos x="T0" y="T1"/>
                      </a:cxn>
                      <a:cxn ang="T11">
                        <a:pos x="T2" y="T3"/>
                      </a:cxn>
                      <a:cxn ang="T12">
                        <a:pos x="T4" y="T5"/>
                      </a:cxn>
                      <a:cxn ang="T13">
                        <a:pos x="T6" y="T7"/>
                      </a:cxn>
                      <a:cxn ang="T14">
                        <a:pos x="T8" y="T9"/>
                      </a:cxn>
                    </a:cxnLst>
                    <a:rect l="T15" t="T16" r="T17" b="T18"/>
                    <a:pathLst>
                      <a:path w="614" h="144">
                        <a:moveTo>
                          <a:pt x="0" y="134"/>
                        </a:moveTo>
                        <a:cubicBezTo>
                          <a:pt x="8" y="122"/>
                          <a:pt x="0" y="80"/>
                          <a:pt x="48" y="58"/>
                        </a:cubicBezTo>
                        <a:cubicBezTo>
                          <a:pt x="96" y="36"/>
                          <a:pt x="207" y="0"/>
                          <a:pt x="288" y="0"/>
                        </a:cubicBezTo>
                        <a:cubicBezTo>
                          <a:pt x="369" y="0"/>
                          <a:pt x="483" y="34"/>
                          <a:pt x="537" y="58"/>
                        </a:cubicBezTo>
                        <a:cubicBezTo>
                          <a:pt x="591" y="82"/>
                          <a:pt x="598" y="126"/>
                          <a:pt x="614" y="144"/>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grpSp>
            <p:sp>
              <p:nvSpPr>
                <p:cNvPr id="125" name="Line 29">
                  <a:extLst>
                    <a:ext uri="{FF2B5EF4-FFF2-40B4-BE49-F238E27FC236}">
                      <a16:creationId xmlns:a16="http://schemas.microsoft.com/office/drawing/2014/main" id="{1A780875-9611-435A-B917-51041BB992DF}"/>
                    </a:ext>
                  </a:extLst>
                </p:cNvPr>
                <p:cNvSpPr>
                  <a:spLocks noChangeShapeType="1"/>
                </p:cNvSpPr>
                <p:nvPr/>
              </p:nvSpPr>
              <p:spPr bwMode="auto">
                <a:xfrm>
                  <a:off x="2397" y="2440"/>
                  <a:ext cx="208" cy="34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26" name="Line 30">
                  <a:extLst>
                    <a:ext uri="{FF2B5EF4-FFF2-40B4-BE49-F238E27FC236}">
                      <a16:creationId xmlns:a16="http://schemas.microsoft.com/office/drawing/2014/main" id="{8F2180CC-5BEB-49CF-A565-15F44D3AFA37}"/>
                    </a:ext>
                  </a:extLst>
                </p:cNvPr>
                <p:cNvSpPr>
                  <a:spLocks noChangeShapeType="1"/>
                </p:cNvSpPr>
                <p:nvPr/>
              </p:nvSpPr>
              <p:spPr bwMode="auto">
                <a:xfrm flipV="1">
                  <a:off x="2605" y="1886"/>
                  <a:ext cx="899" cy="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27" name="Line 31">
                  <a:extLst>
                    <a:ext uri="{FF2B5EF4-FFF2-40B4-BE49-F238E27FC236}">
                      <a16:creationId xmlns:a16="http://schemas.microsoft.com/office/drawing/2014/main" id="{FB520D72-FEFB-4287-B794-C3512A95864F}"/>
                    </a:ext>
                  </a:extLst>
                </p:cNvPr>
                <p:cNvSpPr>
                  <a:spLocks noChangeShapeType="1"/>
                </p:cNvSpPr>
                <p:nvPr/>
              </p:nvSpPr>
              <p:spPr bwMode="auto">
                <a:xfrm flipH="1" flipV="1">
                  <a:off x="3020" y="1056"/>
                  <a:ext cx="484" cy="83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28" name="Line 32">
                  <a:extLst>
                    <a:ext uri="{FF2B5EF4-FFF2-40B4-BE49-F238E27FC236}">
                      <a16:creationId xmlns:a16="http://schemas.microsoft.com/office/drawing/2014/main" id="{9E28552F-800C-483F-B60A-CFBA7AAF9F91}"/>
                    </a:ext>
                  </a:extLst>
                </p:cNvPr>
                <p:cNvSpPr>
                  <a:spLocks noChangeShapeType="1"/>
                </p:cNvSpPr>
                <p:nvPr/>
              </p:nvSpPr>
              <p:spPr bwMode="auto">
                <a:xfrm flipV="1">
                  <a:off x="2051" y="1056"/>
                  <a:ext cx="969" cy="9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29" name="Line 33">
                  <a:extLst>
                    <a:ext uri="{FF2B5EF4-FFF2-40B4-BE49-F238E27FC236}">
                      <a16:creationId xmlns:a16="http://schemas.microsoft.com/office/drawing/2014/main" id="{720E9927-4AFB-4BC3-8044-9FA91633265E}"/>
                    </a:ext>
                  </a:extLst>
                </p:cNvPr>
                <p:cNvSpPr>
                  <a:spLocks noChangeShapeType="1"/>
                </p:cNvSpPr>
                <p:nvPr/>
              </p:nvSpPr>
              <p:spPr bwMode="auto">
                <a:xfrm flipH="1" flipV="1">
                  <a:off x="2051" y="2025"/>
                  <a:ext cx="485" cy="76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30" name="Line 34">
                  <a:extLst>
                    <a:ext uri="{FF2B5EF4-FFF2-40B4-BE49-F238E27FC236}">
                      <a16:creationId xmlns:a16="http://schemas.microsoft.com/office/drawing/2014/main" id="{C1621754-C814-4115-BF68-D4F698EC72B2}"/>
                    </a:ext>
                  </a:extLst>
                </p:cNvPr>
                <p:cNvSpPr>
                  <a:spLocks noChangeShapeType="1"/>
                </p:cNvSpPr>
                <p:nvPr/>
              </p:nvSpPr>
              <p:spPr bwMode="auto">
                <a:xfrm flipV="1">
                  <a:off x="2536" y="1886"/>
                  <a:ext cx="899" cy="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31" name="Line 35">
                  <a:extLst>
                    <a:ext uri="{FF2B5EF4-FFF2-40B4-BE49-F238E27FC236}">
                      <a16:creationId xmlns:a16="http://schemas.microsoft.com/office/drawing/2014/main" id="{65B1B4A7-0624-4C18-AE8B-F70F7989D9C6}"/>
                    </a:ext>
                  </a:extLst>
                </p:cNvPr>
                <p:cNvSpPr>
                  <a:spLocks noChangeShapeType="1"/>
                </p:cNvSpPr>
                <p:nvPr/>
              </p:nvSpPr>
              <p:spPr bwMode="auto">
                <a:xfrm flipH="1" flipV="1">
                  <a:off x="2951" y="1056"/>
                  <a:ext cx="484" cy="83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32" name="Line 36">
                  <a:extLst>
                    <a:ext uri="{FF2B5EF4-FFF2-40B4-BE49-F238E27FC236}">
                      <a16:creationId xmlns:a16="http://schemas.microsoft.com/office/drawing/2014/main" id="{71F7F00A-72D2-4F12-95AE-74682CE88F28}"/>
                    </a:ext>
                  </a:extLst>
                </p:cNvPr>
                <p:cNvSpPr>
                  <a:spLocks noChangeShapeType="1"/>
                </p:cNvSpPr>
                <p:nvPr/>
              </p:nvSpPr>
              <p:spPr bwMode="auto">
                <a:xfrm flipV="1">
                  <a:off x="1982" y="1056"/>
                  <a:ext cx="969" cy="9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33" name="Line 37">
                  <a:extLst>
                    <a:ext uri="{FF2B5EF4-FFF2-40B4-BE49-F238E27FC236}">
                      <a16:creationId xmlns:a16="http://schemas.microsoft.com/office/drawing/2014/main" id="{71E567A3-300E-43D1-89D1-BFF1EE8260CB}"/>
                    </a:ext>
                  </a:extLst>
                </p:cNvPr>
                <p:cNvSpPr>
                  <a:spLocks noChangeShapeType="1"/>
                </p:cNvSpPr>
                <p:nvPr/>
              </p:nvSpPr>
              <p:spPr bwMode="auto">
                <a:xfrm flipH="1" flipV="1">
                  <a:off x="1982" y="2025"/>
                  <a:ext cx="484" cy="761"/>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34" name="Line 38">
                  <a:extLst>
                    <a:ext uri="{FF2B5EF4-FFF2-40B4-BE49-F238E27FC236}">
                      <a16:creationId xmlns:a16="http://schemas.microsoft.com/office/drawing/2014/main" id="{874A1571-3449-4086-A8CA-C3ED33EC9661}"/>
                    </a:ext>
                  </a:extLst>
                </p:cNvPr>
                <p:cNvSpPr>
                  <a:spLocks noChangeShapeType="1"/>
                </p:cNvSpPr>
                <p:nvPr/>
              </p:nvSpPr>
              <p:spPr bwMode="auto">
                <a:xfrm flipV="1">
                  <a:off x="2466" y="1886"/>
                  <a:ext cx="900" cy="9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35" name="Line 39">
                  <a:extLst>
                    <a:ext uri="{FF2B5EF4-FFF2-40B4-BE49-F238E27FC236}">
                      <a16:creationId xmlns:a16="http://schemas.microsoft.com/office/drawing/2014/main" id="{BF9FF593-E1A0-44BD-84E0-EC78EDEF59D8}"/>
                    </a:ext>
                  </a:extLst>
                </p:cNvPr>
                <p:cNvSpPr>
                  <a:spLocks noChangeShapeType="1"/>
                </p:cNvSpPr>
                <p:nvPr/>
              </p:nvSpPr>
              <p:spPr bwMode="auto">
                <a:xfrm flipH="1" flipV="1">
                  <a:off x="2881" y="1056"/>
                  <a:ext cx="485" cy="83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36" name="Line 40">
                  <a:extLst>
                    <a:ext uri="{FF2B5EF4-FFF2-40B4-BE49-F238E27FC236}">
                      <a16:creationId xmlns:a16="http://schemas.microsoft.com/office/drawing/2014/main" id="{B3257439-0392-4B28-8620-52EE2EA8F9B2}"/>
                    </a:ext>
                  </a:extLst>
                </p:cNvPr>
                <p:cNvSpPr>
                  <a:spLocks noChangeShapeType="1"/>
                </p:cNvSpPr>
                <p:nvPr/>
              </p:nvSpPr>
              <p:spPr bwMode="auto">
                <a:xfrm flipV="1">
                  <a:off x="1913" y="1056"/>
                  <a:ext cx="968" cy="969"/>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37" name="Line 41">
                  <a:extLst>
                    <a:ext uri="{FF2B5EF4-FFF2-40B4-BE49-F238E27FC236}">
                      <a16:creationId xmlns:a16="http://schemas.microsoft.com/office/drawing/2014/main" id="{11B87D10-EC77-4997-B566-4119C539FD0B}"/>
                    </a:ext>
                  </a:extLst>
                </p:cNvPr>
                <p:cNvSpPr>
                  <a:spLocks noChangeShapeType="1"/>
                </p:cNvSpPr>
                <p:nvPr/>
              </p:nvSpPr>
              <p:spPr bwMode="auto">
                <a:xfrm>
                  <a:off x="1913" y="2025"/>
                  <a:ext cx="207" cy="34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38" name="Line 42">
                  <a:extLst>
                    <a:ext uri="{FF2B5EF4-FFF2-40B4-BE49-F238E27FC236}">
                      <a16:creationId xmlns:a16="http://schemas.microsoft.com/office/drawing/2014/main" id="{E478253E-6A8B-451D-BDA7-89F7C7295BA4}"/>
                    </a:ext>
                  </a:extLst>
                </p:cNvPr>
                <p:cNvSpPr>
                  <a:spLocks noChangeShapeType="1"/>
                </p:cNvSpPr>
                <p:nvPr/>
              </p:nvSpPr>
              <p:spPr bwMode="auto">
                <a:xfrm flipV="1">
                  <a:off x="1920" y="2371"/>
                  <a:ext cx="200" cy="17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grpSp>
          <p:sp>
            <p:nvSpPr>
              <p:cNvPr id="108" name="Line 43">
                <a:extLst>
                  <a:ext uri="{FF2B5EF4-FFF2-40B4-BE49-F238E27FC236}">
                    <a16:creationId xmlns:a16="http://schemas.microsoft.com/office/drawing/2014/main" id="{D3AF2213-020A-4BE8-A383-4CD3D3D17348}"/>
                  </a:ext>
                </a:extLst>
              </p:cNvPr>
              <p:cNvSpPr>
                <a:spLocks noChangeShapeType="1"/>
              </p:cNvSpPr>
              <p:nvPr/>
            </p:nvSpPr>
            <p:spPr bwMode="auto">
              <a:xfrm flipV="1">
                <a:off x="3984" y="2830"/>
                <a:ext cx="609" cy="2"/>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09" name="Line 44">
                <a:extLst>
                  <a:ext uri="{FF2B5EF4-FFF2-40B4-BE49-F238E27FC236}">
                    <a16:creationId xmlns:a16="http://schemas.microsoft.com/office/drawing/2014/main" id="{676B07F0-2317-499F-AC96-4F3C4C0FB9FB}"/>
                  </a:ext>
                </a:extLst>
              </p:cNvPr>
              <p:cNvSpPr>
                <a:spLocks noChangeShapeType="1"/>
              </p:cNvSpPr>
              <p:nvPr/>
            </p:nvSpPr>
            <p:spPr bwMode="auto">
              <a:xfrm>
                <a:off x="3847" y="3456"/>
                <a:ext cx="746" cy="0"/>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10" name="Line 45">
                <a:extLst>
                  <a:ext uri="{FF2B5EF4-FFF2-40B4-BE49-F238E27FC236}">
                    <a16:creationId xmlns:a16="http://schemas.microsoft.com/office/drawing/2014/main" id="{E45DBEF7-A9C7-4E33-BBCF-FCDCC7307A6E}"/>
                  </a:ext>
                </a:extLst>
              </p:cNvPr>
              <p:cNvSpPr>
                <a:spLocks noChangeShapeType="1"/>
              </p:cNvSpPr>
              <p:nvPr/>
            </p:nvSpPr>
            <p:spPr bwMode="auto">
              <a:xfrm>
                <a:off x="4593" y="2830"/>
                <a:ext cx="0" cy="163"/>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11" name="Line 46">
                <a:extLst>
                  <a:ext uri="{FF2B5EF4-FFF2-40B4-BE49-F238E27FC236}">
                    <a16:creationId xmlns:a16="http://schemas.microsoft.com/office/drawing/2014/main" id="{AF20924E-1BA9-46FF-909A-7589058A6A9B}"/>
                  </a:ext>
                </a:extLst>
              </p:cNvPr>
              <p:cNvSpPr>
                <a:spLocks noChangeShapeType="1"/>
              </p:cNvSpPr>
              <p:nvPr/>
            </p:nvSpPr>
            <p:spPr bwMode="auto">
              <a:xfrm>
                <a:off x="4581" y="3293"/>
                <a:ext cx="0" cy="163"/>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12" name="Rectangle 47">
                <a:extLst>
                  <a:ext uri="{FF2B5EF4-FFF2-40B4-BE49-F238E27FC236}">
                    <a16:creationId xmlns:a16="http://schemas.microsoft.com/office/drawing/2014/main" id="{8923B70B-F4F1-4B26-BE8E-C4B2EB2D2F46}"/>
                  </a:ext>
                </a:extLst>
              </p:cNvPr>
              <p:cNvSpPr>
                <a:spLocks noChangeArrowheads="1"/>
              </p:cNvSpPr>
              <p:nvPr/>
            </p:nvSpPr>
            <p:spPr bwMode="auto">
              <a:xfrm>
                <a:off x="4541" y="2993"/>
                <a:ext cx="81" cy="319"/>
              </a:xfrm>
              <a:prstGeom prst="rect">
                <a:avLst/>
              </a:prstGeom>
              <a:gradFill rotWithShape="0">
                <a:gsLst>
                  <a:gs pos="0">
                    <a:srgbClr val="003366"/>
                  </a:gs>
                  <a:gs pos="50000">
                    <a:srgbClr val="C3CFDB"/>
                  </a:gs>
                  <a:gs pos="100000">
                    <a:srgbClr val="003366"/>
                  </a:gs>
                </a:gsLst>
                <a:lin ang="0" scaled="1"/>
              </a:gradFill>
              <a:ln w="19050">
                <a:solidFill>
                  <a:schemeClr val="tx1"/>
                </a:solidFill>
                <a:miter lim="800000"/>
                <a:headEnd/>
                <a:tailEnd/>
              </a:ln>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13" name="Oval 51">
                <a:extLst>
                  <a:ext uri="{FF2B5EF4-FFF2-40B4-BE49-F238E27FC236}">
                    <a16:creationId xmlns:a16="http://schemas.microsoft.com/office/drawing/2014/main" id="{C7404954-D22B-41A1-B7D3-1D8F26F193C9}"/>
                  </a:ext>
                </a:extLst>
              </p:cNvPr>
              <p:cNvSpPr>
                <a:spLocks noChangeArrowheads="1"/>
              </p:cNvSpPr>
              <p:nvPr/>
            </p:nvSpPr>
            <p:spPr bwMode="auto">
              <a:xfrm rot="1952563">
                <a:off x="3164" y="3171"/>
                <a:ext cx="244" cy="192"/>
              </a:xfrm>
              <a:prstGeom prst="ellipse">
                <a:avLst/>
              </a:pr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14" name="Rectangle 52">
                <a:extLst>
                  <a:ext uri="{FF2B5EF4-FFF2-40B4-BE49-F238E27FC236}">
                    <a16:creationId xmlns:a16="http://schemas.microsoft.com/office/drawing/2014/main" id="{F58F4E3E-A374-4A60-9C5B-0E488387ABAF}"/>
                  </a:ext>
                </a:extLst>
              </p:cNvPr>
              <p:cNvSpPr>
                <a:spLocks noChangeArrowheads="1"/>
              </p:cNvSpPr>
              <p:nvPr/>
            </p:nvSpPr>
            <p:spPr bwMode="auto">
              <a:xfrm>
                <a:off x="3194" y="3264"/>
                <a:ext cx="123" cy="1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15" name="Line 53">
                <a:extLst>
                  <a:ext uri="{FF2B5EF4-FFF2-40B4-BE49-F238E27FC236}">
                    <a16:creationId xmlns:a16="http://schemas.microsoft.com/office/drawing/2014/main" id="{43A7A43F-E6F6-468C-A2DB-87E32736C974}"/>
                  </a:ext>
                </a:extLst>
              </p:cNvPr>
              <p:cNvSpPr>
                <a:spLocks noChangeShapeType="1"/>
              </p:cNvSpPr>
              <p:nvPr/>
            </p:nvSpPr>
            <p:spPr bwMode="auto">
              <a:xfrm flipH="1">
                <a:off x="3153" y="816"/>
                <a:ext cx="1836" cy="2640"/>
              </a:xfrm>
              <a:prstGeom prst="line">
                <a:avLst/>
              </a:prstGeom>
              <a:noFill/>
              <a:ln w="19050">
                <a:solidFill>
                  <a:schemeClr val="tx1"/>
                </a:solidFill>
                <a:prstDash val="dashDot"/>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16" name="Freeform 54">
                <a:extLst>
                  <a:ext uri="{FF2B5EF4-FFF2-40B4-BE49-F238E27FC236}">
                    <a16:creationId xmlns:a16="http://schemas.microsoft.com/office/drawing/2014/main" id="{E34DEEDA-42BE-491D-A06E-3FC6622A352A}"/>
                  </a:ext>
                </a:extLst>
              </p:cNvPr>
              <p:cNvSpPr>
                <a:spLocks/>
              </p:cNvSpPr>
              <p:nvPr/>
            </p:nvSpPr>
            <p:spPr bwMode="auto">
              <a:xfrm>
                <a:off x="3158" y="3165"/>
                <a:ext cx="98" cy="147"/>
              </a:xfrm>
              <a:custGeom>
                <a:avLst/>
                <a:gdLst>
                  <a:gd name="T0" fmla="*/ 21 w 116"/>
                  <a:gd name="T1" fmla="*/ 0 h 147"/>
                  <a:gd name="T2" fmla="*/ 13 w 116"/>
                  <a:gd name="T3" fmla="*/ 20 h 147"/>
                  <a:gd name="T4" fmla="*/ 3 w 116"/>
                  <a:gd name="T5" fmla="*/ 69 h 147"/>
                  <a:gd name="T6" fmla="*/ 5 w 116"/>
                  <a:gd name="T7" fmla="*/ 147 h 147"/>
                  <a:gd name="T8" fmla="*/ 0 60000 65536"/>
                  <a:gd name="T9" fmla="*/ 0 60000 65536"/>
                  <a:gd name="T10" fmla="*/ 0 60000 65536"/>
                  <a:gd name="T11" fmla="*/ 0 60000 65536"/>
                  <a:gd name="T12" fmla="*/ 0 w 116"/>
                  <a:gd name="T13" fmla="*/ 0 h 147"/>
                  <a:gd name="T14" fmla="*/ 116 w 116"/>
                  <a:gd name="T15" fmla="*/ 147 h 147"/>
                </a:gdLst>
                <a:ahLst/>
                <a:cxnLst>
                  <a:cxn ang="T8">
                    <a:pos x="T0" y="T1"/>
                  </a:cxn>
                  <a:cxn ang="T9">
                    <a:pos x="T2" y="T3"/>
                  </a:cxn>
                  <a:cxn ang="T10">
                    <a:pos x="T4" y="T5"/>
                  </a:cxn>
                  <a:cxn ang="T11">
                    <a:pos x="T6" y="T7"/>
                  </a:cxn>
                </a:cxnLst>
                <a:rect l="T12" t="T13" r="T14" b="T15"/>
                <a:pathLst>
                  <a:path w="116" h="147">
                    <a:moveTo>
                      <a:pt x="116" y="0"/>
                    </a:moveTo>
                    <a:cubicBezTo>
                      <a:pt x="108" y="3"/>
                      <a:pt x="84" y="9"/>
                      <a:pt x="66" y="20"/>
                    </a:cubicBezTo>
                    <a:cubicBezTo>
                      <a:pt x="48" y="31"/>
                      <a:pt x="14" y="48"/>
                      <a:pt x="7" y="69"/>
                    </a:cubicBezTo>
                    <a:cubicBezTo>
                      <a:pt x="0" y="90"/>
                      <a:pt x="22" y="131"/>
                      <a:pt x="26" y="147"/>
                    </a:cubicBezTo>
                  </a:path>
                </a:pathLst>
              </a:custGeom>
              <a:noFill/>
              <a:ln w="9525">
                <a:solidFill>
                  <a:srgbClr val="CC0000"/>
                </a:solidFill>
                <a:round/>
                <a:headEnd/>
                <a:tailEnd type="triangle" w="lg" len="lg"/>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sp>
            <p:nvSpPr>
              <p:cNvPr id="117" name="Line 56">
                <a:extLst>
                  <a:ext uri="{FF2B5EF4-FFF2-40B4-BE49-F238E27FC236}">
                    <a16:creationId xmlns:a16="http://schemas.microsoft.com/office/drawing/2014/main" id="{E8848BAF-51F2-40EE-A635-62039ED3414F}"/>
                  </a:ext>
                </a:extLst>
              </p:cNvPr>
              <p:cNvSpPr>
                <a:spLocks noChangeShapeType="1"/>
              </p:cNvSpPr>
              <p:nvPr/>
            </p:nvSpPr>
            <p:spPr bwMode="auto">
              <a:xfrm>
                <a:off x="4459" y="2976"/>
                <a:ext cx="0" cy="336"/>
              </a:xfrm>
              <a:prstGeom prst="line">
                <a:avLst/>
              </a:prstGeom>
              <a:noFill/>
              <a:ln w="12700">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18" name="Line 59">
                <a:extLst>
                  <a:ext uri="{FF2B5EF4-FFF2-40B4-BE49-F238E27FC236}">
                    <a16:creationId xmlns:a16="http://schemas.microsoft.com/office/drawing/2014/main" id="{A61D4A16-ED66-49F4-9E0F-B392A4EA2261}"/>
                  </a:ext>
                </a:extLst>
              </p:cNvPr>
              <p:cNvSpPr>
                <a:spLocks noChangeShapeType="1"/>
              </p:cNvSpPr>
              <p:nvPr/>
            </p:nvSpPr>
            <p:spPr bwMode="auto">
              <a:xfrm flipV="1">
                <a:off x="4323" y="1278"/>
                <a:ext cx="775" cy="48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19" name="Freeform 60">
                <a:extLst>
                  <a:ext uri="{FF2B5EF4-FFF2-40B4-BE49-F238E27FC236}">
                    <a16:creationId xmlns:a16="http://schemas.microsoft.com/office/drawing/2014/main" id="{DE795A81-FFE3-4DD8-92BF-C47E4793B9D9}"/>
                  </a:ext>
                </a:extLst>
              </p:cNvPr>
              <p:cNvSpPr>
                <a:spLocks/>
              </p:cNvSpPr>
              <p:nvPr/>
            </p:nvSpPr>
            <p:spPr bwMode="auto">
              <a:xfrm>
                <a:off x="4576" y="1602"/>
                <a:ext cx="49" cy="144"/>
              </a:xfrm>
              <a:custGeom>
                <a:avLst/>
                <a:gdLst>
                  <a:gd name="T0" fmla="*/ 0 w 57"/>
                  <a:gd name="T1" fmla="*/ 0 h 144"/>
                  <a:gd name="T2" fmla="*/ 8 w 57"/>
                  <a:gd name="T3" fmla="*/ 36 h 144"/>
                  <a:gd name="T4" fmla="*/ 11 w 57"/>
                  <a:gd name="T5" fmla="*/ 78 h 144"/>
                  <a:gd name="T6" fmla="*/ 11 w 57"/>
                  <a:gd name="T7" fmla="*/ 144 h 144"/>
                  <a:gd name="T8" fmla="*/ 0 60000 65536"/>
                  <a:gd name="T9" fmla="*/ 0 60000 65536"/>
                  <a:gd name="T10" fmla="*/ 0 60000 65536"/>
                  <a:gd name="T11" fmla="*/ 0 60000 65536"/>
                  <a:gd name="T12" fmla="*/ 0 w 57"/>
                  <a:gd name="T13" fmla="*/ 0 h 144"/>
                  <a:gd name="T14" fmla="*/ 57 w 57"/>
                  <a:gd name="T15" fmla="*/ 144 h 144"/>
                </a:gdLst>
                <a:ahLst/>
                <a:cxnLst>
                  <a:cxn ang="T8">
                    <a:pos x="T0" y="T1"/>
                  </a:cxn>
                  <a:cxn ang="T9">
                    <a:pos x="T2" y="T3"/>
                  </a:cxn>
                  <a:cxn ang="T10">
                    <a:pos x="T4" y="T5"/>
                  </a:cxn>
                  <a:cxn ang="T11">
                    <a:pos x="T6" y="T7"/>
                  </a:cxn>
                </a:cxnLst>
                <a:rect l="T12" t="T13" r="T14" b="T15"/>
                <a:pathLst>
                  <a:path w="57" h="144">
                    <a:moveTo>
                      <a:pt x="0" y="0"/>
                    </a:moveTo>
                    <a:cubicBezTo>
                      <a:pt x="6" y="6"/>
                      <a:pt x="27" y="23"/>
                      <a:pt x="36" y="36"/>
                    </a:cubicBezTo>
                    <a:cubicBezTo>
                      <a:pt x="45" y="49"/>
                      <a:pt x="51" y="60"/>
                      <a:pt x="54" y="78"/>
                    </a:cubicBezTo>
                    <a:cubicBezTo>
                      <a:pt x="57" y="96"/>
                      <a:pt x="54" y="130"/>
                      <a:pt x="54" y="144"/>
                    </a:cubicBezTo>
                  </a:path>
                </a:pathLst>
              </a:custGeom>
              <a:noFill/>
              <a:ln w="28575">
                <a:solidFill>
                  <a:srgbClr val="FF9900"/>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a:p>
            </p:txBody>
          </p:sp>
          <p:sp>
            <p:nvSpPr>
              <p:cNvPr id="120" name="Rectangle 63">
                <a:extLst>
                  <a:ext uri="{FF2B5EF4-FFF2-40B4-BE49-F238E27FC236}">
                    <a16:creationId xmlns:a16="http://schemas.microsoft.com/office/drawing/2014/main" id="{25ED3F7E-D190-4E43-AEBC-5D62E221DEEF}"/>
                  </a:ext>
                </a:extLst>
              </p:cNvPr>
              <p:cNvSpPr>
                <a:spLocks noChangeArrowheads="1"/>
              </p:cNvSpPr>
              <p:nvPr/>
            </p:nvSpPr>
            <p:spPr bwMode="auto">
              <a:xfrm>
                <a:off x="3024" y="576"/>
                <a:ext cx="2448" cy="321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21" name="Line 64">
                <a:extLst>
                  <a:ext uri="{FF2B5EF4-FFF2-40B4-BE49-F238E27FC236}">
                    <a16:creationId xmlns:a16="http://schemas.microsoft.com/office/drawing/2014/main" id="{AFF27101-C698-4D42-B303-50247F0B4B6C}"/>
                  </a:ext>
                </a:extLst>
              </p:cNvPr>
              <p:cNvSpPr>
                <a:spLocks noChangeShapeType="1"/>
              </p:cNvSpPr>
              <p:nvPr/>
            </p:nvSpPr>
            <p:spPr bwMode="auto">
              <a:xfrm flipV="1">
                <a:off x="3984" y="2496"/>
                <a:ext cx="0" cy="336"/>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sp>
            <p:nvSpPr>
              <p:cNvPr id="122" name="Line 65">
                <a:extLst>
                  <a:ext uri="{FF2B5EF4-FFF2-40B4-BE49-F238E27FC236}">
                    <a16:creationId xmlns:a16="http://schemas.microsoft.com/office/drawing/2014/main" id="{3783544A-376D-4612-BEC0-3360D317702F}"/>
                  </a:ext>
                </a:extLst>
              </p:cNvPr>
              <p:cNvSpPr>
                <a:spLocks noChangeShapeType="1"/>
              </p:cNvSpPr>
              <p:nvPr/>
            </p:nvSpPr>
            <p:spPr bwMode="auto">
              <a:xfrm flipV="1">
                <a:off x="3840" y="2784"/>
                <a:ext cx="0" cy="672"/>
              </a:xfrm>
              <a:prstGeom prst="line">
                <a:avLst/>
              </a:prstGeom>
              <a:noFill/>
              <a:ln w="28575">
                <a:solidFill>
                  <a:srgbClr val="0080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a:p>
            </p:txBody>
          </p:sp>
        </p:grp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A724F219-C1AA-44B8-9099-03E92C191711}"/>
                    </a:ext>
                  </a:extLst>
                </p:cNvPr>
                <p:cNvSpPr txBox="1"/>
                <p:nvPr/>
              </p:nvSpPr>
              <p:spPr>
                <a:xfrm>
                  <a:off x="5038419" y="5216981"/>
                  <a:ext cx="3406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xmlns="">
            <p:sp>
              <p:nvSpPr>
                <p:cNvPr id="92" name="文本框 91">
                  <a:extLst>
                    <a:ext uri="{FF2B5EF4-FFF2-40B4-BE49-F238E27FC236}">
                      <a16:creationId xmlns:a16="http://schemas.microsoft.com/office/drawing/2014/main" id="{A724F219-C1AA-44B8-9099-03E92C191711}"/>
                    </a:ext>
                  </a:extLst>
                </p:cNvPr>
                <p:cNvSpPr txBox="1">
                  <a:spLocks noRot="1" noChangeAspect="1" noMove="1" noResize="1" noEditPoints="1" noAdjustHandles="1" noChangeArrowheads="1" noChangeShapeType="1" noTextEdit="1"/>
                </p:cNvSpPr>
                <p:nvPr/>
              </p:nvSpPr>
              <p:spPr>
                <a:xfrm>
                  <a:off x="5038419" y="5216981"/>
                  <a:ext cx="340606"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91D8FB10-5F1F-4973-AB55-9C670320BDC3}"/>
                    </a:ext>
                  </a:extLst>
                </p:cNvPr>
                <p:cNvSpPr/>
                <p:nvPr/>
              </p:nvSpPr>
              <p:spPr>
                <a:xfrm>
                  <a:off x="8214527" y="2598391"/>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93" name="矩形 92">
                  <a:extLst>
                    <a:ext uri="{FF2B5EF4-FFF2-40B4-BE49-F238E27FC236}">
                      <a16:creationId xmlns:a16="http://schemas.microsoft.com/office/drawing/2014/main" id="{91D8FB10-5F1F-4973-AB55-9C670320BDC3}"/>
                    </a:ext>
                  </a:extLst>
                </p:cNvPr>
                <p:cNvSpPr>
                  <a:spLocks noRot="1" noChangeAspect="1" noMove="1" noResize="1" noEditPoints="1" noAdjustHandles="1" noChangeArrowheads="1" noChangeShapeType="1" noTextEdit="1"/>
                </p:cNvSpPr>
                <p:nvPr/>
              </p:nvSpPr>
              <p:spPr>
                <a:xfrm>
                  <a:off x="8214527" y="2598391"/>
                  <a:ext cx="529312"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文本框 93">
                  <a:extLst>
                    <a:ext uri="{FF2B5EF4-FFF2-40B4-BE49-F238E27FC236}">
                      <a16:creationId xmlns:a16="http://schemas.microsoft.com/office/drawing/2014/main" id="{909949EE-091B-42E3-83F2-EDFCBCA20B96}"/>
                    </a:ext>
                  </a:extLst>
                </p:cNvPr>
                <p:cNvSpPr txBox="1"/>
                <p:nvPr/>
              </p:nvSpPr>
              <p:spPr>
                <a:xfrm>
                  <a:off x="6846335" y="4594023"/>
                  <a:ext cx="21499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𝑖</m:t>
                        </m:r>
                      </m:oMath>
                    </m:oMathPara>
                  </a14:m>
                  <a:endParaRPr lang="zh-CN" altLang="en-US" sz="2800" dirty="0">
                    <a:solidFill>
                      <a:srgbClr val="FF0000"/>
                    </a:solidFill>
                    <a:latin typeface="+mn-lt"/>
                    <a:ea typeface="+mn-ea"/>
                  </a:endParaRPr>
                </a:p>
              </p:txBody>
            </p:sp>
          </mc:Choice>
          <mc:Fallback xmlns="">
            <p:sp>
              <p:nvSpPr>
                <p:cNvPr id="94" name="文本框 93">
                  <a:extLst>
                    <a:ext uri="{FF2B5EF4-FFF2-40B4-BE49-F238E27FC236}">
                      <a16:creationId xmlns:a16="http://schemas.microsoft.com/office/drawing/2014/main" id="{909949EE-091B-42E3-83F2-EDFCBCA20B96}"/>
                    </a:ext>
                  </a:extLst>
                </p:cNvPr>
                <p:cNvSpPr txBox="1">
                  <a:spLocks noRot="1" noChangeAspect="1" noMove="1" noResize="1" noEditPoints="1" noAdjustHandles="1" noChangeArrowheads="1" noChangeShapeType="1" noTextEdit="1"/>
                </p:cNvSpPr>
                <p:nvPr/>
              </p:nvSpPr>
              <p:spPr>
                <a:xfrm>
                  <a:off x="6846335" y="4594023"/>
                  <a:ext cx="214994"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文本框 94">
                  <a:extLst>
                    <a:ext uri="{FF2B5EF4-FFF2-40B4-BE49-F238E27FC236}">
                      <a16:creationId xmlns:a16="http://schemas.microsoft.com/office/drawing/2014/main" id="{81D937ED-0140-45A2-B937-32F55E75A7C9}"/>
                    </a:ext>
                  </a:extLst>
                </p:cNvPr>
                <p:cNvSpPr txBox="1"/>
                <p:nvPr/>
              </p:nvSpPr>
              <p:spPr>
                <a:xfrm>
                  <a:off x="7385532" y="4645481"/>
                  <a:ext cx="32951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𝑅</m:t>
                        </m:r>
                      </m:oMath>
                    </m:oMathPara>
                  </a14:m>
                  <a:endParaRPr lang="zh-CN" altLang="en-US" sz="2800" dirty="0">
                    <a:solidFill>
                      <a:srgbClr val="0000FF"/>
                    </a:solidFill>
                    <a:latin typeface="+mn-lt"/>
                    <a:ea typeface="+mn-ea"/>
                  </a:endParaRPr>
                </a:p>
              </p:txBody>
            </p:sp>
          </mc:Choice>
          <mc:Fallback xmlns="">
            <p:sp>
              <p:nvSpPr>
                <p:cNvPr id="95" name="文本框 94">
                  <a:extLst>
                    <a:ext uri="{FF2B5EF4-FFF2-40B4-BE49-F238E27FC236}">
                      <a16:creationId xmlns:a16="http://schemas.microsoft.com/office/drawing/2014/main" id="{81D937ED-0140-45A2-B937-32F55E75A7C9}"/>
                    </a:ext>
                  </a:extLst>
                </p:cNvPr>
                <p:cNvSpPr txBox="1">
                  <a:spLocks noRot="1" noChangeAspect="1" noMove="1" noResize="1" noEditPoints="1" noAdjustHandles="1" noChangeArrowheads="1" noChangeShapeType="1" noTextEdit="1"/>
                </p:cNvSpPr>
                <p:nvPr/>
              </p:nvSpPr>
              <p:spPr>
                <a:xfrm>
                  <a:off x="7385532" y="4645481"/>
                  <a:ext cx="329514"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文本框 95">
                  <a:extLst>
                    <a:ext uri="{FF2B5EF4-FFF2-40B4-BE49-F238E27FC236}">
                      <a16:creationId xmlns:a16="http://schemas.microsoft.com/office/drawing/2014/main" id="{85BEA2C7-6881-420F-AF29-06022E0B561F}"/>
                    </a:ext>
                  </a:extLst>
                </p:cNvPr>
                <p:cNvSpPr txBox="1"/>
                <p:nvPr/>
              </p:nvSpPr>
              <p:spPr>
                <a:xfrm>
                  <a:off x="6192346" y="1684932"/>
                  <a:ext cx="36144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𝑁</m:t>
                        </m:r>
                      </m:oMath>
                    </m:oMathPara>
                  </a14:m>
                  <a:endParaRPr lang="zh-CN" altLang="en-US" sz="2800" dirty="0">
                    <a:solidFill>
                      <a:srgbClr val="0000FF"/>
                    </a:solidFill>
                    <a:latin typeface="+mn-lt"/>
                    <a:ea typeface="+mn-ea"/>
                  </a:endParaRPr>
                </a:p>
              </p:txBody>
            </p:sp>
          </mc:Choice>
          <mc:Fallback xmlns="">
            <p:sp>
              <p:nvSpPr>
                <p:cNvPr id="96" name="文本框 95">
                  <a:extLst>
                    <a:ext uri="{FF2B5EF4-FFF2-40B4-BE49-F238E27FC236}">
                      <a16:creationId xmlns:a16="http://schemas.microsoft.com/office/drawing/2014/main" id="{85BEA2C7-6881-420F-AF29-06022E0B561F}"/>
                    </a:ext>
                  </a:extLst>
                </p:cNvPr>
                <p:cNvSpPr txBox="1">
                  <a:spLocks noRot="1" noChangeAspect="1" noMove="1" noResize="1" noEditPoints="1" noAdjustHandles="1" noChangeArrowheads="1" noChangeShapeType="1" noTextEdit="1"/>
                </p:cNvSpPr>
                <p:nvPr/>
              </p:nvSpPr>
              <p:spPr>
                <a:xfrm>
                  <a:off x="6192346" y="1684932"/>
                  <a:ext cx="361445"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DE01BF9D-3C85-48A2-B149-64415C82EB0F}"/>
                    </a:ext>
                  </a:extLst>
                </p:cNvPr>
                <p:cNvSpPr txBox="1"/>
                <p:nvPr/>
              </p:nvSpPr>
              <p:spPr>
                <a:xfrm>
                  <a:off x="7919728" y="1035062"/>
                  <a:ext cx="42479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r>
                          <a:rPr lang="en-US" altLang="zh-CN" sz="2800" b="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97" name="文本框 96">
                  <a:extLst>
                    <a:ext uri="{FF2B5EF4-FFF2-40B4-BE49-F238E27FC236}">
                      <a16:creationId xmlns:a16="http://schemas.microsoft.com/office/drawing/2014/main" id="{DE01BF9D-3C85-48A2-B149-64415C82EB0F}"/>
                    </a:ext>
                  </a:extLst>
                </p:cNvPr>
                <p:cNvSpPr txBox="1">
                  <a:spLocks noRot="1" noChangeAspect="1" noMove="1" noResize="1" noEditPoints="1" noAdjustHandles="1" noChangeArrowheads="1" noChangeShapeType="1" noTextEdit="1"/>
                </p:cNvSpPr>
                <p:nvPr/>
              </p:nvSpPr>
              <p:spPr>
                <a:xfrm>
                  <a:off x="7919728" y="1035062"/>
                  <a:ext cx="424796"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ACF710DB-342C-4EE6-B6E1-EFBFD91D9219}"/>
                    </a:ext>
                  </a:extLst>
                </p:cNvPr>
                <p:cNvSpPr txBox="1"/>
                <p:nvPr/>
              </p:nvSpPr>
              <p:spPr>
                <a:xfrm>
                  <a:off x="7377448" y="2230149"/>
                  <a:ext cx="30226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𝜃</m:t>
                        </m:r>
                      </m:oMath>
                    </m:oMathPara>
                  </a14:m>
                  <a:endParaRPr lang="zh-CN" altLang="en-US" sz="2800" dirty="0">
                    <a:solidFill>
                      <a:srgbClr val="0000FF"/>
                    </a:solidFill>
                    <a:latin typeface="+mn-lt"/>
                    <a:ea typeface="+mn-ea"/>
                  </a:endParaRPr>
                </a:p>
              </p:txBody>
            </p:sp>
          </mc:Choice>
          <mc:Fallback xmlns="">
            <p:sp>
              <p:nvSpPr>
                <p:cNvPr id="98" name="文本框 97">
                  <a:extLst>
                    <a:ext uri="{FF2B5EF4-FFF2-40B4-BE49-F238E27FC236}">
                      <a16:creationId xmlns:a16="http://schemas.microsoft.com/office/drawing/2014/main" id="{ACF710DB-342C-4EE6-B6E1-EFBFD91D9219}"/>
                    </a:ext>
                  </a:extLst>
                </p:cNvPr>
                <p:cNvSpPr txBox="1">
                  <a:spLocks noRot="1" noChangeAspect="1" noMove="1" noResize="1" noEditPoints="1" noAdjustHandles="1" noChangeArrowheads="1" noChangeShapeType="1" noTextEdit="1"/>
                </p:cNvSpPr>
                <p:nvPr/>
              </p:nvSpPr>
              <p:spPr>
                <a:xfrm>
                  <a:off x="7377448" y="2230149"/>
                  <a:ext cx="302262"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文本框 98">
                  <a:extLst>
                    <a:ext uri="{FF2B5EF4-FFF2-40B4-BE49-F238E27FC236}">
                      <a16:creationId xmlns:a16="http://schemas.microsoft.com/office/drawing/2014/main" id="{94875702-6FFB-4A40-88B2-437F81D30865}"/>
                    </a:ext>
                  </a:extLst>
                </p:cNvPr>
                <p:cNvSpPr txBox="1"/>
                <p:nvPr/>
              </p:nvSpPr>
              <p:spPr>
                <a:xfrm>
                  <a:off x="5023685" y="4463375"/>
                  <a:ext cx="35894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𝜔</m:t>
                        </m:r>
                      </m:oMath>
                    </m:oMathPara>
                  </a14:m>
                  <a:endParaRPr lang="zh-CN" altLang="en-US" sz="2800" dirty="0">
                    <a:solidFill>
                      <a:srgbClr val="0000FF"/>
                    </a:solidFill>
                    <a:latin typeface="+mn-lt"/>
                    <a:ea typeface="+mn-ea"/>
                  </a:endParaRPr>
                </a:p>
              </p:txBody>
            </p:sp>
          </mc:Choice>
          <mc:Fallback xmlns="">
            <p:sp>
              <p:nvSpPr>
                <p:cNvPr id="99" name="文本框 98">
                  <a:extLst>
                    <a:ext uri="{FF2B5EF4-FFF2-40B4-BE49-F238E27FC236}">
                      <a16:creationId xmlns:a16="http://schemas.microsoft.com/office/drawing/2014/main" id="{94875702-6FFB-4A40-88B2-437F81D30865}"/>
                    </a:ext>
                  </a:extLst>
                </p:cNvPr>
                <p:cNvSpPr txBox="1">
                  <a:spLocks noRot="1" noChangeAspect="1" noMove="1" noResize="1" noEditPoints="1" noAdjustHandles="1" noChangeArrowheads="1" noChangeShapeType="1" noTextEdit="1"/>
                </p:cNvSpPr>
                <p:nvPr/>
              </p:nvSpPr>
              <p:spPr>
                <a:xfrm>
                  <a:off x="5023685" y="4463375"/>
                  <a:ext cx="358944"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矩形 99">
                  <a:extLst>
                    <a:ext uri="{FF2B5EF4-FFF2-40B4-BE49-F238E27FC236}">
                      <a16:creationId xmlns:a16="http://schemas.microsoft.com/office/drawing/2014/main" id="{AC81F036-C62E-4AB3-BA7B-4C6CA16D1397}"/>
                    </a:ext>
                  </a:extLst>
                </p:cNvPr>
                <p:cNvSpPr/>
                <p:nvPr/>
              </p:nvSpPr>
              <p:spPr>
                <a:xfrm>
                  <a:off x="8008883" y="1596695"/>
                  <a:ext cx="6407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𝑒</m:t>
                                </m:r>
                              </m:e>
                            </m:acc>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oMath>
                    </m:oMathPara>
                  </a14:m>
                  <a:endParaRPr lang="zh-CN" altLang="en-US" sz="2800" dirty="0">
                    <a:solidFill>
                      <a:srgbClr val="0000FF"/>
                    </a:solidFill>
                  </a:endParaRPr>
                </a:p>
              </p:txBody>
            </p:sp>
          </mc:Choice>
          <mc:Fallback xmlns="">
            <p:sp>
              <p:nvSpPr>
                <p:cNvPr id="100" name="矩形 99">
                  <a:extLst>
                    <a:ext uri="{FF2B5EF4-FFF2-40B4-BE49-F238E27FC236}">
                      <a16:creationId xmlns:a16="http://schemas.microsoft.com/office/drawing/2014/main" id="{AC81F036-C62E-4AB3-BA7B-4C6CA16D1397}"/>
                    </a:ext>
                  </a:extLst>
                </p:cNvPr>
                <p:cNvSpPr>
                  <a:spLocks noRot="1" noChangeAspect="1" noMove="1" noResize="1" noEditPoints="1" noAdjustHandles="1" noChangeArrowheads="1" noChangeShapeType="1" noTextEdit="1"/>
                </p:cNvSpPr>
                <p:nvPr/>
              </p:nvSpPr>
              <p:spPr>
                <a:xfrm>
                  <a:off x="8008883" y="1596695"/>
                  <a:ext cx="640753" cy="523220"/>
                </a:xfrm>
                <a:prstGeom prst="rect">
                  <a:avLst/>
                </a:prstGeom>
                <a:blipFill>
                  <a:blip r:embed="rId12"/>
                  <a:stretch>
                    <a:fillRect/>
                  </a:stretch>
                </a:blipFill>
              </p:spPr>
              <p:txBody>
                <a:bodyPr/>
                <a:lstStyle/>
                <a:p>
                  <a:r>
                    <a:rPr lang="zh-CN" altLang="en-US">
                      <a:noFill/>
                    </a:rPr>
                    <a:t> </a:t>
                  </a:r>
                </a:p>
              </p:txBody>
            </p:sp>
          </mc:Fallback>
        </mc:AlternateContent>
      </p:grpSp>
      <p:sp>
        <p:nvSpPr>
          <p:cNvPr id="154" name="Text Box 8">
            <a:extLst>
              <a:ext uri="{FF2B5EF4-FFF2-40B4-BE49-F238E27FC236}">
                <a16:creationId xmlns:a16="http://schemas.microsoft.com/office/drawing/2014/main" id="{B9F7E113-9B2C-44CA-8FFA-E67C2BBD29AA}"/>
              </a:ext>
            </a:extLst>
          </p:cNvPr>
          <p:cNvSpPr txBox="1">
            <a:spLocks noChangeArrowheads="1"/>
          </p:cNvSpPr>
          <p:nvPr/>
        </p:nvSpPr>
        <p:spPr bwMode="auto">
          <a:xfrm>
            <a:off x="820981" y="1257301"/>
            <a:ext cx="1122526"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r>
              <a:rPr lang="zh-CN" altLang="en-US" b="0" dirty="0">
                <a:solidFill>
                  <a:srgbClr val="0000FF"/>
                </a:solidFill>
                <a:latin typeface="+mn-ea"/>
                <a:ea typeface="+mn-ea"/>
              </a:rPr>
              <a:t>解：</a:t>
            </a:r>
          </a:p>
        </p:txBody>
      </p:sp>
      <mc:AlternateContent xmlns:mc="http://schemas.openxmlformats.org/markup-compatibility/2006" xmlns:a14="http://schemas.microsoft.com/office/drawing/2010/main">
        <mc:Choice Requires="a14">
          <p:sp>
            <p:nvSpPr>
              <p:cNvPr id="155" name="Text Box 11">
                <a:extLst>
                  <a:ext uri="{FF2B5EF4-FFF2-40B4-BE49-F238E27FC236}">
                    <a16:creationId xmlns:a16="http://schemas.microsoft.com/office/drawing/2014/main" id="{DBC2EC4A-E7F7-4906-A2A6-2AD5EE545719}"/>
                  </a:ext>
                </a:extLst>
              </p:cNvPr>
              <p:cNvSpPr txBox="1">
                <a:spLocks noChangeArrowheads="1"/>
              </p:cNvSpPr>
              <p:nvPr/>
            </p:nvSpPr>
            <p:spPr bwMode="auto">
              <a:xfrm>
                <a:off x="1757607" y="1263746"/>
                <a:ext cx="303530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r>
                  <a:rPr lang="zh-CN" altLang="en-US" b="0" dirty="0">
                    <a:solidFill>
                      <a:srgbClr val="0000FF"/>
                    </a:solidFill>
                    <a:latin typeface="+mn-ea"/>
                    <a:ea typeface="+mn-ea"/>
                  </a:rPr>
                  <a:t>设</a:t>
                </a:r>
                <a14:m>
                  <m:oMath xmlns:m="http://schemas.openxmlformats.org/officeDocument/2006/math">
                    <m:r>
                      <a:rPr kumimoji="1" lang="en-US" altLang="zh-CN" b="0" i="1">
                        <a:solidFill>
                          <a:srgbClr val="0000FF"/>
                        </a:solidFill>
                        <a:latin typeface="Cambria Math" panose="02040503050406030204" pitchFamily="18" charset="0"/>
                        <a:ea typeface="Cambria Math" panose="02040503050406030204" pitchFamily="18" charset="0"/>
                      </a:rPr>
                      <m:t>𝑡</m:t>
                    </m:r>
                    <m:r>
                      <a:rPr kumimoji="1" lang="en-US" altLang="zh-CN" b="0" i="1">
                        <a:solidFill>
                          <a:srgbClr val="0000FF"/>
                        </a:solidFill>
                        <a:latin typeface="Cambria Math" panose="02040503050406030204" pitchFamily="18" charset="0"/>
                        <a:ea typeface="Cambria Math" panose="02040503050406030204" pitchFamily="18" charset="0"/>
                      </a:rPr>
                      <m:t>=0</m:t>
                    </m:r>
                  </m:oMath>
                </a14:m>
                <a:r>
                  <a:rPr lang="zh-CN" altLang="en-US" b="0" dirty="0">
                    <a:solidFill>
                      <a:srgbClr val="0000FF"/>
                    </a:solidFill>
                    <a:latin typeface="+mn-ea"/>
                    <a:ea typeface="+mn-ea"/>
                  </a:rPr>
                  <a:t>时,</a:t>
                </a:r>
              </a:p>
            </p:txBody>
          </p:sp>
        </mc:Choice>
        <mc:Fallback xmlns="">
          <p:sp>
            <p:nvSpPr>
              <p:cNvPr id="155" name="Text Box 11">
                <a:extLst>
                  <a:ext uri="{FF2B5EF4-FFF2-40B4-BE49-F238E27FC236}">
                    <a16:creationId xmlns:a16="http://schemas.microsoft.com/office/drawing/2014/main" id="{DBC2EC4A-E7F7-4906-A2A6-2AD5EE545719}"/>
                  </a:ext>
                </a:extLst>
              </p:cNvPr>
              <p:cNvSpPr txBox="1">
                <a:spLocks noRot="1" noChangeAspect="1" noMove="1" noResize="1" noEditPoints="1" noAdjustHandles="1" noChangeArrowheads="1" noChangeShapeType="1" noTextEdit="1"/>
              </p:cNvSpPr>
              <p:nvPr/>
            </p:nvSpPr>
            <p:spPr bwMode="auto">
              <a:xfrm>
                <a:off x="1757607" y="1263746"/>
                <a:ext cx="3035300" cy="523875"/>
              </a:xfrm>
              <a:prstGeom prst="rect">
                <a:avLst/>
              </a:prstGeom>
              <a:blipFill>
                <a:blip r:embed="rId13"/>
                <a:stretch>
                  <a:fillRect l="-4016"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 name="Text Box 16">
                <a:extLst>
                  <a:ext uri="{FF2B5EF4-FFF2-40B4-BE49-F238E27FC236}">
                    <a16:creationId xmlns:a16="http://schemas.microsoft.com/office/drawing/2014/main" id="{1F50CAD6-5D24-4ACC-B0F8-CD0C3E5D10F8}"/>
                  </a:ext>
                </a:extLst>
              </p:cNvPr>
              <p:cNvSpPr txBox="1">
                <a:spLocks noChangeArrowheads="1"/>
              </p:cNvSpPr>
              <p:nvPr/>
            </p:nvSpPr>
            <p:spPr bwMode="auto">
              <a:xfrm>
                <a:off x="820981" y="1900037"/>
                <a:ext cx="2627313" cy="57619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14:m>
                  <m:oMath xmlns:m="http://schemas.openxmlformats.org/officeDocument/2006/math">
                    <m:sSub>
                      <m:sSubPr>
                        <m:ctrlPr>
                          <a:rPr lang="en-US" altLang="zh-CN" i="1">
                            <a:solidFill>
                              <a:srgbClr val="0000FF"/>
                            </a:solidFill>
                            <a:latin typeface="Cambria Math" panose="02040503050406030204" pitchFamily="18" charset="0"/>
                            <a:ea typeface="Cambria Math" panose="02040503050406030204" pitchFamily="18" charset="0"/>
                          </a:rPr>
                        </m:ctrlPr>
                      </m:sSubPr>
                      <m:e>
                        <m:acc>
                          <m:accPr>
                            <m:chr m:val="⃑"/>
                            <m:ctrlPr>
                              <a:rPr lang="en-US" altLang="zh-CN" i="1">
                                <a:solidFill>
                                  <a:srgbClr val="0000FF"/>
                                </a:solidFill>
                                <a:latin typeface="Cambria Math" panose="02040503050406030204" pitchFamily="18" charset="0"/>
                                <a:ea typeface="Cambria Math" panose="02040503050406030204" pitchFamily="18" charset="0"/>
                              </a:rPr>
                            </m:ctrlPr>
                          </m:accPr>
                          <m:e>
                            <m:r>
                              <a:rPr lang="en-US" altLang="zh-CN" b="0" i="1">
                                <a:solidFill>
                                  <a:srgbClr val="0000FF"/>
                                </a:solidFill>
                                <a:latin typeface="Cambria Math" panose="02040503050406030204" pitchFamily="18" charset="0"/>
                                <a:ea typeface="Cambria Math" panose="02040503050406030204" pitchFamily="18" charset="0"/>
                              </a:rPr>
                              <m:t>𝑒</m:t>
                            </m:r>
                          </m:e>
                        </m:acc>
                      </m:e>
                      <m:sub>
                        <m:r>
                          <a:rPr lang="en-US" altLang="zh-CN" b="0" i="1">
                            <a:solidFill>
                              <a:srgbClr val="0000FF"/>
                            </a:solidFill>
                            <a:latin typeface="Cambria Math" panose="02040503050406030204" pitchFamily="18" charset="0"/>
                            <a:ea typeface="Cambria Math" panose="02040503050406030204" pitchFamily="18" charset="0"/>
                          </a:rPr>
                          <m:t>𝑛</m:t>
                        </m:r>
                      </m:sub>
                    </m:sSub>
                  </m:oMath>
                </a14:m>
                <a:r>
                  <a:rPr lang="zh-CN" altLang="en-US" b="0" dirty="0">
                    <a:solidFill>
                      <a:srgbClr val="0000FF"/>
                    </a:solidFill>
                    <a:latin typeface="+mn-ea"/>
                    <a:ea typeface="+mn-ea"/>
                  </a:rPr>
                  <a:t>与</a:t>
                </a:r>
                <a14:m>
                  <m:oMath xmlns:m="http://schemas.openxmlformats.org/officeDocument/2006/math">
                    <m:acc>
                      <m:accPr>
                        <m:chr m:val="⃑"/>
                        <m:ctrlPr>
                          <a:rPr lang="en-US" altLang="zh-CN" i="1">
                            <a:solidFill>
                              <a:srgbClr val="0000FF"/>
                            </a:solidFill>
                            <a:latin typeface="Cambria Math" panose="02040503050406030204" pitchFamily="18" charset="0"/>
                            <a:ea typeface="Cambria Math" panose="02040503050406030204" pitchFamily="18" charset="0"/>
                          </a:rPr>
                        </m:ctrlPr>
                      </m:accPr>
                      <m:e>
                        <m:r>
                          <a:rPr lang="en-US" altLang="zh-CN" i="1">
                            <a:solidFill>
                              <a:srgbClr val="0000FF"/>
                            </a:solidFill>
                            <a:latin typeface="Cambria Math" panose="02040503050406030204" pitchFamily="18" charset="0"/>
                            <a:ea typeface="Cambria Math" panose="02040503050406030204" pitchFamily="18" charset="0"/>
                          </a:rPr>
                          <m:t>𝐵</m:t>
                        </m:r>
                      </m:e>
                    </m:acc>
                  </m:oMath>
                </a14:m>
                <a:r>
                  <a:rPr lang="zh-CN" altLang="en-US" b="0" dirty="0">
                    <a:solidFill>
                      <a:srgbClr val="0000FF"/>
                    </a:solidFill>
                    <a:latin typeface="+mn-ea"/>
                    <a:ea typeface="+mn-ea"/>
                  </a:rPr>
                  <a:t>同向 , 则</a:t>
                </a:r>
              </a:p>
            </p:txBody>
          </p:sp>
        </mc:Choice>
        <mc:Fallback xmlns="">
          <p:sp>
            <p:nvSpPr>
              <p:cNvPr id="156" name="Text Box 16">
                <a:extLst>
                  <a:ext uri="{FF2B5EF4-FFF2-40B4-BE49-F238E27FC236}">
                    <a16:creationId xmlns:a16="http://schemas.microsoft.com/office/drawing/2014/main" id="{1F50CAD6-5D24-4ACC-B0F8-CD0C3E5D10F8}"/>
                  </a:ext>
                </a:extLst>
              </p:cNvPr>
              <p:cNvSpPr txBox="1">
                <a:spLocks noRot="1" noChangeAspect="1" noMove="1" noResize="1" noEditPoints="1" noAdjustHandles="1" noChangeArrowheads="1" noChangeShapeType="1" noTextEdit="1"/>
              </p:cNvSpPr>
              <p:nvPr/>
            </p:nvSpPr>
            <p:spPr bwMode="auto">
              <a:xfrm>
                <a:off x="820981" y="1900037"/>
                <a:ext cx="2627313" cy="576191"/>
              </a:xfrm>
              <a:prstGeom prst="rect">
                <a:avLst/>
              </a:prstGeom>
              <a:blipFill>
                <a:blip r:embed="rId14"/>
                <a:stretch>
                  <a:fillRect t="-2128"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 name="文本框 156">
                <a:extLst>
                  <a:ext uri="{FF2B5EF4-FFF2-40B4-BE49-F238E27FC236}">
                    <a16:creationId xmlns:a16="http://schemas.microsoft.com/office/drawing/2014/main" id="{7E470456-0684-43B6-B91B-9711F0296C87}"/>
                  </a:ext>
                </a:extLst>
              </p:cNvPr>
              <p:cNvSpPr txBox="1"/>
              <p:nvPr/>
            </p:nvSpPr>
            <p:spPr>
              <a:xfrm>
                <a:off x="3523175" y="1971937"/>
                <a:ext cx="118064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𝜃</m:t>
                      </m:r>
                      <m:r>
                        <a:rPr lang="en-US" altLang="zh-CN" sz="2800" i="1">
                          <a:solidFill>
                            <a:srgbClr val="0000FF"/>
                          </a:solidFill>
                          <a:latin typeface="Cambria Math" panose="02040503050406030204" pitchFamily="18" charset="0"/>
                          <a:ea typeface="+mn-ea"/>
                        </a:rPr>
                        <m:t>=</m:t>
                      </m:r>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𝑡</m:t>
                      </m:r>
                    </m:oMath>
                  </m:oMathPara>
                </a14:m>
                <a:endParaRPr lang="zh-CN" altLang="en-US" sz="2800" dirty="0">
                  <a:solidFill>
                    <a:srgbClr val="0000FF"/>
                  </a:solidFill>
                  <a:latin typeface="+mn-lt"/>
                  <a:ea typeface="+mn-ea"/>
                </a:endParaRPr>
              </a:p>
            </p:txBody>
          </p:sp>
        </mc:Choice>
        <mc:Fallback xmlns="">
          <p:sp>
            <p:nvSpPr>
              <p:cNvPr id="157" name="文本框 156">
                <a:extLst>
                  <a:ext uri="{FF2B5EF4-FFF2-40B4-BE49-F238E27FC236}">
                    <a16:creationId xmlns:a16="http://schemas.microsoft.com/office/drawing/2014/main" id="{7E470456-0684-43B6-B91B-9711F0296C87}"/>
                  </a:ext>
                </a:extLst>
              </p:cNvPr>
              <p:cNvSpPr txBox="1">
                <a:spLocks noRot="1" noChangeAspect="1" noMove="1" noResize="1" noEditPoints="1" noAdjustHandles="1" noChangeArrowheads="1" noChangeShapeType="1" noTextEdit="1"/>
              </p:cNvSpPr>
              <p:nvPr/>
            </p:nvSpPr>
            <p:spPr>
              <a:xfrm>
                <a:off x="3523175" y="1971937"/>
                <a:ext cx="1180644"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8" name="文本框 157">
                <a:extLst>
                  <a:ext uri="{FF2B5EF4-FFF2-40B4-BE49-F238E27FC236}">
                    <a16:creationId xmlns:a16="http://schemas.microsoft.com/office/drawing/2014/main" id="{E719C906-1EA9-4977-A956-D79DFB9AA6F1}"/>
                  </a:ext>
                </a:extLst>
              </p:cNvPr>
              <p:cNvSpPr txBox="1"/>
              <p:nvPr/>
            </p:nvSpPr>
            <p:spPr>
              <a:xfrm>
                <a:off x="820981" y="2679884"/>
                <a:ext cx="355103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Ψ</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𝑁</m:t>
                      </m:r>
                      <m:r>
                        <a:rPr lang="zh-CN" altLang="en-US" sz="2800" i="1">
                          <a:solidFill>
                            <a:srgbClr val="0000FF"/>
                          </a:solidFill>
                          <a:latin typeface="Cambria Math" panose="02040503050406030204" pitchFamily="18" charset="0"/>
                          <a:ea typeface="Cambria Math" panose="02040503050406030204" pitchFamily="18" charset="0"/>
                        </a:rPr>
                        <m:t>𝜙</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𝑁𝐵𝑆</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oMath>
                  </m:oMathPara>
                </a14:m>
                <a:endParaRPr lang="zh-CN" altLang="en-US" sz="2800" dirty="0">
                  <a:solidFill>
                    <a:srgbClr val="0000FF"/>
                  </a:solidFill>
                  <a:latin typeface="+mn-lt"/>
                  <a:ea typeface="+mn-ea"/>
                </a:endParaRPr>
              </a:p>
            </p:txBody>
          </p:sp>
        </mc:Choice>
        <mc:Fallback xmlns="">
          <p:sp>
            <p:nvSpPr>
              <p:cNvPr id="158" name="文本框 157">
                <a:extLst>
                  <a:ext uri="{FF2B5EF4-FFF2-40B4-BE49-F238E27FC236}">
                    <a16:creationId xmlns:a16="http://schemas.microsoft.com/office/drawing/2014/main" id="{E719C906-1EA9-4977-A956-D79DFB9AA6F1}"/>
                  </a:ext>
                </a:extLst>
              </p:cNvPr>
              <p:cNvSpPr txBox="1">
                <a:spLocks noRot="1" noChangeAspect="1" noMove="1" noResize="1" noEditPoints="1" noAdjustHandles="1" noChangeArrowheads="1" noChangeShapeType="1" noTextEdit="1"/>
              </p:cNvSpPr>
              <p:nvPr/>
            </p:nvSpPr>
            <p:spPr>
              <a:xfrm>
                <a:off x="820981" y="2679884"/>
                <a:ext cx="3551037" cy="43088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9" name="矩形 158">
                <a:extLst>
                  <a:ext uri="{FF2B5EF4-FFF2-40B4-BE49-F238E27FC236}">
                    <a16:creationId xmlns:a16="http://schemas.microsoft.com/office/drawing/2014/main" id="{2DBAD911-C7DF-4A40-BF98-C110DB826313}"/>
                  </a:ext>
                </a:extLst>
              </p:cNvPr>
              <p:cNvSpPr/>
              <p:nvPr/>
            </p:nvSpPr>
            <p:spPr>
              <a:xfrm>
                <a:off x="820981" y="3294520"/>
                <a:ext cx="1742657"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𝜀</m:t>
                      </m:r>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m:rPr>
                              <m:sty m:val="p"/>
                            </m:rPr>
                            <a:rPr lang="el-GR" altLang="zh-CN" sz="2800" i="1">
                              <a:solidFill>
                                <a:srgbClr val="0000FF"/>
                              </a:solidFill>
                              <a:latin typeface="Cambria Math" panose="02040503050406030204" pitchFamily="18" charset="0"/>
                              <a:ea typeface="Cambria Math" panose="02040503050406030204" pitchFamily="18" charset="0"/>
                            </a:rPr>
                            <m:t>Ψ</m:t>
                          </m:r>
                        </m:num>
                        <m:den>
                          <m:r>
                            <a:rPr lang="en-US" altLang="zh-CN" sz="2800" i="1">
                              <a:solidFill>
                                <a:srgbClr val="0000FF"/>
                              </a:solidFill>
                              <a:latin typeface="Cambria Math" panose="02040503050406030204" pitchFamily="18" charset="0"/>
                            </a:rPr>
                            <m:t>𝑑𝑡</m:t>
                          </m:r>
                        </m:den>
                      </m:f>
                    </m:oMath>
                  </m:oMathPara>
                </a14:m>
                <a:endParaRPr lang="zh-CN" altLang="en-US" sz="2800" dirty="0"/>
              </a:p>
            </p:txBody>
          </p:sp>
        </mc:Choice>
        <mc:Fallback xmlns="">
          <p:sp>
            <p:nvSpPr>
              <p:cNvPr id="159" name="矩形 158">
                <a:extLst>
                  <a:ext uri="{FF2B5EF4-FFF2-40B4-BE49-F238E27FC236}">
                    <a16:creationId xmlns:a16="http://schemas.microsoft.com/office/drawing/2014/main" id="{2DBAD911-C7DF-4A40-BF98-C110DB826313}"/>
                  </a:ext>
                </a:extLst>
              </p:cNvPr>
              <p:cNvSpPr>
                <a:spLocks noRot="1" noChangeAspect="1" noMove="1" noResize="1" noEditPoints="1" noAdjustHandles="1" noChangeArrowheads="1" noChangeShapeType="1" noTextEdit="1"/>
              </p:cNvSpPr>
              <p:nvPr/>
            </p:nvSpPr>
            <p:spPr>
              <a:xfrm>
                <a:off x="820981" y="3294520"/>
                <a:ext cx="1742657" cy="91037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0" name="文本框 159">
                <a:extLst>
                  <a:ext uri="{FF2B5EF4-FFF2-40B4-BE49-F238E27FC236}">
                    <a16:creationId xmlns:a16="http://schemas.microsoft.com/office/drawing/2014/main" id="{73D194A9-908B-4118-92F5-51F3FD248AF8}"/>
                  </a:ext>
                </a:extLst>
              </p:cNvPr>
              <p:cNvSpPr txBox="1"/>
              <p:nvPr/>
            </p:nvSpPr>
            <p:spPr>
              <a:xfrm>
                <a:off x="2403000" y="3575306"/>
                <a:ext cx="240014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𝑁𝐵𝑆</m:t>
                      </m:r>
                      <m:r>
                        <a:rPr lang="zh-CN" altLang="en-US" sz="2800" i="1">
                          <a:solidFill>
                            <a:srgbClr val="0000FF"/>
                          </a:solidFill>
                          <a:latin typeface="Cambria Math" panose="02040503050406030204" pitchFamily="18" charset="0"/>
                        </a:rPr>
                        <m:t>𝜔</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oMath>
                  </m:oMathPara>
                </a14:m>
                <a:endParaRPr lang="zh-CN" altLang="en-US" sz="2800" dirty="0">
                  <a:solidFill>
                    <a:srgbClr val="0000FF"/>
                  </a:solidFill>
                  <a:latin typeface="+mn-lt"/>
                  <a:ea typeface="+mn-ea"/>
                </a:endParaRPr>
              </a:p>
            </p:txBody>
          </p:sp>
        </mc:Choice>
        <mc:Fallback xmlns="">
          <p:sp>
            <p:nvSpPr>
              <p:cNvPr id="160" name="文本框 159">
                <a:extLst>
                  <a:ext uri="{FF2B5EF4-FFF2-40B4-BE49-F238E27FC236}">
                    <a16:creationId xmlns:a16="http://schemas.microsoft.com/office/drawing/2014/main" id="{73D194A9-908B-4118-92F5-51F3FD248AF8}"/>
                  </a:ext>
                </a:extLst>
              </p:cNvPr>
              <p:cNvSpPr txBox="1">
                <a:spLocks noRot="1" noChangeAspect="1" noMove="1" noResize="1" noEditPoints="1" noAdjustHandles="1" noChangeArrowheads="1" noChangeShapeType="1" noTextEdit="1"/>
              </p:cNvSpPr>
              <p:nvPr/>
            </p:nvSpPr>
            <p:spPr>
              <a:xfrm>
                <a:off x="2403000" y="3575306"/>
                <a:ext cx="2400144" cy="43088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B342DED8-D05B-4424-BD28-7143160358EE}"/>
                  </a:ext>
                </a:extLst>
              </p:cNvPr>
              <p:cNvSpPr/>
              <p:nvPr/>
            </p:nvSpPr>
            <p:spPr>
              <a:xfrm>
                <a:off x="1402305" y="4380501"/>
                <a:ext cx="21316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𝑁𝐵𝑆</m:t>
                      </m:r>
                      <m:r>
                        <a:rPr lang="zh-CN" altLang="en-US" sz="2800" i="1">
                          <a:solidFill>
                            <a:srgbClr val="0000FF"/>
                          </a:solidFill>
                          <a:latin typeface="Cambria Math" panose="02040503050406030204" pitchFamily="18" charset="0"/>
                        </a:rPr>
                        <m:t>𝜔</m:t>
                      </m:r>
                    </m:oMath>
                  </m:oMathPara>
                </a14:m>
                <a:endParaRPr lang="zh-CN" altLang="en-US" sz="2800" dirty="0"/>
              </a:p>
            </p:txBody>
          </p:sp>
        </mc:Choice>
        <mc:Fallback xmlns="">
          <p:sp>
            <p:nvSpPr>
              <p:cNvPr id="2" name="矩形 1">
                <a:extLst>
                  <a:ext uri="{FF2B5EF4-FFF2-40B4-BE49-F238E27FC236}">
                    <a16:creationId xmlns:a16="http://schemas.microsoft.com/office/drawing/2014/main" id="{B342DED8-D05B-4424-BD28-7143160358EE}"/>
                  </a:ext>
                </a:extLst>
              </p:cNvPr>
              <p:cNvSpPr>
                <a:spLocks noRot="1" noChangeAspect="1" noMove="1" noResize="1" noEditPoints="1" noAdjustHandles="1" noChangeArrowheads="1" noChangeShapeType="1" noTextEdit="1"/>
              </p:cNvSpPr>
              <p:nvPr/>
            </p:nvSpPr>
            <p:spPr>
              <a:xfrm>
                <a:off x="1402305" y="4380501"/>
                <a:ext cx="2131609"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2" name="矩形 161">
                <a:extLst>
                  <a:ext uri="{FF2B5EF4-FFF2-40B4-BE49-F238E27FC236}">
                    <a16:creationId xmlns:a16="http://schemas.microsoft.com/office/drawing/2014/main" id="{ABF1C8DF-8CC4-4E29-8A54-285C1C07258E}"/>
                  </a:ext>
                </a:extLst>
              </p:cNvPr>
              <p:cNvSpPr/>
              <p:nvPr/>
            </p:nvSpPr>
            <p:spPr>
              <a:xfrm>
                <a:off x="1402305" y="5137444"/>
                <a:ext cx="23324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𝜀</m:t>
                      </m:r>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𝑚</m:t>
                          </m:r>
                        </m:sub>
                      </m:sSub>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oMath>
                  </m:oMathPara>
                </a14:m>
                <a:endParaRPr lang="zh-CN" altLang="en-US" sz="2800" dirty="0"/>
              </a:p>
            </p:txBody>
          </p:sp>
        </mc:Choice>
        <mc:Fallback xmlns="">
          <p:sp>
            <p:nvSpPr>
              <p:cNvPr id="162" name="矩形 161">
                <a:extLst>
                  <a:ext uri="{FF2B5EF4-FFF2-40B4-BE49-F238E27FC236}">
                    <a16:creationId xmlns:a16="http://schemas.microsoft.com/office/drawing/2014/main" id="{ABF1C8DF-8CC4-4E29-8A54-285C1C07258E}"/>
                  </a:ext>
                </a:extLst>
              </p:cNvPr>
              <p:cNvSpPr>
                <a:spLocks noRot="1" noChangeAspect="1" noMove="1" noResize="1" noEditPoints="1" noAdjustHandles="1" noChangeArrowheads="1" noChangeShapeType="1" noTextEdit="1"/>
              </p:cNvSpPr>
              <p:nvPr/>
            </p:nvSpPr>
            <p:spPr>
              <a:xfrm>
                <a:off x="1402305" y="5137444"/>
                <a:ext cx="2332498" cy="523220"/>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793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wipe(left)">
                                      <p:cBhvr>
                                        <p:cTn id="7" dur="500"/>
                                        <p:tgtEl>
                                          <p:spTgt spid="1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5"/>
                                        </p:tgtEl>
                                        <p:attrNameLst>
                                          <p:attrName>style.visibility</p:attrName>
                                        </p:attrNameLst>
                                      </p:cBhvr>
                                      <p:to>
                                        <p:strVal val="visible"/>
                                      </p:to>
                                    </p:set>
                                    <p:animEffect transition="in" filter="wipe(left)">
                                      <p:cBhvr>
                                        <p:cTn id="12" dur="500"/>
                                        <p:tgtEl>
                                          <p:spTgt spid="1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6"/>
                                        </p:tgtEl>
                                        <p:attrNameLst>
                                          <p:attrName>style.visibility</p:attrName>
                                        </p:attrNameLst>
                                      </p:cBhvr>
                                      <p:to>
                                        <p:strVal val="visible"/>
                                      </p:to>
                                    </p:set>
                                    <p:animEffect transition="in" filter="wipe(left)">
                                      <p:cBhvr>
                                        <p:cTn id="17" dur="500"/>
                                        <p:tgtEl>
                                          <p:spTgt spid="1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7"/>
                                        </p:tgtEl>
                                        <p:attrNameLst>
                                          <p:attrName>style.visibility</p:attrName>
                                        </p:attrNameLst>
                                      </p:cBhvr>
                                      <p:to>
                                        <p:strVal val="visible"/>
                                      </p:to>
                                    </p:set>
                                    <p:animEffect transition="in" filter="wipe(left)">
                                      <p:cBhvr>
                                        <p:cTn id="22" dur="500"/>
                                        <p:tgtEl>
                                          <p:spTgt spid="1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8"/>
                                        </p:tgtEl>
                                        <p:attrNameLst>
                                          <p:attrName>style.visibility</p:attrName>
                                        </p:attrNameLst>
                                      </p:cBhvr>
                                      <p:to>
                                        <p:strVal val="visible"/>
                                      </p:to>
                                    </p:set>
                                    <p:animEffect transition="in" filter="wipe(left)">
                                      <p:cBhvr>
                                        <p:cTn id="27" dur="500"/>
                                        <p:tgtEl>
                                          <p:spTgt spid="1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9"/>
                                        </p:tgtEl>
                                        <p:attrNameLst>
                                          <p:attrName>style.visibility</p:attrName>
                                        </p:attrNameLst>
                                      </p:cBhvr>
                                      <p:to>
                                        <p:strVal val="visible"/>
                                      </p:to>
                                    </p:set>
                                    <p:animEffect transition="in" filter="wipe(left)">
                                      <p:cBhvr>
                                        <p:cTn id="32" dur="500"/>
                                        <p:tgtEl>
                                          <p:spTgt spid="15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0"/>
                                        </p:tgtEl>
                                        <p:attrNameLst>
                                          <p:attrName>style.visibility</p:attrName>
                                        </p:attrNameLst>
                                      </p:cBhvr>
                                      <p:to>
                                        <p:strVal val="visible"/>
                                      </p:to>
                                    </p:set>
                                    <p:animEffect transition="in" filter="wipe(left)">
                                      <p:cBhvr>
                                        <p:cTn id="37" dur="500"/>
                                        <p:tgtEl>
                                          <p:spTgt spid="16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458"/>
                                        </p:tgtEl>
                                        <p:attrNameLst>
                                          <p:attrName>style.visibility</p:attrName>
                                        </p:attrNameLst>
                                      </p:cBhvr>
                                      <p:to>
                                        <p:strVal val="visible"/>
                                      </p:to>
                                    </p:set>
                                    <p:animEffect transition="in" filter="wipe(left)">
                                      <p:cBhvr>
                                        <p:cTn id="42" dur="500"/>
                                        <p:tgtEl>
                                          <p:spTgt spid="1645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457"/>
                                        </p:tgtEl>
                                        <p:attrNameLst>
                                          <p:attrName>style.visibility</p:attrName>
                                        </p:attrNameLst>
                                      </p:cBhvr>
                                      <p:to>
                                        <p:strVal val="visible"/>
                                      </p:to>
                                    </p:set>
                                    <p:animEffect transition="in" filter="wipe(left)">
                                      <p:cBhvr>
                                        <p:cTn id="52" dur="500"/>
                                        <p:tgtEl>
                                          <p:spTgt spid="1645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2"/>
                                        </p:tgtEl>
                                        <p:attrNameLst>
                                          <p:attrName>style.visibility</p:attrName>
                                        </p:attrNameLst>
                                      </p:cBhvr>
                                      <p:to>
                                        <p:strVal val="visible"/>
                                      </p:to>
                                    </p:set>
                                    <p:animEffect transition="in" filter="wipe(left)">
                                      <p:cBhvr>
                                        <p:cTn id="57"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58" grpId="0"/>
      <p:bldP spid="16457" grpId="0"/>
      <p:bldP spid="154" grpId="0"/>
      <p:bldP spid="155" grpId="0"/>
      <p:bldP spid="156" grpId="0"/>
      <p:bldP spid="157" grpId="0"/>
      <p:bldP spid="158" grpId="0"/>
      <p:bldP spid="159" grpId="0"/>
      <p:bldP spid="160" grpId="0"/>
      <p:bldP spid="2" grpId="0"/>
      <p:bldP spid="16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7"/>
          <p:cNvSpPr txBox="1">
            <a:spLocks noChangeArrowheads="1"/>
          </p:cNvSpPr>
          <p:nvPr/>
        </p:nvSpPr>
        <p:spPr bwMode="auto">
          <a:xfrm>
            <a:off x="4270030" y="736387"/>
            <a:ext cx="484323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ts val="0"/>
              </a:spcBef>
            </a:pPr>
            <a:r>
              <a:rPr lang="zh-CN" altLang="en-US" b="0" dirty="0">
                <a:solidFill>
                  <a:srgbClr val="0000FF"/>
                </a:solidFill>
                <a:latin typeface="+mn-ea"/>
                <a:ea typeface="+mn-ea"/>
              </a:rPr>
              <a:t>在匀强磁场中匀速转动的线圈内的感应电流是时间的正弦函数。这种电流称交流电。</a:t>
            </a:r>
          </a:p>
        </p:txBody>
      </p:sp>
      <p:pic>
        <p:nvPicPr>
          <p:cNvPr id="17414" name="Picture 2" descr="1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061" y="3096936"/>
            <a:ext cx="8458200" cy="31718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034FA7D-CFF1-43ED-8B4F-ABD62570A5A5}"/>
                  </a:ext>
                </a:extLst>
              </p:cNvPr>
              <p:cNvSpPr/>
              <p:nvPr/>
            </p:nvSpPr>
            <p:spPr>
              <a:xfrm>
                <a:off x="1645662" y="3351264"/>
                <a:ext cx="23324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𝜀</m:t>
                      </m:r>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𝑚</m:t>
                          </m:r>
                        </m:sub>
                      </m:sSub>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oMath>
                  </m:oMathPara>
                </a14:m>
                <a:endParaRPr lang="zh-CN" altLang="en-US" sz="2800" dirty="0"/>
              </a:p>
            </p:txBody>
          </p:sp>
        </mc:Choice>
        <mc:Fallback xmlns="">
          <p:sp>
            <p:nvSpPr>
              <p:cNvPr id="9" name="矩形 8">
                <a:extLst>
                  <a:ext uri="{FF2B5EF4-FFF2-40B4-BE49-F238E27FC236}">
                    <a16:creationId xmlns:a16="http://schemas.microsoft.com/office/drawing/2014/main" id="{A034FA7D-CFF1-43ED-8B4F-ABD62570A5A5}"/>
                  </a:ext>
                </a:extLst>
              </p:cNvPr>
              <p:cNvSpPr>
                <a:spLocks noRot="1" noChangeAspect="1" noMove="1" noResize="1" noEditPoints="1" noAdjustHandles="1" noChangeArrowheads="1" noChangeShapeType="1" noTextEdit="1"/>
              </p:cNvSpPr>
              <p:nvPr/>
            </p:nvSpPr>
            <p:spPr>
              <a:xfrm>
                <a:off x="1645662" y="3351264"/>
                <a:ext cx="233249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7EB1B50-17A8-4E4D-8BDD-B4C87E54E31E}"/>
                  </a:ext>
                </a:extLst>
              </p:cNvPr>
              <p:cNvSpPr/>
              <p:nvPr/>
            </p:nvSpPr>
            <p:spPr>
              <a:xfrm>
                <a:off x="5912862" y="3470870"/>
                <a:ext cx="22408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𝑖</m:t>
                      </m:r>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𝑚</m:t>
                          </m:r>
                        </m:sub>
                      </m:sSub>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oMath>
                  </m:oMathPara>
                </a14:m>
                <a:endParaRPr lang="zh-CN" altLang="en-US" sz="2800" dirty="0"/>
              </a:p>
            </p:txBody>
          </p:sp>
        </mc:Choice>
        <mc:Fallback xmlns="">
          <p:sp>
            <p:nvSpPr>
              <p:cNvPr id="10" name="矩形 9">
                <a:extLst>
                  <a:ext uri="{FF2B5EF4-FFF2-40B4-BE49-F238E27FC236}">
                    <a16:creationId xmlns:a16="http://schemas.microsoft.com/office/drawing/2014/main" id="{07EB1B50-17A8-4E4D-8BDD-B4C87E54E31E}"/>
                  </a:ext>
                </a:extLst>
              </p:cNvPr>
              <p:cNvSpPr>
                <a:spLocks noRot="1" noChangeAspect="1" noMove="1" noResize="1" noEditPoints="1" noAdjustHandles="1" noChangeArrowheads="1" noChangeShapeType="1" noTextEdit="1"/>
              </p:cNvSpPr>
              <p:nvPr/>
            </p:nvSpPr>
            <p:spPr>
              <a:xfrm>
                <a:off x="5912862" y="3470870"/>
                <a:ext cx="224080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3C910AF-9AAC-4290-8119-77DB604C6011}"/>
                  </a:ext>
                </a:extLst>
              </p:cNvPr>
              <p:cNvSpPr/>
              <p:nvPr/>
            </p:nvSpPr>
            <p:spPr>
              <a:xfrm>
                <a:off x="655061" y="566051"/>
                <a:ext cx="3038268"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𝑖</m:t>
                      </m:r>
                      <m:r>
                        <a:rPr lang="en-US" altLang="zh-CN" sz="2800" i="1">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𝜀</m:t>
                          </m:r>
                        </m:num>
                        <m:den>
                          <m:r>
                            <a:rPr lang="en-US" altLang="zh-CN" sz="2800" b="0" i="1" smtClean="0">
                              <a:solidFill>
                                <a:srgbClr val="0000FF"/>
                              </a:solidFill>
                              <a:latin typeface="Cambria Math" panose="02040503050406030204" pitchFamily="18" charset="0"/>
                            </a:rPr>
                            <m:t>𝑅</m:t>
                          </m:r>
                        </m:den>
                      </m:f>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𝑚</m:t>
                          </m:r>
                        </m:sub>
                      </m:sSub>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oMath>
                  </m:oMathPara>
                </a14:m>
                <a:endParaRPr lang="zh-CN" altLang="en-US" sz="2800" dirty="0"/>
              </a:p>
            </p:txBody>
          </p:sp>
        </mc:Choice>
        <mc:Fallback xmlns="">
          <p:sp>
            <p:nvSpPr>
              <p:cNvPr id="11" name="矩形 10">
                <a:extLst>
                  <a:ext uri="{FF2B5EF4-FFF2-40B4-BE49-F238E27FC236}">
                    <a16:creationId xmlns:a16="http://schemas.microsoft.com/office/drawing/2014/main" id="{33C910AF-9AAC-4290-8119-77DB604C6011}"/>
                  </a:ext>
                </a:extLst>
              </p:cNvPr>
              <p:cNvSpPr>
                <a:spLocks noRot="1" noChangeAspect="1" noMove="1" noResize="1" noEditPoints="1" noAdjustHandles="1" noChangeArrowheads="1" noChangeShapeType="1" noTextEdit="1"/>
              </p:cNvSpPr>
              <p:nvPr/>
            </p:nvSpPr>
            <p:spPr>
              <a:xfrm>
                <a:off x="655061" y="566051"/>
                <a:ext cx="3038268" cy="82747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F40971FB-B074-41D9-875A-09ABDE8B5BA9}"/>
                  </a:ext>
                </a:extLst>
              </p:cNvPr>
              <p:cNvSpPr/>
              <p:nvPr/>
            </p:nvSpPr>
            <p:spPr>
              <a:xfrm>
                <a:off x="655061" y="1428885"/>
                <a:ext cx="1552989"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𝑚</m:t>
                              </m:r>
                            </m:sub>
                          </m:sSub>
                        </m:num>
                        <m:den>
                          <m:r>
                            <a:rPr lang="en-US" altLang="zh-CN" sz="2800" b="0" i="1" smtClean="0">
                              <a:solidFill>
                                <a:srgbClr val="0000FF"/>
                              </a:solidFill>
                              <a:latin typeface="Cambria Math" panose="02040503050406030204" pitchFamily="18" charset="0"/>
                            </a:rPr>
                            <m:t>𝑅</m:t>
                          </m:r>
                        </m:den>
                      </m:f>
                    </m:oMath>
                  </m:oMathPara>
                </a14:m>
                <a:endParaRPr lang="zh-CN" altLang="en-US" sz="2800" dirty="0"/>
              </a:p>
            </p:txBody>
          </p:sp>
        </mc:Choice>
        <mc:Fallback xmlns="">
          <p:sp>
            <p:nvSpPr>
              <p:cNvPr id="12" name="矩形 11">
                <a:extLst>
                  <a:ext uri="{FF2B5EF4-FFF2-40B4-BE49-F238E27FC236}">
                    <a16:creationId xmlns:a16="http://schemas.microsoft.com/office/drawing/2014/main" id="{F40971FB-B074-41D9-875A-09ABDE8B5BA9}"/>
                  </a:ext>
                </a:extLst>
              </p:cNvPr>
              <p:cNvSpPr>
                <a:spLocks noRot="1" noChangeAspect="1" noMove="1" noResize="1" noEditPoints="1" noAdjustHandles="1" noChangeArrowheads="1" noChangeShapeType="1" noTextEdit="1"/>
              </p:cNvSpPr>
              <p:nvPr/>
            </p:nvSpPr>
            <p:spPr>
              <a:xfrm>
                <a:off x="655061" y="1428885"/>
                <a:ext cx="1552989" cy="827471"/>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0997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414"/>
                                        </p:tgtEl>
                                        <p:attrNameLst>
                                          <p:attrName>style.visibility</p:attrName>
                                        </p:attrNameLst>
                                      </p:cBhvr>
                                      <p:to>
                                        <p:strVal val="visible"/>
                                      </p:to>
                                    </p:set>
                                    <p:animEffect transition="in" filter="wipe(left)">
                                      <p:cBhvr>
                                        <p:cTn id="22" dur="500"/>
                                        <p:tgtEl>
                                          <p:spTgt spid="174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2"/>
          <p:cNvGraphicFramePr>
            <a:graphicFrameLocks noChangeAspect="1"/>
          </p:cNvGraphicFramePr>
          <p:nvPr>
            <p:extLst>
              <p:ext uri="{D42A27DB-BD31-4B8C-83A1-F6EECF244321}">
                <p14:modId xmlns:p14="http://schemas.microsoft.com/office/powerpoint/2010/main" val="2584378714"/>
              </p:ext>
            </p:extLst>
          </p:nvPr>
        </p:nvGraphicFramePr>
        <p:xfrm>
          <a:off x="776411" y="793385"/>
          <a:ext cx="8982075" cy="3362325"/>
        </p:xfrm>
        <a:graphic>
          <a:graphicData uri="http://schemas.openxmlformats.org/presentationml/2006/ole">
            <mc:AlternateContent xmlns:mc="http://schemas.openxmlformats.org/markup-compatibility/2006">
              <mc:Choice xmlns:v="urn:schemas-microsoft-com:vml" Requires="v">
                <p:oleObj spid="_x0000_s107606" r:id="rId4" imgW="3676650" imgH="1352550" progId="Word.Picture.8">
                  <p:embed/>
                </p:oleObj>
              </mc:Choice>
              <mc:Fallback>
                <p:oleObj r:id="rId4" imgW="3676650" imgH="1352550" progId="Word.Picture.8">
                  <p:embed/>
                  <p:pic>
                    <p:nvPicPr>
                      <p:cNvPr id="1843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411" y="793385"/>
                        <a:ext cx="8982075" cy="336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18436" name="Text Box 8"/>
              <p:cNvSpPr txBox="1">
                <a:spLocks noChangeArrowheads="1"/>
              </p:cNvSpPr>
              <p:nvPr/>
            </p:nvSpPr>
            <p:spPr bwMode="auto">
              <a:xfrm>
                <a:off x="709581" y="4471766"/>
                <a:ext cx="9115734" cy="14224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just">
                  <a:spcBef>
                    <a:spcPts val="0"/>
                  </a:spcBef>
                  <a:defRPr sz="2800" b="0">
                    <a:solidFill>
                      <a:srgbClr val="0000FF"/>
                    </a:solidFill>
                    <a:latin typeface="+mn-ea"/>
                    <a:ea typeface="+mn-ea"/>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r>
                  <a:rPr lang="zh-CN" altLang="en-US" dirty="0"/>
                  <a:t>长江三峡水电站的大坝坝顶总长</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3035</m:t>
                    </m:r>
                    <m:r>
                      <a:rPr lang="en-US" altLang="zh-CN" i="1">
                        <a:latin typeface="Cambria Math" panose="02040503050406030204" pitchFamily="18" charset="0"/>
                        <a:ea typeface="Cambria Math" panose="02040503050406030204" pitchFamily="18" charset="0"/>
                      </a:rPr>
                      <m:t>𝑚</m:t>
                    </m:r>
                  </m:oMath>
                </a14:m>
                <a:r>
                  <a:rPr lang="en-US" altLang="zh-CN" dirty="0"/>
                  <a:t>，</a:t>
                </a:r>
                <a:r>
                  <a:rPr lang="zh-CN" altLang="en-US" dirty="0"/>
                  <a:t>坝顶高度</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1</m:t>
                    </m:r>
                    <m:r>
                      <a:rPr lang="en-US" altLang="zh-CN">
                        <a:latin typeface="Cambria Math" panose="02040503050406030204" pitchFamily="18" charset="0"/>
                        <a:ea typeface="Cambria Math" panose="02040503050406030204" pitchFamily="18" charset="0"/>
                      </a:rPr>
                      <m:t>8</m:t>
                    </m:r>
                    <m:r>
                      <a:rPr lang="en-US" altLang="zh-CN" b="0" i="0" smtClean="0">
                        <a:latin typeface="Cambria Math" panose="02040503050406030204" pitchFamily="18" charset="0"/>
                        <a:ea typeface="Cambria Math" panose="02040503050406030204" pitchFamily="18" charset="0"/>
                      </a:rPr>
                      <m:t>5</m:t>
                    </m:r>
                    <m:r>
                      <a:rPr lang="en-US" altLang="zh-CN" i="1">
                        <a:latin typeface="Cambria Math" panose="02040503050406030204" pitchFamily="18" charset="0"/>
                        <a:ea typeface="Cambria Math" panose="02040503050406030204" pitchFamily="18" charset="0"/>
                      </a:rPr>
                      <m:t>𝑚</m:t>
                    </m:r>
                  </m:oMath>
                </a14:m>
                <a:r>
                  <a:rPr lang="en-US" altLang="zh-CN" dirty="0"/>
                  <a:t>，</a:t>
                </a:r>
                <a:r>
                  <a:rPr lang="zh-CN" altLang="en-US" dirty="0"/>
                  <a:t>正常蓄水位</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175</m:t>
                    </m:r>
                    <m:r>
                      <a:rPr lang="en-US" altLang="zh-CN" i="1">
                        <a:latin typeface="Cambria Math" panose="02040503050406030204" pitchFamily="18" charset="0"/>
                        <a:ea typeface="Cambria Math" panose="02040503050406030204" pitchFamily="18" charset="0"/>
                      </a:rPr>
                      <m:t>𝑚</m:t>
                    </m:r>
                  </m:oMath>
                </a14:m>
                <a:r>
                  <a:rPr lang="en-US" altLang="zh-CN" dirty="0"/>
                  <a:t>，</a:t>
                </a:r>
                <a:r>
                  <a:rPr lang="zh-CN" altLang="en-US" dirty="0"/>
                  <a:t>总库容</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383</m:t>
                    </m:r>
                    <m:r>
                      <a:rPr lang="en-US" altLang="zh-CN" i="1" smtClean="0">
                        <a:latin typeface="Cambria Math" panose="02040503050406030204" pitchFamily="18" charset="0"/>
                        <a:ea typeface="Cambria Math" panose="02040503050406030204" pitchFamily="18" charset="0"/>
                      </a:rPr>
                      <m:t>×</m:t>
                    </m:r>
                    <m:sSup>
                      <m:sSupPr>
                        <m:ctrlPr>
                          <a:rPr lang="en-US" altLang="zh-CN"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10</m:t>
                        </m:r>
                      </m:e>
                      <m:sup>
                        <m:r>
                          <a:rPr lang="en-US" altLang="zh-CN" b="0" i="1" smtClean="0">
                            <a:latin typeface="Cambria Math" panose="02040503050406030204" pitchFamily="18" charset="0"/>
                            <a:ea typeface="Cambria Math" panose="02040503050406030204" pitchFamily="18" charset="0"/>
                          </a:rPr>
                          <m:t>8</m:t>
                        </m:r>
                      </m:sup>
                    </m:sSup>
                    <m:sSup>
                      <m:sSupPr>
                        <m:ctrlPr>
                          <a:rPr lang="en-US" altLang="zh-CN" i="1">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𝑚</m:t>
                        </m:r>
                      </m:e>
                      <m:sup>
                        <m:r>
                          <a:rPr lang="en-US" altLang="zh-CN" b="0" i="1" smtClean="0">
                            <a:latin typeface="Cambria Math" panose="02040503050406030204" pitchFamily="18" charset="0"/>
                            <a:ea typeface="Cambria Math" panose="02040503050406030204" pitchFamily="18" charset="0"/>
                          </a:rPr>
                          <m:t>3</m:t>
                        </m:r>
                      </m:sup>
                    </m:sSup>
                  </m:oMath>
                </a14:m>
                <a:r>
                  <a:rPr lang="zh-CN" altLang="en-US" dirty="0"/>
                  <a:t>，共装</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26</m:t>
                    </m:r>
                  </m:oMath>
                </a14:m>
                <a:r>
                  <a:rPr lang="zh-CN" altLang="en-US" dirty="0"/>
                  <a:t>台单机容量为</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70</m:t>
                    </m:r>
                  </m:oMath>
                </a14:m>
                <a:r>
                  <a:rPr lang="zh-CN" altLang="en-US" dirty="0"/>
                  <a:t>万</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𝑘𝑊</m:t>
                    </m:r>
                  </m:oMath>
                </a14:m>
                <a:r>
                  <a:rPr lang="zh-CN" altLang="en-US" dirty="0"/>
                  <a:t>的发电机组。</a:t>
                </a:r>
              </a:p>
            </p:txBody>
          </p:sp>
        </mc:Choice>
        <mc:Fallback xmlns="">
          <p:sp>
            <p:nvSpPr>
              <p:cNvPr id="18436" name="Text Box 8"/>
              <p:cNvSpPr txBox="1">
                <a:spLocks noRot="1" noChangeAspect="1" noMove="1" noResize="1" noEditPoints="1" noAdjustHandles="1" noChangeArrowheads="1" noChangeShapeType="1" noTextEdit="1"/>
              </p:cNvSpPr>
              <p:nvPr/>
            </p:nvSpPr>
            <p:spPr bwMode="auto">
              <a:xfrm>
                <a:off x="709581" y="4471766"/>
                <a:ext cx="9115734" cy="1422400"/>
              </a:xfrm>
              <a:prstGeom prst="rect">
                <a:avLst/>
              </a:prstGeom>
              <a:blipFill>
                <a:blip r:embed="rId6"/>
                <a:stretch>
                  <a:fillRect l="-1337" t="-4721" r="-5214" b="-858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929825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458" name="Rectangle 2"/>
              <p:cNvSpPr>
                <a:spLocks noChangeArrowheads="1"/>
              </p:cNvSpPr>
              <p:nvPr/>
            </p:nvSpPr>
            <p:spPr bwMode="auto">
              <a:xfrm>
                <a:off x="667605" y="482601"/>
                <a:ext cx="8839200" cy="366799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lnSpc>
                    <a:spcPct val="120000"/>
                  </a:lnSpc>
                </a:pPr>
                <a:r>
                  <a:rPr lang="zh-CN" altLang="en-US" b="0" dirty="0">
                    <a:solidFill>
                      <a:srgbClr val="0000FF"/>
                    </a:solidFill>
                    <a:latin typeface="+mn-ea"/>
                    <a:ea typeface="+mn-ea"/>
                  </a:rPr>
                  <a:t>例2：如图是电子计算机内作为存储元件的环形磁芯，磁芯是用矩形磁滞回线的铁氧体材料制成的. 环形磁芯上绕有两个截面积均为</a:t>
                </a:r>
                <a14:m>
                  <m:oMath xmlns:m="http://schemas.openxmlformats.org/officeDocument/2006/math">
                    <m:r>
                      <a:rPr lang="en-US" altLang="zh-CN" b="0" i="1" smtClean="0">
                        <a:solidFill>
                          <a:srgbClr val="0000FF"/>
                        </a:solidFill>
                        <a:latin typeface="Cambria Math" panose="02040503050406030204" pitchFamily="18" charset="0"/>
                        <a:ea typeface="Cambria Math" panose="02040503050406030204" pitchFamily="18" charset="0"/>
                      </a:rPr>
                      <m:t>𝑆</m:t>
                    </m:r>
                    <m:r>
                      <a:rPr lang="en-US" altLang="zh-CN" b="0" i="1" smtClean="0">
                        <a:solidFill>
                          <a:srgbClr val="0000FF"/>
                        </a:solidFill>
                        <a:latin typeface="Cambria Math" panose="02040503050406030204" pitchFamily="18" charset="0"/>
                        <a:ea typeface="Cambria Math" panose="02040503050406030204" pitchFamily="18" charset="0"/>
                      </a:rPr>
                      <m:t>=4.5×</m:t>
                    </m:r>
                    <m:sSup>
                      <m:sSupPr>
                        <m:ctrlPr>
                          <a:rPr lang="en-US" altLang="zh-CN" b="0" i="1" smtClean="0">
                            <a:solidFill>
                              <a:srgbClr val="0000FF"/>
                            </a:solidFill>
                            <a:latin typeface="Cambria Math" panose="02040503050406030204" pitchFamily="18" charset="0"/>
                            <a:ea typeface="Cambria Math" panose="02040503050406030204" pitchFamily="18" charset="0"/>
                          </a:rPr>
                        </m:ctrlPr>
                      </m:sSupPr>
                      <m:e>
                        <m:r>
                          <a:rPr lang="en-US" altLang="zh-CN" b="0" i="1" smtClean="0">
                            <a:solidFill>
                              <a:srgbClr val="0000FF"/>
                            </a:solidFill>
                            <a:latin typeface="Cambria Math" panose="02040503050406030204" pitchFamily="18" charset="0"/>
                            <a:ea typeface="Cambria Math" panose="02040503050406030204" pitchFamily="18" charset="0"/>
                          </a:rPr>
                          <m:t>10</m:t>
                        </m:r>
                      </m:e>
                      <m:sup>
                        <m:r>
                          <a:rPr lang="en-US" altLang="zh-CN" b="0" i="1" smtClean="0">
                            <a:solidFill>
                              <a:srgbClr val="0000FF"/>
                            </a:solidFill>
                            <a:latin typeface="Cambria Math" panose="02040503050406030204" pitchFamily="18" charset="0"/>
                            <a:ea typeface="Cambria Math" panose="02040503050406030204" pitchFamily="18" charset="0"/>
                          </a:rPr>
                          <m:t>−2</m:t>
                        </m:r>
                      </m:sup>
                    </m:sSup>
                    <m:sSup>
                      <m:sSupPr>
                        <m:ctrlPr>
                          <a:rPr lang="en-US" altLang="zh-CN" b="0" i="1">
                            <a:solidFill>
                              <a:srgbClr val="0000FF"/>
                            </a:solidFill>
                            <a:latin typeface="Cambria Math" panose="02040503050406030204" pitchFamily="18" charset="0"/>
                            <a:ea typeface="Cambria Math" panose="02040503050406030204" pitchFamily="18" charset="0"/>
                          </a:rPr>
                        </m:ctrlPr>
                      </m:sSupPr>
                      <m:e>
                        <m:r>
                          <a:rPr lang="en-US" altLang="zh-CN" i="1">
                            <a:solidFill>
                              <a:srgbClr val="0000FF"/>
                            </a:solidFill>
                            <a:latin typeface="Cambria Math" panose="02040503050406030204" pitchFamily="18" charset="0"/>
                            <a:ea typeface="Cambria Math" panose="02040503050406030204" pitchFamily="18" charset="0"/>
                          </a:rPr>
                          <m:t>𝑚𝑚</m:t>
                        </m:r>
                      </m:e>
                      <m:sup>
                        <m:r>
                          <a:rPr lang="en-US" altLang="zh-CN" b="0" i="1">
                            <a:solidFill>
                              <a:srgbClr val="0000FF"/>
                            </a:solidFill>
                            <a:latin typeface="Cambria Math" panose="02040503050406030204" pitchFamily="18" charset="0"/>
                            <a:ea typeface="Cambria Math" panose="02040503050406030204" pitchFamily="18" charset="0"/>
                          </a:rPr>
                          <m:t>−2</m:t>
                        </m:r>
                      </m:sup>
                    </m:sSup>
                  </m:oMath>
                </a14:m>
                <a:r>
                  <a:rPr lang="zh-CN" altLang="en-US" b="0" dirty="0">
                    <a:solidFill>
                      <a:srgbClr val="0000FF"/>
                    </a:solidFill>
                    <a:latin typeface="+mn-ea"/>
                    <a:ea typeface="+mn-ea"/>
                  </a:rPr>
                  <a:t>的线圈</a:t>
                </a:r>
                <a14:m>
                  <m:oMath xmlns:m="http://schemas.openxmlformats.org/officeDocument/2006/math">
                    <m:sSub>
                      <m:sSubPr>
                        <m:ctrlPr>
                          <a:rPr lang="en-US" altLang="zh-CN" b="0" i="1">
                            <a:solidFill>
                              <a:srgbClr val="0000FF"/>
                            </a:solidFill>
                            <a:latin typeface="Cambria Math" panose="02040503050406030204" pitchFamily="18" charset="0"/>
                            <a:ea typeface="Cambria Math" panose="02040503050406030204" pitchFamily="18" charset="0"/>
                          </a:rPr>
                        </m:ctrlPr>
                      </m:sSubPr>
                      <m:e>
                        <m:r>
                          <a:rPr lang="en-US" altLang="zh-CN" b="0" i="1" smtClean="0">
                            <a:solidFill>
                              <a:srgbClr val="0000FF"/>
                            </a:solidFill>
                            <a:latin typeface="Cambria Math" panose="02040503050406030204" pitchFamily="18" charset="0"/>
                            <a:ea typeface="Cambria Math" panose="02040503050406030204" pitchFamily="18" charset="0"/>
                          </a:rPr>
                          <m:t>𝑎</m:t>
                        </m:r>
                      </m:e>
                      <m:sub>
                        <m:r>
                          <a:rPr lang="en-US" altLang="zh-CN" b="0" i="1" smtClean="0">
                            <a:solidFill>
                              <a:srgbClr val="0000FF"/>
                            </a:solidFill>
                            <a:latin typeface="Cambria Math" panose="02040503050406030204" pitchFamily="18" charset="0"/>
                            <a:ea typeface="Cambria Math" panose="02040503050406030204" pitchFamily="18" charset="0"/>
                          </a:rPr>
                          <m:t>1</m:t>
                        </m:r>
                      </m:sub>
                    </m:sSub>
                  </m:oMath>
                </a14:m>
                <a:r>
                  <a:rPr lang="zh-CN" altLang="en-US" b="0" dirty="0">
                    <a:solidFill>
                      <a:srgbClr val="0000FF"/>
                    </a:solidFill>
                    <a:latin typeface="+mn-ea"/>
                    <a:ea typeface="+mn-ea"/>
                  </a:rPr>
                  <a:t>和</a:t>
                </a:r>
                <a14:m>
                  <m:oMath xmlns:m="http://schemas.openxmlformats.org/officeDocument/2006/math">
                    <m:sSub>
                      <m:sSubPr>
                        <m:ctrlPr>
                          <a:rPr lang="en-US" altLang="zh-CN" i="1">
                            <a:solidFill>
                              <a:srgbClr val="0000FF"/>
                            </a:solidFill>
                            <a:latin typeface="Cambria Math" panose="02040503050406030204" pitchFamily="18" charset="0"/>
                            <a:ea typeface="Cambria Math" panose="02040503050406030204" pitchFamily="18" charset="0"/>
                          </a:rPr>
                        </m:ctrlPr>
                      </m:sSubPr>
                      <m:e>
                        <m:r>
                          <a:rPr lang="en-US" altLang="zh-CN" b="0" i="1" smtClean="0">
                            <a:solidFill>
                              <a:srgbClr val="0000FF"/>
                            </a:solidFill>
                            <a:latin typeface="Cambria Math" panose="02040503050406030204" pitchFamily="18" charset="0"/>
                            <a:ea typeface="Cambria Math" panose="02040503050406030204" pitchFamily="18" charset="0"/>
                          </a:rPr>
                          <m:t>𝑎</m:t>
                        </m:r>
                      </m:e>
                      <m:sub>
                        <m:r>
                          <a:rPr lang="en-US" altLang="zh-CN" b="0" i="1" smtClean="0">
                            <a:solidFill>
                              <a:srgbClr val="0000FF"/>
                            </a:solidFill>
                            <a:latin typeface="Cambria Math" panose="02040503050406030204" pitchFamily="18" charset="0"/>
                            <a:ea typeface="Cambria Math" panose="02040503050406030204" pitchFamily="18" charset="0"/>
                          </a:rPr>
                          <m:t>2</m:t>
                        </m:r>
                      </m:sub>
                    </m:sSub>
                  </m:oMath>
                </a14:m>
                <a:r>
                  <a:rPr lang="zh-CN" altLang="en-US" b="0" dirty="0">
                    <a:solidFill>
                      <a:srgbClr val="0000FF"/>
                    </a:solidFill>
                    <a:latin typeface="+mn-ea"/>
                    <a:ea typeface="+mn-ea"/>
                  </a:rPr>
                  <a:t>。当线圈</a:t>
                </a:r>
                <a14:m>
                  <m:oMath xmlns:m="http://schemas.openxmlformats.org/officeDocument/2006/math">
                    <m:sSub>
                      <m:sSubPr>
                        <m:ctrlPr>
                          <a:rPr lang="en-US" altLang="zh-CN" b="0" i="1">
                            <a:solidFill>
                              <a:srgbClr val="0000FF"/>
                            </a:solidFill>
                            <a:latin typeface="Cambria Math" panose="02040503050406030204" pitchFamily="18" charset="0"/>
                            <a:ea typeface="Cambria Math" panose="02040503050406030204" pitchFamily="18" charset="0"/>
                          </a:rPr>
                        </m:ctrlPr>
                      </m:sSubPr>
                      <m:e>
                        <m:r>
                          <a:rPr lang="en-US" altLang="zh-CN" b="0" i="1">
                            <a:solidFill>
                              <a:srgbClr val="0000FF"/>
                            </a:solidFill>
                            <a:latin typeface="Cambria Math" panose="02040503050406030204" pitchFamily="18" charset="0"/>
                            <a:ea typeface="Cambria Math" panose="02040503050406030204" pitchFamily="18" charset="0"/>
                          </a:rPr>
                          <m:t>𝑎</m:t>
                        </m:r>
                      </m:e>
                      <m:sub>
                        <m:r>
                          <a:rPr lang="en-US" altLang="zh-CN" b="0" i="1">
                            <a:solidFill>
                              <a:srgbClr val="0000FF"/>
                            </a:solidFill>
                            <a:latin typeface="Cambria Math" panose="02040503050406030204" pitchFamily="18" charset="0"/>
                            <a:ea typeface="Cambria Math" panose="02040503050406030204" pitchFamily="18" charset="0"/>
                          </a:rPr>
                          <m:t>1</m:t>
                        </m:r>
                      </m:sub>
                    </m:sSub>
                  </m:oMath>
                </a14:m>
                <a:r>
                  <a:rPr lang="zh-CN" altLang="en-US" b="0" dirty="0">
                    <a:solidFill>
                      <a:srgbClr val="0000FF"/>
                    </a:solidFill>
                    <a:latin typeface="+mn-ea"/>
                    <a:ea typeface="+mn-ea"/>
                  </a:rPr>
                  <a:t>中有脉冲电流</a:t>
                </a:r>
                <a14:m>
                  <m:oMath xmlns:m="http://schemas.openxmlformats.org/officeDocument/2006/math">
                    <m:r>
                      <a:rPr lang="en-US" altLang="zh-CN" b="0" i="1">
                        <a:solidFill>
                          <a:srgbClr val="0000FF"/>
                        </a:solidFill>
                        <a:latin typeface="Cambria Math" panose="02040503050406030204" pitchFamily="18" charset="0"/>
                        <a:ea typeface="Cambria Math" panose="02040503050406030204" pitchFamily="18" charset="0"/>
                      </a:rPr>
                      <m:t>𝑖</m:t>
                    </m:r>
                  </m:oMath>
                </a14:m>
                <a:r>
                  <a:rPr lang="zh-CN" altLang="en-US" b="0" dirty="0">
                    <a:solidFill>
                      <a:srgbClr val="0000FF"/>
                    </a:solidFill>
                    <a:latin typeface="+mn-ea"/>
                    <a:ea typeface="+mn-ea"/>
                  </a:rPr>
                  <a:t>通过时，在</a:t>
                </a:r>
                <a14:m>
                  <m:oMath xmlns:m="http://schemas.openxmlformats.org/officeDocument/2006/math">
                    <m:r>
                      <m:rPr>
                        <m:sty m:val="p"/>
                      </m:rPr>
                      <a:rPr kumimoji="1" lang="el-GR" altLang="zh-CN" b="0" i="1">
                        <a:solidFill>
                          <a:srgbClr val="0000FF"/>
                        </a:solidFill>
                        <a:latin typeface="Cambria Math" panose="02040503050406030204" pitchFamily="18" charset="0"/>
                        <a:ea typeface="Cambria Math" panose="02040503050406030204" pitchFamily="18" charset="0"/>
                      </a:rPr>
                      <m:t>Δ</m:t>
                    </m:r>
                    <m:r>
                      <a:rPr kumimoji="1" lang="en-US" altLang="zh-CN" b="0" i="1">
                        <a:solidFill>
                          <a:srgbClr val="0000FF"/>
                        </a:solidFill>
                        <a:latin typeface="Cambria Math" panose="02040503050406030204" pitchFamily="18" charset="0"/>
                        <a:ea typeface="Cambria Math" panose="02040503050406030204" pitchFamily="18" charset="0"/>
                      </a:rPr>
                      <m:t>𝑡</m:t>
                    </m:r>
                    <m:r>
                      <a:rPr kumimoji="1" lang="en-US" altLang="zh-CN" b="0" i="1" smtClean="0">
                        <a:solidFill>
                          <a:srgbClr val="0000FF"/>
                        </a:solidFill>
                        <a:latin typeface="Cambria Math" panose="02040503050406030204" pitchFamily="18" charset="0"/>
                        <a:ea typeface="Cambria Math" panose="02040503050406030204" pitchFamily="18" charset="0"/>
                      </a:rPr>
                      <m:t>=0.45</m:t>
                    </m:r>
                    <m:r>
                      <a:rPr lang="en-US" altLang="zh-CN" b="0" i="1">
                        <a:solidFill>
                          <a:srgbClr val="0000FF"/>
                        </a:solidFill>
                        <a:latin typeface="Cambria Math" panose="02040503050406030204" pitchFamily="18" charset="0"/>
                        <a:ea typeface="Cambria Math" panose="02040503050406030204" pitchFamily="18" charset="0"/>
                      </a:rPr>
                      <m:t>×</m:t>
                    </m:r>
                    <m:sSup>
                      <m:sSupPr>
                        <m:ctrlPr>
                          <a:rPr lang="en-US" altLang="zh-CN" b="0" i="1">
                            <a:solidFill>
                              <a:srgbClr val="0000FF"/>
                            </a:solidFill>
                            <a:latin typeface="Cambria Math" panose="02040503050406030204" pitchFamily="18" charset="0"/>
                            <a:ea typeface="Cambria Math" panose="02040503050406030204" pitchFamily="18" charset="0"/>
                          </a:rPr>
                        </m:ctrlPr>
                      </m:sSupPr>
                      <m:e>
                        <m:r>
                          <a:rPr lang="en-US" altLang="zh-CN" b="0" i="1">
                            <a:solidFill>
                              <a:srgbClr val="0000FF"/>
                            </a:solidFill>
                            <a:latin typeface="Cambria Math" panose="02040503050406030204" pitchFamily="18" charset="0"/>
                            <a:ea typeface="Cambria Math" panose="02040503050406030204" pitchFamily="18" charset="0"/>
                          </a:rPr>
                          <m:t>10</m:t>
                        </m:r>
                      </m:e>
                      <m:sup>
                        <m:r>
                          <a:rPr lang="en-US" altLang="zh-CN" b="0" i="1">
                            <a:solidFill>
                              <a:srgbClr val="0000FF"/>
                            </a:solidFill>
                            <a:latin typeface="Cambria Math" panose="02040503050406030204" pitchFamily="18" charset="0"/>
                            <a:ea typeface="Cambria Math" panose="02040503050406030204" pitchFamily="18" charset="0"/>
                          </a:rPr>
                          <m:t>−</m:t>
                        </m:r>
                        <m:r>
                          <a:rPr lang="en-US" altLang="zh-CN" b="0" i="1" smtClean="0">
                            <a:solidFill>
                              <a:srgbClr val="0000FF"/>
                            </a:solidFill>
                            <a:latin typeface="Cambria Math" panose="02040503050406030204" pitchFamily="18" charset="0"/>
                            <a:ea typeface="Cambria Math" panose="02040503050406030204" pitchFamily="18" charset="0"/>
                          </a:rPr>
                          <m:t>6</m:t>
                        </m:r>
                      </m:sup>
                    </m:sSup>
                    <m:r>
                      <a:rPr lang="en-US" altLang="zh-CN" b="0" i="1" smtClean="0">
                        <a:solidFill>
                          <a:srgbClr val="0000FF"/>
                        </a:solidFill>
                        <a:latin typeface="Cambria Math" panose="02040503050406030204" pitchFamily="18" charset="0"/>
                        <a:ea typeface="Cambria Math" panose="02040503050406030204" pitchFamily="18" charset="0"/>
                      </a:rPr>
                      <m:t>𝑠</m:t>
                    </m:r>
                  </m:oMath>
                </a14:m>
                <a:r>
                  <a:rPr lang="zh-CN" altLang="en-US" b="0" dirty="0">
                    <a:solidFill>
                      <a:srgbClr val="0000FF"/>
                    </a:solidFill>
                    <a:latin typeface="+mn-ea"/>
                    <a:ea typeface="+mn-ea"/>
                  </a:rPr>
                  <a:t>的时间内，磁芯内的磁感强度由</a:t>
                </a:r>
                <a14:m>
                  <m:oMath xmlns:m="http://schemas.openxmlformats.org/officeDocument/2006/math">
                    <m:r>
                      <a:rPr lang="en-US" altLang="zh-CN" b="0" i="1" smtClean="0">
                        <a:solidFill>
                          <a:srgbClr val="0000FF"/>
                        </a:solidFill>
                        <a:latin typeface="Cambria Math" panose="02040503050406030204" pitchFamily="18" charset="0"/>
                        <a:ea typeface="+mn-ea"/>
                      </a:rPr>
                      <m:t>+</m:t>
                    </m:r>
                    <m:r>
                      <a:rPr lang="en-US" altLang="zh-CN" b="0" i="1" smtClean="0">
                        <a:solidFill>
                          <a:srgbClr val="0000FF"/>
                        </a:solidFill>
                        <a:latin typeface="Cambria Math" panose="02040503050406030204" pitchFamily="18" charset="0"/>
                        <a:ea typeface="+mn-ea"/>
                      </a:rPr>
                      <m:t>𝐵</m:t>
                    </m:r>
                  </m:oMath>
                </a14:m>
                <a:r>
                  <a:rPr lang="zh-CN" altLang="en-US" b="0" dirty="0">
                    <a:solidFill>
                      <a:srgbClr val="0000FF"/>
                    </a:solidFill>
                    <a:latin typeface="+mn-ea"/>
                    <a:ea typeface="+mn-ea"/>
                  </a:rPr>
                  <a:t>转为</a:t>
                </a:r>
                <a14:m>
                  <m:oMath xmlns:m="http://schemas.openxmlformats.org/officeDocument/2006/math">
                    <m:r>
                      <a:rPr lang="en-US" altLang="zh-CN" b="0" i="1" dirty="0" smtClean="0">
                        <a:solidFill>
                          <a:srgbClr val="0000FF"/>
                        </a:solidFill>
                        <a:latin typeface="Cambria Math" panose="02040503050406030204" pitchFamily="18" charset="0"/>
                        <a:ea typeface="+mn-ea"/>
                      </a:rPr>
                      <m:t>−</m:t>
                    </m:r>
                    <m:r>
                      <a:rPr lang="en-US" altLang="zh-CN" b="0" i="1" dirty="0" smtClean="0">
                        <a:solidFill>
                          <a:srgbClr val="0000FF"/>
                        </a:solidFill>
                        <a:latin typeface="Cambria Math" panose="02040503050406030204" pitchFamily="18" charset="0"/>
                        <a:ea typeface="+mn-ea"/>
                      </a:rPr>
                      <m:t>𝐵</m:t>
                    </m:r>
                  </m:oMath>
                </a14:m>
                <a:r>
                  <a:rPr lang="zh-CN" altLang="en-US" b="0" dirty="0">
                    <a:solidFill>
                      <a:srgbClr val="0000FF"/>
                    </a:solidFill>
                    <a:latin typeface="+mn-ea"/>
                    <a:ea typeface="+mn-ea"/>
                  </a:rPr>
                  <a:t>。设</a:t>
                </a:r>
                <a14:m>
                  <m:oMath xmlns:m="http://schemas.openxmlformats.org/officeDocument/2006/math">
                    <m:r>
                      <a:rPr lang="en-US" altLang="zh-CN" b="0" i="1" smtClean="0">
                        <a:solidFill>
                          <a:srgbClr val="0000FF"/>
                        </a:solidFill>
                        <a:latin typeface="Cambria Math" panose="02040503050406030204" pitchFamily="18" charset="0"/>
                        <a:ea typeface="+mn-ea"/>
                      </a:rPr>
                      <m:t>𝐵</m:t>
                    </m:r>
                    <m:r>
                      <a:rPr lang="en-US" altLang="zh-CN" b="0" i="1" smtClean="0">
                        <a:solidFill>
                          <a:srgbClr val="0000FF"/>
                        </a:solidFill>
                        <a:latin typeface="Cambria Math" panose="02040503050406030204" pitchFamily="18" charset="0"/>
                        <a:ea typeface="+mn-ea"/>
                      </a:rPr>
                      <m:t>=0.17</m:t>
                    </m:r>
                    <m:r>
                      <a:rPr lang="en-US" altLang="zh-CN" b="0" i="1" smtClean="0">
                        <a:solidFill>
                          <a:srgbClr val="0000FF"/>
                        </a:solidFill>
                        <a:latin typeface="Cambria Math" panose="02040503050406030204" pitchFamily="18" charset="0"/>
                        <a:ea typeface="+mn-ea"/>
                      </a:rPr>
                      <m:t>𝑇</m:t>
                    </m:r>
                  </m:oMath>
                </a14:m>
                <a:r>
                  <a:rPr lang="zh-CN" altLang="en-US" b="0" dirty="0">
                    <a:solidFill>
                      <a:srgbClr val="0000FF"/>
                    </a:solidFill>
                    <a:latin typeface="+mn-ea"/>
                    <a:ea typeface="+mn-ea"/>
                  </a:rPr>
                  <a:t>，线圈</a:t>
                </a:r>
                <a14:m>
                  <m:oMath xmlns:m="http://schemas.openxmlformats.org/officeDocument/2006/math">
                    <m:sSub>
                      <m:sSubPr>
                        <m:ctrlPr>
                          <a:rPr lang="en-US" altLang="zh-CN" i="1">
                            <a:solidFill>
                              <a:srgbClr val="0000FF"/>
                            </a:solidFill>
                            <a:latin typeface="Cambria Math" panose="02040503050406030204" pitchFamily="18" charset="0"/>
                            <a:ea typeface="Cambria Math" panose="02040503050406030204" pitchFamily="18" charset="0"/>
                          </a:rPr>
                        </m:ctrlPr>
                      </m:sSubPr>
                      <m:e>
                        <m:r>
                          <a:rPr lang="en-US" altLang="zh-CN" b="0" i="1">
                            <a:solidFill>
                              <a:srgbClr val="0000FF"/>
                            </a:solidFill>
                            <a:latin typeface="Cambria Math" panose="02040503050406030204" pitchFamily="18" charset="0"/>
                            <a:ea typeface="Cambria Math" panose="02040503050406030204" pitchFamily="18" charset="0"/>
                          </a:rPr>
                          <m:t>𝑎</m:t>
                        </m:r>
                      </m:e>
                      <m:sub>
                        <m:r>
                          <a:rPr lang="en-US" altLang="zh-CN" b="0" i="1">
                            <a:solidFill>
                              <a:srgbClr val="0000FF"/>
                            </a:solidFill>
                            <a:latin typeface="Cambria Math" panose="02040503050406030204" pitchFamily="18" charset="0"/>
                            <a:ea typeface="Cambria Math" panose="02040503050406030204" pitchFamily="18" charset="0"/>
                          </a:rPr>
                          <m:t>2</m:t>
                        </m:r>
                      </m:sub>
                    </m:sSub>
                  </m:oMath>
                </a14:m>
                <a:r>
                  <a:rPr lang="zh-CN" altLang="en-US" b="0" dirty="0">
                    <a:solidFill>
                      <a:srgbClr val="0000FF"/>
                    </a:solidFill>
                    <a:latin typeface="+mn-ea"/>
                    <a:ea typeface="+mn-ea"/>
                  </a:rPr>
                  <a:t>的匝数</a:t>
                </a:r>
                <a14:m>
                  <m:oMath xmlns:m="http://schemas.openxmlformats.org/officeDocument/2006/math">
                    <m:r>
                      <a:rPr lang="en-US" altLang="zh-CN" b="0" i="1" smtClean="0">
                        <a:solidFill>
                          <a:srgbClr val="0000FF"/>
                        </a:solidFill>
                        <a:latin typeface="Cambria Math" panose="02040503050406030204" pitchFamily="18" charset="0"/>
                        <a:ea typeface="+mn-ea"/>
                      </a:rPr>
                      <m:t>𝑁</m:t>
                    </m:r>
                    <m:r>
                      <a:rPr lang="en-US" altLang="zh-CN" b="0" i="1" smtClean="0">
                        <a:solidFill>
                          <a:srgbClr val="0000FF"/>
                        </a:solidFill>
                        <a:latin typeface="Cambria Math" panose="02040503050406030204" pitchFamily="18" charset="0"/>
                        <a:ea typeface="+mn-ea"/>
                      </a:rPr>
                      <m:t>=2</m:t>
                    </m:r>
                  </m:oMath>
                </a14:m>
                <a:r>
                  <a:rPr lang="zh-CN" altLang="en-US" b="0" dirty="0">
                    <a:solidFill>
                      <a:srgbClr val="0000FF"/>
                    </a:solidFill>
                    <a:latin typeface="+mn-ea"/>
                    <a:ea typeface="+mn-ea"/>
                  </a:rPr>
                  <a:t>。求磁芯内的磁感强度翻转过程中，线圈</a:t>
                </a:r>
                <a14:m>
                  <m:oMath xmlns:m="http://schemas.openxmlformats.org/officeDocument/2006/math">
                    <m:sSub>
                      <m:sSubPr>
                        <m:ctrlPr>
                          <a:rPr lang="en-US" altLang="zh-CN" i="1">
                            <a:solidFill>
                              <a:srgbClr val="0000FF"/>
                            </a:solidFill>
                            <a:latin typeface="Cambria Math" panose="02040503050406030204" pitchFamily="18" charset="0"/>
                            <a:ea typeface="Cambria Math" panose="02040503050406030204" pitchFamily="18" charset="0"/>
                          </a:rPr>
                        </m:ctrlPr>
                      </m:sSubPr>
                      <m:e>
                        <m:r>
                          <a:rPr lang="en-US" altLang="zh-CN" b="0" i="1">
                            <a:solidFill>
                              <a:srgbClr val="0000FF"/>
                            </a:solidFill>
                            <a:latin typeface="Cambria Math" panose="02040503050406030204" pitchFamily="18" charset="0"/>
                            <a:ea typeface="Cambria Math" panose="02040503050406030204" pitchFamily="18" charset="0"/>
                          </a:rPr>
                          <m:t>𝑎</m:t>
                        </m:r>
                      </m:e>
                      <m:sub>
                        <m:r>
                          <a:rPr lang="en-US" altLang="zh-CN" b="0" i="1">
                            <a:solidFill>
                              <a:srgbClr val="0000FF"/>
                            </a:solidFill>
                            <a:latin typeface="Cambria Math" panose="02040503050406030204" pitchFamily="18" charset="0"/>
                            <a:ea typeface="Cambria Math" panose="02040503050406030204" pitchFamily="18" charset="0"/>
                          </a:rPr>
                          <m:t>2</m:t>
                        </m:r>
                      </m:sub>
                    </m:sSub>
                  </m:oMath>
                </a14:m>
                <a:r>
                  <a:rPr lang="zh-CN" altLang="en-US" b="0" dirty="0">
                    <a:solidFill>
                      <a:srgbClr val="0000FF"/>
                    </a:solidFill>
                    <a:latin typeface="+mn-ea"/>
                    <a:ea typeface="+mn-ea"/>
                  </a:rPr>
                  <a:t>中产生的感应电动势为多少？</a:t>
                </a:r>
              </a:p>
            </p:txBody>
          </p:sp>
        </mc:Choice>
        <mc:Fallback xmlns="">
          <p:sp>
            <p:nvSpPr>
              <p:cNvPr id="19458" name="Rectangle 2"/>
              <p:cNvSpPr>
                <a:spLocks noRot="1" noChangeAspect="1" noMove="1" noResize="1" noEditPoints="1" noAdjustHandles="1" noChangeArrowheads="1" noChangeShapeType="1" noTextEdit="1"/>
              </p:cNvSpPr>
              <p:nvPr/>
            </p:nvSpPr>
            <p:spPr bwMode="auto">
              <a:xfrm>
                <a:off x="667605" y="482601"/>
                <a:ext cx="8839200" cy="3667992"/>
              </a:xfrm>
              <a:prstGeom prst="rect">
                <a:avLst/>
              </a:prstGeom>
              <a:blipFill>
                <a:blip r:embed="rId3"/>
                <a:stretch>
                  <a:fillRect l="-1448" t="-498" r="-1379" b="-36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DA851769-7A45-4022-9215-19306F6FFD23}"/>
              </a:ext>
            </a:extLst>
          </p:cNvPr>
          <p:cNvGrpSpPr/>
          <p:nvPr/>
        </p:nvGrpSpPr>
        <p:grpSpPr>
          <a:xfrm>
            <a:off x="1963005" y="4216400"/>
            <a:ext cx="6324600" cy="2209800"/>
            <a:chOff x="1963005" y="4216400"/>
            <a:chExt cx="6324600" cy="2209800"/>
          </a:xfrm>
        </p:grpSpPr>
        <p:grpSp>
          <p:nvGrpSpPr>
            <p:cNvPr id="19460" name="Group 43"/>
            <p:cNvGrpSpPr>
              <a:grpSpLocks/>
            </p:cNvGrpSpPr>
            <p:nvPr/>
          </p:nvGrpSpPr>
          <p:grpSpPr bwMode="auto">
            <a:xfrm>
              <a:off x="1963005" y="4216400"/>
              <a:ext cx="6324600" cy="2209800"/>
              <a:chOff x="912" y="2592"/>
              <a:chExt cx="3984" cy="1392"/>
            </a:xfrm>
          </p:grpSpPr>
          <p:grpSp>
            <p:nvGrpSpPr>
              <p:cNvPr id="19461" name="Group 14"/>
              <p:cNvGrpSpPr>
                <a:grpSpLocks/>
              </p:cNvGrpSpPr>
              <p:nvPr/>
            </p:nvGrpSpPr>
            <p:grpSpPr bwMode="auto">
              <a:xfrm>
                <a:off x="1872" y="3072"/>
                <a:ext cx="1680" cy="816"/>
                <a:chOff x="2736" y="3072"/>
                <a:chExt cx="1680" cy="816"/>
              </a:xfrm>
            </p:grpSpPr>
            <p:sp>
              <p:nvSpPr>
                <p:cNvPr id="28" name="AutoShape 10"/>
                <p:cNvSpPr>
                  <a:spLocks noChangeArrowheads="1"/>
                </p:cNvSpPr>
                <p:nvPr/>
              </p:nvSpPr>
              <p:spPr bwMode="auto">
                <a:xfrm rot="5400000">
                  <a:off x="3216" y="2688"/>
                  <a:ext cx="720" cy="1680"/>
                </a:xfrm>
                <a:prstGeom prst="flowChartDelay">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headEnd/>
                  <a:tailEnd/>
                </a:ln>
                <a:effectLst/>
              </p:spPr>
              <p:txBody>
                <a:bodyPr wrap="none" anchor="ctr"/>
                <a:lstStyle/>
                <a:p>
                  <a:pPr algn="just">
                    <a:defRPr/>
                  </a:pPr>
                  <a:endParaRPr lang="zh-CN" altLang="en-US">
                    <a:solidFill>
                      <a:srgbClr val="0000FF"/>
                    </a:solidFill>
                  </a:endParaRPr>
                </a:p>
              </p:txBody>
            </p:sp>
            <p:sp>
              <p:nvSpPr>
                <p:cNvPr id="19485" name="Oval 11"/>
                <p:cNvSpPr>
                  <a:spLocks noChangeArrowheads="1"/>
                </p:cNvSpPr>
                <p:nvPr/>
              </p:nvSpPr>
              <p:spPr bwMode="auto">
                <a:xfrm>
                  <a:off x="2976" y="3072"/>
                  <a:ext cx="1152" cy="576"/>
                </a:xfrm>
                <a:prstGeom prst="ellipse">
                  <a:avLst/>
                </a:prstGeom>
                <a:solidFill>
                  <a:schemeClr val="accent1"/>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grpSp>
          <p:sp>
            <p:nvSpPr>
              <p:cNvPr id="6" name="AutoShape 7"/>
              <p:cNvSpPr>
                <a:spLocks noChangeArrowheads="1"/>
              </p:cNvSpPr>
              <p:nvPr/>
            </p:nvSpPr>
            <p:spPr bwMode="auto">
              <a:xfrm>
                <a:off x="1968" y="2928"/>
                <a:ext cx="1488" cy="768"/>
              </a:xfrm>
              <a:custGeom>
                <a:avLst/>
                <a:gdLst>
                  <a:gd name="G0" fmla="+- 7314 0 0"/>
                  <a:gd name="G1" fmla="+- 11579714 0 0"/>
                  <a:gd name="G2" fmla="+- 0 0 11579714"/>
                  <a:gd name="T0" fmla="*/ 0 256 1"/>
                  <a:gd name="T1" fmla="*/ 180 256 1"/>
                  <a:gd name="G3" fmla="+- 11579714 T0 T1"/>
                  <a:gd name="T2" fmla="*/ 0 256 1"/>
                  <a:gd name="T3" fmla="*/ 90 256 1"/>
                  <a:gd name="G4" fmla="+- 11579714 T2 T3"/>
                  <a:gd name="G5" fmla="*/ G4 2 1"/>
                  <a:gd name="T4" fmla="*/ 90 256 1"/>
                  <a:gd name="T5" fmla="*/ 0 256 1"/>
                  <a:gd name="G6" fmla="+- 11579714 T4 T5"/>
                  <a:gd name="G7" fmla="*/ G6 2 1"/>
                  <a:gd name="G8" fmla="abs 11579714"/>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314"/>
                  <a:gd name="G18" fmla="*/ 7314 1 2"/>
                  <a:gd name="G19" fmla="+- G18 5400 0"/>
                  <a:gd name="G20" fmla="cos G19 11579714"/>
                  <a:gd name="G21" fmla="sin G19 11579714"/>
                  <a:gd name="G22" fmla="+- G20 10800 0"/>
                  <a:gd name="G23" fmla="+- G21 10800 0"/>
                  <a:gd name="G24" fmla="+- 10800 0 G20"/>
                  <a:gd name="G25" fmla="+- 7314 10800 0"/>
                  <a:gd name="G26" fmla="?: G9 G17 G25"/>
                  <a:gd name="G27" fmla="?: G9 0 21600"/>
                  <a:gd name="G28" fmla="cos 10800 11579714"/>
                  <a:gd name="G29" fmla="sin 10800 11579714"/>
                  <a:gd name="G30" fmla="sin 7314 11579714"/>
                  <a:gd name="G31" fmla="+- G28 10800 0"/>
                  <a:gd name="G32" fmla="+- G29 10800 0"/>
                  <a:gd name="G33" fmla="+- G30 10800 0"/>
                  <a:gd name="G34" fmla="?: G4 0 G31"/>
                  <a:gd name="G35" fmla="?: 11579714 G34 0"/>
                  <a:gd name="G36" fmla="?: G6 G35 G31"/>
                  <a:gd name="G37" fmla="+- 21600 0 G36"/>
                  <a:gd name="G38" fmla="?: G4 0 G33"/>
                  <a:gd name="G39" fmla="?: 11579714 G38 G32"/>
                  <a:gd name="G40" fmla="?: G6 G39 0"/>
                  <a:gd name="G41" fmla="?: G4 G32 21600"/>
                  <a:gd name="G42" fmla="?: G6 G41 G33"/>
                  <a:gd name="T12" fmla="*/ 10800 w 21600"/>
                  <a:gd name="T13" fmla="*/ 0 h 21600"/>
                  <a:gd name="T14" fmla="*/ 1758 w 21600"/>
                  <a:gd name="T15" fmla="*/ 11322 h 21600"/>
                  <a:gd name="T16" fmla="*/ 10800 w 21600"/>
                  <a:gd name="T17" fmla="*/ 3486 h 21600"/>
                  <a:gd name="T18" fmla="*/ 19842 w 21600"/>
                  <a:gd name="T19" fmla="*/ 1132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498" y="11221"/>
                    </a:moveTo>
                    <a:cubicBezTo>
                      <a:pt x="3490" y="11081"/>
                      <a:pt x="3486" y="10940"/>
                      <a:pt x="3486" y="10800"/>
                    </a:cubicBezTo>
                    <a:cubicBezTo>
                      <a:pt x="3486" y="6760"/>
                      <a:pt x="6760" y="3486"/>
                      <a:pt x="10800" y="3486"/>
                    </a:cubicBezTo>
                    <a:cubicBezTo>
                      <a:pt x="14839" y="3486"/>
                      <a:pt x="18114" y="6760"/>
                      <a:pt x="18114" y="10800"/>
                    </a:cubicBezTo>
                    <a:cubicBezTo>
                      <a:pt x="18114" y="10940"/>
                      <a:pt x="18109" y="11081"/>
                      <a:pt x="18101" y="11221"/>
                    </a:cubicBezTo>
                    <a:lnTo>
                      <a:pt x="21582" y="11423"/>
                    </a:lnTo>
                    <a:cubicBezTo>
                      <a:pt x="21594" y="11215"/>
                      <a:pt x="21600" y="11007"/>
                      <a:pt x="21600" y="10800"/>
                    </a:cubicBezTo>
                    <a:cubicBezTo>
                      <a:pt x="21600" y="4835"/>
                      <a:pt x="16764" y="0"/>
                      <a:pt x="10800" y="0"/>
                    </a:cubicBezTo>
                    <a:cubicBezTo>
                      <a:pt x="4835" y="0"/>
                      <a:pt x="0" y="4835"/>
                      <a:pt x="0" y="10800"/>
                    </a:cubicBezTo>
                    <a:cubicBezTo>
                      <a:pt x="-1" y="11007"/>
                      <a:pt x="5" y="11215"/>
                      <a:pt x="17" y="11423"/>
                    </a:cubicBezTo>
                    <a:close/>
                  </a:path>
                </a:pathLst>
              </a:cu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headEnd/>
                <a:tailEnd/>
              </a:ln>
              <a:effectLst/>
            </p:spPr>
            <p:txBody>
              <a:bodyPr wrap="none" anchor="ctr"/>
              <a:lstStyle/>
              <a:p>
                <a:pPr algn="just">
                  <a:defRPr/>
                </a:pPr>
                <a:endParaRPr lang="zh-CN" altLang="en-US">
                  <a:solidFill>
                    <a:srgbClr val="0000FF"/>
                  </a:solidFill>
                </a:endParaRPr>
              </a:p>
            </p:txBody>
          </p:sp>
          <p:sp>
            <p:nvSpPr>
              <p:cNvPr id="19463" name="AutoShape 5"/>
              <p:cNvSpPr>
                <a:spLocks noChangeArrowheads="1"/>
              </p:cNvSpPr>
              <p:nvPr/>
            </p:nvSpPr>
            <p:spPr bwMode="auto">
              <a:xfrm>
                <a:off x="1872" y="2784"/>
                <a:ext cx="1680" cy="8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75 h 21600"/>
                  <a:gd name="T26" fmla="*/ 18437 w 21600"/>
                  <a:gd name="T27" fmla="*/ 1842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26" y="10800"/>
                    </a:moveTo>
                    <a:cubicBezTo>
                      <a:pt x="3626" y="14762"/>
                      <a:pt x="6838" y="17974"/>
                      <a:pt x="10800" y="17974"/>
                    </a:cubicBezTo>
                    <a:cubicBezTo>
                      <a:pt x="14762" y="17974"/>
                      <a:pt x="17974" y="14762"/>
                      <a:pt x="17974" y="10800"/>
                    </a:cubicBezTo>
                    <a:cubicBezTo>
                      <a:pt x="17974" y="6838"/>
                      <a:pt x="14762" y="3626"/>
                      <a:pt x="10800" y="3626"/>
                    </a:cubicBezTo>
                    <a:cubicBezTo>
                      <a:pt x="6838" y="3626"/>
                      <a:pt x="3626" y="6838"/>
                      <a:pt x="3626" y="10800"/>
                    </a:cubicBezTo>
                    <a:close/>
                  </a:path>
                </a:pathLst>
              </a:custGeom>
              <a:solidFill>
                <a:schemeClr val="accent1"/>
              </a:solidFill>
              <a:ln w="28575">
                <a:solidFill>
                  <a:schemeClr val="tx1"/>
                </a:solidFill>
                <a:round/>
                <a:headEnd/>
                <a:tailEnd/>
              </a:ln>
            </p:spPr>
            <p:txBody>
              <a:bodyPr wrap="none" anchor="ctr"/>
              <a:lstStyle/>
              <a:p>
                <a:pPr algn="just"/>
                <a:endParaRPr lang="zh-CN" altLang="en-US"/>
              </a:p>
            </p:txBody>
          </p:sp>
          <p:grpSp>
            <p:nvGrpSpPr>
              <p:cNvPr id="19464" name="Group 26"/>
              <p:cNvGrpSpPr>
                <a:grpSpLocks/>
              </p:cNvGrpSpPr>
              <p:nvPr/>
            </p:nvGrpSpPr>
            <p:grpSpPr bwMode="auto">
              <a:xfrm>
                <a:off x="2016" y="2832"/>
                <a:ext cx="1392" cy="720"/>
                <a:chOff x="2160" y="2880"/>
                <a:chExt cx="1392" cy="720"/>
              </a:xfrm>
            </p:grpSpPr>
            <p:sp>
              <p:nvSpPr>
                <p:cNvPr id="19481" name="Oval 15"/>
                <p:cNvSpPr>
                  <a:spLocks noChangeArrowheads="1"/>
                </p:cNvSpPr>
                <p:nvPr/>
              </p:nvSpPr>
              <p:spPr bwMode="auto">
                <a:xfrm>
                  <a:off x="2160" y="2880"/>
                  <a:ext cx="1392" cy="720"/>
                </a:xfrm>
                <a:prstGeom prst="ellipse">
                  <a:avLst/>
                </a:prstGeom>
                <a:noFill/>
                <a:ln w="28575">
                  <a:solidFill>
                    <a:srgbClr val="CC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9482" name="Freeform 16"/>
                <p:cNvSpPr>
                  <a:spLocks/>
                </p:cNvSpPr>
                <p:nvPr/>
              </p:nvSpPr>
              <p:spPr bwMode="auto">
                <a:xfrm>
                  <a:off x="2732" y="3596"/>
                  <a:ext cx="188" cy="1"/>
                </a:xfrm>
                <a:custGeom>
                  <a:avLst/>
                  <a:gdLst>
                    <a:gd name="T0" fmla="*/ 0 w 188"/>
                    <a:gd name="T1" fmla="*/ 0 h 1"/>
                    <a:gd name="T2" fmla="*/ 188 w 188"/>
                    <a:gd name="T3" fmla="*/ 0 h 1"/>
                    <a:gd name="T4" fmla="*/ 0 60000 65536"/>
                    <a:gd name="T5" fmla="*/ 0 60000 65536"/>
                    <a:gd name="T6" fmla="*/ 0 w 188"/>
                    <a:gd name="T7" fmla="*/ 0 h 1"/>
                    <a:gd name="T8" fmla="*/ 188 w 188"/>
                    <a:gd name="T9" fmla="*/ 1 h 1"/>
                  </a:gdLst>
                  <a:ahLst/>
                  <a:cxnLst>
                    <a:cxn ang="T4">
                      <a:pos x="T0" y="T1"/>
                    </a:cxn>
                    <a:cxn ang="T5">
                      <a:pos x="T2" y="T3"/>
                    </a:cxn>
                  </a:cxnLst>
                  <a:rect l="T6" t="T7" r="T8" b="T9"/>
                  <a:pathLst>
                    <a:path w="188" h="1">
                      <a:moveTo>
                        <a:pt x="0" y="0"/>
                      </a:moveTo>
                      <a:lnTo>
                        <a:pt x="188" y="0"/>
                      </a:lnTo>
                    </a:path>
                  </a:pathLst>
                </a:custGeom>
                <a:noFill/>
                <a:ln w="38100">
                  <a:solidFill>
                    <a:srgbClr val="CC00FF"/>
                  </a:solidFill>
                  <a:round/>
                  <a:headEnd/>
                  <a:tailEnd type="triangl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19483" name="Freeform 17"/>
                <p:cNvSpPr>
                  <a:spLocks/>
                </p:cNvSpPr>
                <p:nvPr/>
              </p:nvSpPr>
              <p:spPr bwMode="auto">
                <a:xfrm>
                  <a:off x="2784" y="2884"/>
                  <a:ext cx="184" cy="1"/>
                </a:xfrm>
                <a:custGeom>
                  <a:avLst/>
                  <a:gdLst>
                    <a:gd name="T0" fmla="*/ 184 w 184"/>
                    <a:gd name="T1" fmla="*/ 0 h 1"/>
                    <a:gd name="T2" fmla="*/ 0 w 184"/>
                    <a:gd name="T3" fmla="*/ 0 h 1"/>
                    <a:gd name="T4" fmla="*/ 0 60000 65536"/>
                    <a:gd name="T5" fmla="*/ 0 60000 65536"/>
                    <a:gd name="T6" fmla="*/ 0 w 184"/>
                    <a:gd name="T7" fmla="*/ 0 h 1"/>
                    <a:gd name="T8" fmla="*/ 184 w 184"/>
                    <a:gd name="T9" fmla="*/ 1 h 1"/>
                  </a:gdLst>
                  <a:ahLst/>
                  <a:cxnLst>
                    <a:cxn ang="T4">
                      <a:pos x="T0" y="T1"/>
                    </a:cxn>
                    <a:cxn ang="T5">
                      <a:pos x="T2" y="T3"/>
                    </a:cxn>
                  </a:cxnLst>
                  <a:rect l="T6" t="T7" r="T8" b="T9"/>
                  <a:pathLst>
                    <a:path w="184" h="1">
                      <a:moveTo>
                        <a:pt x="184" y="0"/>
                      </a:moveTo>
                      <a:lnTo>
                        <a:pt x="0" y="0"/>
                      </a:lnTo>
                    </a:path>
                  </a:pathLst>
                </a:custGeom>
                <a:noFill/>
                <a:ln w="38100">
                  <a:solidFill>
                    <a:srgbClr val="CC00FF"/>
                  </a:solidFill>
                  <a:round/>
                  <a:headEnd/>
                  <a:tailEnd type="triangl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grpSp>
          <p:sp>
            <p:nvSpPr>
              <p:cNvPr id="19465" name="Freeform 18"/>
              <p:cNvSpPr>
                <a:spLocks/>
              </p:cNvSpPr>
              <p:nvPr/>
            </p:nvSpPr>
            <p:spPr bwMode="auto">
              <a:xfrm>
                <a:off x="1321" y="3018"/>
                <a:ext cx="961" cy="174"/>
              </a:xfrm>
              <a:custGeom>
                <a:avLst/>
                <a:gdLst>
                  <a:gd name="T0" fmla="*/ 0 w 961"/>
                  <a:gd name="T1" fmla="*/ 0 h 174"/>
                  <a:gd name="T2" fmla="*/ 801 w 961"/>
                  <a:gd name="T3" fmla="*/ 37 h 174"/>
                  <a:gd name="T4" fmla="*/ 959 w 961"/>
                  <a:gd name="T5" fmla="*/ 174 h 174"/>
                  <a:gd name="T6" fmla="*/ 0 60000 65536"/>
                  <a:gd name="T7" fmla="*/ 0 60000 65536"/>
                  <a:gd name="T8" fmla="*/ 0 60000 65536"/>
                  <a:gd name="T9" fmla="*/ 0 w 961"/>
                  <a:gd name="T10" fmla="*/ 0 h 174"/>
                  <a:gd name="T11" fmla="*/ 961 w 961"/>
                  <a:gd name="T12" fmla="*/ 174 h 174"/>
                </a:gdLst>
                <a:ahLst/>
                <a:cxnLst>
                  <a:cxn ang="T6">
                    <a:pos x="T0" y="T1"/>
                  </a:cxn>
                  <a:cxn ang="T7">
                    <a:pos x="T2" y="T3"/>
                  </a:cxn>
                  <a:cxn ang="T8">
                    <a:pos x="T4" y="T5"/>
                  </a:cxn>
                </a:cxnLst>
                <a:rect l="T9" t="T10" r="T11" b="T12"/>
                <a:pathLst>
                  <a:path w="961" h="174">
                    <a:moveTo>
                      <a:pt x="0" y="0"/>
                    </a:moveTo>
                    <a:cubicBezTo>
                      <a:pt x="133" y="5"/>
                      <a:pt x="641" y="8"/>
                      <a:pt x="801" y="37"/>
                    </a:cubicBezTo>
                    <a:cubicBezTo>
                      <a:pt x="961" y="66"/>
                      <a:pt x="926" y="146"/>
                      <a:pt x="959" y="174"/>
                    </a:cubicBezTo>
                  </a:path>
                </a:pathLst>
              </a:custGeom>
              <a:noFill/>
              <a:ln w="3810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19466" name="Freeform 19"/>
              <p:cNvSpPr>
                <a:spLocks/>
              </p:cNvSpPr>
              <p:nvPr/>
            </p:nvSpPr>
            <p:spPr bwMode="auto">
              <a:xfrm>
                <a:off x="1771" y="3157"/>
                <a:ext cx="457" cy="439"/>
              </a:xfrm>
              <a:custGeom>
                <a:avLst/>
                <a:gdLst>
                  <a:gd name="T0" fmla="*/ 117 w 457"/>
                  <a:gd name="T1" fmla="*/ 439 h 439"/>
                  <a:gd name="T2" fmla="*/ 17 w 457"/>
                  <a:gd name="T3" fmla="*/ 343 h 439"/>
                  <a:gd name="T4" fmla="*/ 57 w 457"/>
                  <a:gd name="T5" fmla="*/ 55 h 439"/>
                  <a:gd name="T6" fmla="*/ 357 w 457"/>
                  <a:gd name="T7" fmla="*/ 15 h 439"/>
                  <a:gd name="T8" fmla="*/ 457 w 457"/>
                  <a:gd name="T9" fmla="*/ 111 h 439"/>
                  <a:gd name="T10" fmla="*/ 0 60000 65536"/>
                  <a:gd name="T11" fmla="*/ 0 60000 65536"/>
                  <a:gd name="T12" fmla="*/ 0 60000 65536"/>
                  <a:gd name="T13" fmla="*/ 0 60000 65536"/>
                  <a:gd name="T14" fmla="*/ 0 60000 65536"/>
                  <a:gd name="T15" fmla="*/ 0 w 457"/>
                  <a:gd name="T16" fmla="*/ 0 h 439"/>
                  <a:gd name="T17" fmla="*/ 457 w 457"/>
                  <a:gd name="T18" fmla="*/ 439 h 439"/>
                </a:gdLst>
                <a:ahLst/>
                <a:cxnLst>
                  <a:cxn ang="T10">
                    <a:pos x="T0" y="T1"/>
                  </a:cxn>
                  <a:cxn ang="T11">
                    <a:pos x="T2" y="T3"/>
                  </a:cxn>
                  <a:cxn ang="T12">
                    <a:pos x="T4" y="T5"/>
                  </a:cxn>
                  <a:cxn ang="T13">
                    <a:pos x="T6" y="T7"/>
                  </a:cxn>
                  <a:cxn ang="T14">
                    <a:pos x="T8" y="T9"/>
                  </a:cxn>
                </a:cxnLst>
                <a:rect l="T15" t="T16" r="T17" b="T18"/>
                <a:pathLst>
                  <a:path w="457" h="439">
                    <a:moveTo>
                      <a:pt x="117" y="439"/>
                    </a:moveTo>
                    <a:cubicBezTo>
                      <a:pt x="101" y="423"/>
                      <a:pt x="27" y="407"/>
                      <a:pt x="17" y="343"/>
                    </a:cubicBezTo>
                    <a:cubicBezTo>
                      <a:pt x="7" y="279"/>
                      <a:pt x="0" y="110"/>
                      <a:pt x="57" y="55"/>
                    </a:cubicBezTo>
                    <a:cubicBezTo>
                      <a:pt x="114" y="0"/>
                      <a:pt x="290" y="6"/>
                      <a:pt x="357" y="15"/>
                    </a:cubicBezTo>
                    <a:cubicBezTo>
                      <a:pt x="424" y="24"/>
                      <a:pt x="436" y="91"/>
                      <a:pt x="457" y="111"/>
                    </a:cubicBezTo>
                  </a:path>
                </a:pathLst>
              </a:custGeom>
              <a:noFill/>
              <a:ln w="3810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19467" name="Freeform 20"/>
              <p:cNvSpPr>
                <a:spLocks/>
              </p:cNvSpPr>
              <p:nvPr/>
            </p:nvSpPr>
            <p:spPr bwMode="auto">
              <a:xfrm>
                <a:off x="1296" y="3688"/>
                <a:ext cx="656" cy="65"/>
              </a:xfrm>
              <a:custGeom>
                <a:avLst/>
                <a:gdLst>
                  <a:gd name="T0" fmla="*/ 656 w 656"/>
                  <a:gd name="T1" fmla="*/ 0 h 65"/>
                  <a:gd name="T2" fmla="*/ 384 w 656"/>
                  <a:gd name="T3" fmla="*/ 56 h 65"/>
                  <a:gd name="T4" fmla="*/ 0 w 656"/>
                  <a:gd name="T5" fmla="*/ 56 h 65"/>
                  <a:gd name="T6" fmla="*/ 0 60000 65536"/>
                  <a:gd name="T7" fmla="*/ 0 60000 65536"/>
                  <a:gd name="T8" fmla="*/ 0 60000 65536"/>
                  <a:gd name="T9" fmla="*/ 0 w 656"/>
                  <a:gd name="T10" fmla="*/ 0 h 65"/>
                  <a:gd name="T11" fmla="*/ 656 w 656"/>
                  <a:gd name="T12" fmla="*/ 65 h 65"/>
                </a:gdLst>
                <a:ahLst/>
                <a:cxnLst>
                  <a:cxn ang="T6">
                    <a:pos x="T0" y="T1"/>
                  </a:cxn>
                  <a:cxn ang="T7">
                    <a:pos x="T2" y="T3"/>
                  </a:cxn>
                  <a:cxn ang="T8">
                    <a:pos x="T4" y="T5"/>
                  </a:cxn>
                </a:cxnLst>
                <a:rect l="T9" t="T10" r="T11" b="T12"/>
                <a:pathLst>
                  <a:path w="656" h="65">
                    <a:moveTo>
                      <a:pt x="656" y="0"/>
                    </a:moveTo>
                    <a:cubicBezTo>
                      <a:pt x="611" y="9"/>
                      <a:pt x="493" y="47"/>
                      <a:pt x="384" y="56"/>
                    </a:cubicBezTo>
                    <a:cubicBezTo>
                      <a:pt x="275" y="65"/>
                      <a:pt x="140" y="60"/>
                      <a:pt x="0" y="56"/>
                    </a:cubicBezTo>
                  </a:path>
                </a:pathLst>
              </a:custGeom>
              <a:noFill/>
              <a:ln w="3810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19468" name="Oval 21"/>
              <p:cNvSpPr>
                <a:spLocks noChangeArrowheads="1"/>
              </p:cNvSpPr>
              <p:nvPr/>
            </p:nvSpPr>
            <p:spPr bwMode="auto">
              <a:xfrm>
                <a:off x="1248" y="2976"/>
                <a:ext cx="96" cy="96"/>
              </a:xfrm>
              <a:prstGeom prst="ellipse">
                <a:avLst/>
              </a:prstGeom>
              <a:solidFill>
                <a:srgbClr val="FF0000"/>
              </a:solidFill>
              <a:ln w="9525">
                <a:solidFill>
                  <a:schemeClr val="tx1"/>
                </a:solidFill>
                <a:round/>
                <a:headEnd/>
                <a:tailEnd type="none" w="sm" len="lg"/>
              </a:ln>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9469" name="Oval 22"/>
              <p:cNvSpPr>
                <a:spLocks noChangeArrowheads="1"/>
              </p:cNvSpPr>
              <p:nvPr/>
            </p:nvSpPr>
            <p:spPr bwMode="auto">
              <a:xfrm>
                <a:off x="1248" y="3696"/>
                <a:ext cx="96" cy="96"/>
              </a:xfrm>
              <a:prstGeom prst="ellipse">
                <a:avLst/>
              </a:prstGeom>
              <a:solidFill>
                <a:srgbClr val="FF0000"/>
              </a:solidFill>
              <a:ln w="9525">
                <a:solidFill>
                  <a:schemeClr val="tx1"/>
                </a:solidFill>
                <a:round/>
                <a:headEnd/>
                <a:tailEnd type="none" w="sm" len="lg"/>
              </a:ln>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mc:AlternateContent xmlns:mc="http://schemas.openxmlformats.org/markup-compatibility/2006" xmlns:a14="http://schemas.microsoft.com/office/drawing/2010/main">
            <mc:Choice Requires="a14">
              <p:sp>
                <p:nvSpPr>
                  <p:cNvPr id="19470" name="Rectangle 23"/>
                  <p:cNvSpPr>
                    <a:spLocks noChangeArrowheads="1"/>
                  </p:cNvSpPr>
                  <p:nvPr/>
                </p:nvSpPr>
                <p:spPr bwMode="auto">
                  <a:xfrm>
                    <a:off x="1394" y="3158"/>
                    <a:ext cx="380" cy="3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14:m>
                      <m:oMathPara xmlns:m="http://schemas.openxmlformats.org/officeDocument/2006/math">
                        <m:oMathParaPr>
                          <m:jc m:val="centerGroup"/>
                        </m:oMathParaPr>
                        <m:oMath xmlns:m="http://schemas.openxmlformats.org/officeDocument/2006/math">
                          <m:sSub>
                            <m:sSubPr>
                              <m:ctrlPr>
                                <a:rPr lang="en-US" altLang="zh-CN" i="1">
                                  <a:solidFill>
                                    <a:srgbClr val="0000FF"/>
                                  </a:solidFill>
                                  <a:latin typeface="Cambria Math" panose="02040503050406030204" pitchFamily="18" charset="0"/>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𝑎</m:t>
                              </m:r>
                            </m:e>
                            <m:sub>
                              <m:r>
                                <a:rPr lang="en-US" altLang="zh-CN" i="1">
                                  <a:solidFill>
                                    <a:srgbClr val="0000FF"/>
                                  </a:solidFill>
                                  <a:latin typeface="Cambria Math" panose="02040503050406030204" pitchFamily="18" charset="0"/>
                                  <a:ea typeface="Cambria Math" panose="02040503050406030204" pitchFamily="18" charset="0"/>
                                </a:rPr>
                                <m:t>1</m:t>
                              </m:r>
                            </m:sub>
                          </m:sSub>
                        </m:oMath>
                      </m:oMathPara>
                    </a14:m>
                    <a:endParaRPr lang="zh-CN" altLang="en-US" baseline="-25000" dirty="0">
                      <a:solidFill>
                        <a:srgbClr val="0000FF"/>
                      </a:solidFill>
                    </a:endParaRPr>
                  </a:p>
                </p:txBody>
              </p:sp>
            </mc:Choice>
            <mc:Fallback xmlns="">
              <p:sp>
                <p:nvSpPr>
                  <p:cNvPr id="19470" name="Rectangle 23"/>
                  <p:cNvSpPr>
                    <a:spLocks noRot="1" noChangeAspect="1" noMove="1" noResize="1" noEditPoints="1" noAdjustHandles="1" noChangeArrowheads="1" noChangeShapeType="1" noTextEdit="1"/>
                  </p:cNvSpPr>
                  <p:nvPr/>
                </p:nvSpPr>
                <p:spPr bwMode="auto">
                  <a:xfrm>
                    <a:off x="1394" y="3158"/>
                    <a:ext cx="380" cy="323"/>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sp>
            <p:nvSpPr>
              <p:cNvPr id="19471" name="Line 24"/>
              <p:cNvSpPr>
                <a:spLocks noChangeShapeType="1"/>
              </p:cNvSpPr>
              <p:nvPr/>
            </p:nvSpPr>
            <p:spPr bwMode="auto">
              <a:xfrm>
                <a:off x="1584" y="3024"/>
                <a:ext cx="240"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a:p>
            </p:txBody>
          </p:sp>
          <mc:AlternateContent xmlns:mc="http://schemas.openxmlformats.org/markup-compatibility/2006" xmlns:a14="http://schemas.microsoft.com/office/drawing/2010/main">
            <mc:Choice Requires="a14">
              <p:sp>
                <p:nvSpPr>
                  <p:cNvPr id="19472" name="Text Box 25"/>
                  <p:cNvSpPr txBox="1">
                    <a:spLocks noChangeArrowheads="1"/>
                  </p:cNvSpPr>
                  <p:nvPr/>
                </p:nvSpPr>
                <p:spPr bwMode="auto">
                  <a:xfrm>
                    <a:off x="1427" y="2629"/>
                    <a:ext cx="432" cy="4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14:m>
                      <m:oMathPara xmlns:m="http://schemas.openxmlformats.org/officeDocument/2006/math">
                        <m:oMathParaPr>
                          <m:jc m:val="centerGroup"/>
                        </m:oMathParaPr>
                        <m:oMath xmlns:m="http://schemas.openxmlformats.org/officeDocument/2006/math">
                          <m:r>
                            <a:rPr lang="en-US" altLang="zh-CN" sz="3600" b="0" i="1">
                              <a:solidFill>
                                <a:srgbClr val="0000FF"/>
                              </a:solidFill>
                              <a:latin typeface="Cambria Math" panose="02040503050406030204" pitchFamily="18" charset="0"/>
                              <a:ea typeface="Cambria Math" panose="02040503050406030204" pitchFamily="18" charset="0"/>
                            </a:rPr>
                            <m:t>𝑖</m:t>
                          </m:r>
                        </m:oMath>
                      </m:oMathPara>
                    </a14:m>
                    <a:endParaRPr lang="en-US" altLang="zh-CN" sz="3600" i="1" dirty="0">
                      <a:solidFill>
                        <a:srgbClr val="0000FF"/>
                      </a:solidFill>
                    </a:endParaRPr>
                  </a:p>
                </p:txBody>
              </p:sp>
            </mc:Choice>
            <mc:Fallback xmlns="">
              <p:sp>
                <p:nvSpPr>
                  <p:cNvPr id="19472" name="Text Box 25"/>
                  <p:cNvSpPr txBox="1">
                    <a:spLocks noRot="1" noChangeAspect="1" noMove="1" noResize="1" noEditPoints="1" noAdjustHandles="1" noChangeArrowheads="1" noChangeShapeType="1" noTextEdit="1"/>
                  </p:cNvSpPr>
                  <p:nvPr/>
                </p:nvSpPr>
                <p:spPr bwMode="auto">
                  <a:xfrm>
                    <a:off x="1427" y="2629"/>
                    <a:ext cx="432" cy="407"/>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sp>
            <p:nvSpPr>
              <p:cNvPr id="19473" name="Freeform 27"/>
              <p:cNvSpPr>
                <a:spLocks/>
              </p:cNvSpPr>
              <p:nvPr/>
            </p:nvSpPr>
            <p:spPr bwMode="auto">
              <a:xfrm flipH="1">
                <a:off x="3072" y="2988"/>
                <a:ext cx="955" cy="156"/>
              </a:xfrm>
              <a:custGeom>
                <a:avLst/>
                <a:gdLst>
                  <a:gd name="T0" fmla="*/ 0 w 957"/>
                  <a:gd name="T1" fmla="*/ 44 h 156"/>
                  <a:gd name="T2" fmla="*/ 778 w 957"/>
                  <a:gd name="T3" fmla="*/ 19 h 156"/>
                  <a:gd name="T4" fmla="*/ 936 w 957"/>
                  <a:gd name="T5" fmla="*/ 156 h 156"/>
                  <a:gd name="T6" fmla="*/ 0 60000 65536"/>
                  <a:gd name="T7" fmla="*/ 0 60000 65536"/>
                  <a:gd name="T8" fmla="*/ 0 60000 65536"/>
                  <a:gd name="T9" fmla="*/ 0 w 957"/>
                  <a:gd name="T10" fmla="*/ 0 h 156"/>
                  <a:gd name="T11" fmla="*/ 957 w 957"/>
                  <a:gd name="T12" fmla="*/ 156 h 156"/>
                </a:gdLst>
                <a:ahLst/>
                <a:cxnLst>
                  <a:cxn ang="T6">
                    <a:pos x="T0" y="T1"/>
                  </a:cxn>
                  <a:cxn ang="T7">
                    <a:pos x="T2" y="T3"/>
                  </a:cxn>
                  <a:cxn ang="T8">
                    <a:pos x="T4" y="T5"/>
                  </a:cxn>
                </a:cxnLst>
                <a:rect l="T9" t="T10" r="T11" b="T12"/>
                <a:pathLst>
                  <a:path w="957" h="156">
                    <a:moveTo>
                      <a:pt x="0" y="44"/>
                    </a:moveTo>
                    <a:cubicBezTo>
                      <a:pt x="133" y="39"/>
                      <a:pt x="639" y="0"/>
                      <a:pt x="798" y="19"/>
                    </a:cubicBezTo>
                    <a:cubicBezTo>
                      <a:pt x="957" y="38"/>
                      <a:pt x="923" y="128"/>
                      <a:pt x="956" y="156"/>
                    </a:cubicBezTo>
                  </a:path>
                </a:pathLst>
              </a:custGeom>
              <a:noFill/>
              <a:ln w="38100">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19474" name="Freeform 28"/>
              <p:cNvSpPr>
                <a:spLocks/>
              </p:cNvSpPr>
              <p:nvPr/>
            </p:nvSpPr>
            <p:spPr bwMode="auto">
              <a:xfrm>
                <a:off x="3144" y="3101"/>
                <a:ext cx="470" cy="269"/>
              </a:xfrm>
              <a:custGeom>
                <a:avLst/>
                <a:gdLst>
                  <a:gd name="T0" fmla="*/ 406 w 470"/>
                  <a:gd name="T1" fmla="*/ 269 h 269"/>
                  <a:gd name="T2" fmla="*/ 456 w 470"/>
                  <a:gd name="T3" fmla="*/ 119 h 269"/>
                  <a:gd name="T4" fmla="*/ 404 w 470"/>
                  <a:gd name="T5" fmla="*/ 15 h 269"/>
                  <a:gd name="T6" fmla="*/ 60 w 470"/>
                  <a:gd name="T7" fmla="*/ 31 h 269"/>
                  <a:gd name="T8" fmla="*/ 45 w 470"/>
                  <a:gd name="T9" fmla="*/ 176 h 269"/>
                  <a:gd name="T10" fmla="*/ 0 60000 65536"/>
                  <a:gd name="T11" fmla="*/ 0 60000 65536"/>
                  <a:gd name="T12" fmla="*/ 0 60000 65536"/>
                  <a:gd name="T13" fmla="*/ 0 60000 65536"/>
                  <a:gd name="T14" fmla="*/ 0 60000 65536"/>
                  <a:gd name="T15" fmla="*/ 0 w 470"/>
                  <a:gd name="T16" fmla="*/ 0 h 269"/>
                  <a:gd name="T17" fmla="*/ 470 w 470"/>
                  <a:gd name="T18" fmla="*/ 269 h 269"/>
                </a:gdLst>
                <a:ahLst/>
                <a:cxnLst>
                  <a:cxn ang="T10">
                    <a:pos x="T0" y="T1"/>
                  </a:cxn>
                  <a:cxn ang="T11">
                    <a:pos x="T2" y="T3"/>
                  </a:cxn>
                  <a:cxn ang="T12">
                    <a:pos x="T4" y="T5"/>
                  </a:cxn>
                  <a:cxn ang="T13">
                    <a:pos x="T6" y="T7"/>
                  </a:cxn>
                  <a:cxn ang="T14">
                    <a:pos x="T8" y="T9"/>
                  </a:cxn>
                </a:cxnLst>
                <a:rect l="T15" t="T16" r="T17" b="T18"/>
                <a:pathLst>
                  <a:path w="470" h="269">
                    <a:moveTo>
                      <a:pt x="406" y="269"/>
                    </a:moveTo>
                    <a:cubicBezTo>
                      <a:pt x="413" y="244"/>
                      <a:pt x="456" y="161"/>
                      <a:pt x="456" y="119"/>
                    </a:cubicBezTo>
                    <a:cubicBezTo>
                      <a:pt x="456" y="77"/>
                      <a:pt x="470" y="30"/>
                      <a:pt x="404" y="15"/>
                    </a:cubicBezTo>
                    <a:cubicBezTo>
                      <a:pt x="338" y="0"/>
                      <a:pt x="120" y="4"/>
                      <a:pt x="60" y="31"/>
                    </a:cubicBezTo>
                    <a:cubicBezTo>
                      <a:pt x="0" y="58"/>
                      <a:pt x="48" y="146"/>
                      <a:pt x="45" y="176"/>
                    </a:cubicBezTo>
                  </a:path>
                </a:pathLst>
              </a:custGeom>
              <a:noFill/>
              <a:ln w="38100">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19475" name="Freeform 29"/>
              <p:cNvSpPr>
                <a:spLocks/>
              </p:cNvSpPr>
              <p:nvPr/>
            </p:nvSpPr>
            <p:spPr bwMode="auto">
              <a:xfrm>
                <a:off x="3520" y="3632"/>
                <a:ext cx="536" cy="75"/>
              </a:xfrm>
              <a:custGeom>
                <a:avLst/>
                <a:gdLst>
                  <a:gd name="T0" fmla="*/ 0 w 536"/>
                  <a:gd name="T1" fmla="*/ 0 h 75"/>
                  <a:gd name="T2" fmla="*/ 153 w 536"/>
                  <a:gd name="T3" fmla="*/ 64 h 75"/>
                  <a:gd name="T4" fmla="*/ 536 w 536"/>
                  <a:gd name="T5" fmla="*/ 64 h 75"/>
                  <a:gd name="T6" fmla="*/ 0 60000 65536"/>
                  <a:gd name="T7" fmla="*/ 0 60000 65536"/>
                  <a:gd name="T8" fmla="*/ 0 60000 65536"/>
                  <a:gd name="T9" fmla="*/ 0 w 536"/>
                  <a:gd name="T10" fmla="*/ 0 h 75"/>
                  <a:gd name="T11" fmla="*/ 536 w 536"/>
                  <a:gd name="T12" fmla="*/ 75 h 75"/>
                </a:gdLst>
                <a:ahLst/>
                <a:cxnLst>
                  <a:cxn ang="T6">
                    <a:pos x="T0" y="T1"/>
                  </a:cxn>
                  <a:cxn ang="T7">
                    <a:pos x="T2" y="T3"/>
                  </a:cxn>
                  <a:cxn ang="T8">
                    <a:pos x="T4" y="T5"/>
                  </a:cxn>
                </a:cxnLst>
                <a:rect l="T9" t="T10" r="T11" b="T12"/>
                <a:pathLst>
                  <a:path w="536" h="75">
                    <a:moveTo>
                      <a:pt x="0" y="0"/>
                    </a:moveTo>
                    <a:cubicBezTo>
                      <a:pt x="25" y="10"/>
                      <a:pt x="64" y="53"/>
                      <a:pt x="153" y="64"/>
                    </a:cubicBezTo>
                    <a:cubicBezTo>
                      <a:pt x="242" y="75"/>
                      <a:pt x="396" y="68"/>
                      <a:pt x="536" y="64"/>
                    </a:cubicBezTo>
                  </a:path>
                </a:pathLst>
              </a:custGeom>
              <a:noFill/>
              <a:ln w="38100">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19476" name="Oval 30"/>
              <p:cNvSpPr>
                <a:spLocks noChangeArrowheads="1"/>
              </p:cNvSpPr>
              <p:nvPr/>
            </p:nvSpPr>
            <p:spPr bwMode="auto">
              <a:xfrm flipH="1">
                <a:off x="4007" y="2976"/>
                <a:ext cx="96" cy="96"/>
              </a:xfrm>
              <a:prstGeom prst="ellipse">
                <a:avLst/>
              </a:prstGeom>
              <a:solidFill>
                <a:srgbClr val="0000FF"/>
              </a:solidFill>
              <a:ln w="9525">
                <a:solidFill>
                  <a:schemeClr val="tx1"/>
                </a:solidFill>
                <a:round/>
                <a:headEnd/>
                <a:tailEnd type="none" w="sm" len="lg"/>
              </a:ln>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19477" name="Oval 31"/>
              <p:cNvSpPr>
                <a:spLocks noChangeArrowheads="1"/>
              </p:cNvSpPr>
              <p:nvPr/>
            </p:nvSpPr>
            <p:spPr bwMode="auto">
              <a:xfrm flipH="1">
                <a:off x="4007" y="3648"/>
                <a:ext cx="96" cy="96"/>
              </a:xfrm>
              <a:prstGeom prst="ellipse">
                <a:avLst/>
              </a:prstGeom>
              <a:solidFill>
                <a:srgbClr val="0000FF"/>
              </a:solidFill>
              <a:ln w="9525">
                <a:solidFill>
                  <a:schemeClr val="tx1"/>
                </a:solidFill>
                <a:round/>
                <a:headEnd/>
                <a:tailEnd type="none" w="sm" len="lg"/>
              </a:ln>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mc:AlternateContent xmlns:mc="http://schemas.openxmlformats.org/markup-compatibility/2006" xmlns:a14="http://schemas.microsoft.com/office/drawing/2010/main">
            <mc:Choice Requires="a14">
              <p:sp>
                <p:nvSpPr>
                  <p:cNvPr id="19478" name="Rectangle 32"/>
                  <p:cNvSpPr>
                    <a:spLocks noChangeArrowheads="1"/>
                  </p:cNvSpPr>
                  <p:nvPr/>
                </p:nvSpPr>
                <p:spPr bwMode="auto">
                  <a:xfrm>
                    <a:off x="3646" y="3120"/>
                    <a:ext cx="388" cy="3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14:m>
                      <m:oMathPara xmlns:m="http://schemas.openxmlformats.org/officeDocument/2006/math">
                        <m:oMathParaPr>
                          <m:jc m:val="centerGroup"/>
                        </m:oMathParaPr>
                        <m:oMath xmlns:m="http://schemas.openxmlformats.org/officeDocument/2006/math">
                          <m:sSub>
                            <m:sSubPr>
                              <m:ctrlPr>
                                <a:rPr lang="en-US" altLang="zh-CN" i="1" smtClean="0">
                                  <a:solidFill>
                                    <a:srgbClr val="0000FF"/>
                                  </a:solidFill>
                                  <a:latin typeface="Cambria Math" panose="02040503050406030204" pitchFamily="18" charset="0"/>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𝑎</m:t>
                              </m:r>
                            </m:e>
                            <m:sub>
                              <m:r>
                                <a:rPr lang="en-US" altLang="zh-CN"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baseline="-25000" dirty="0">
                      <a:solidFill>
                        <a:srgbClr val="0000FF"/>
                      </a:solidFill>
                    </a:endParaRPr>
                  </a:p>
                </p:txBody>
              </p:sp>
            </mc:Choice>
            <mc:Fallback xmlns="">
              <p:sp>
                <p:nvSpPr>
                  <p:cNvPr id="19478" name="Rectangle 32"/>
                  <p:cNvSpPr>
                    <a:spLocks noRot="1" noChangeAspect="1" noMove="1" noResize="1" noEditPoints="1" noAdjustHandles="1" noChangeArrowheads="1" noChangeShapeType="1" noTextEdit="1"/>
                  </p:cNvSpPr>
                  <p:nvPr/>
                </p:nvSpPr>
                <p:spPr bwMode="auto">
                  <a:xfrm>
                    <a:off x="3646" y="3120"/>
                    <a:ext cx="388" cy="323"/>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sp>
            <p:nvSpPr>
              <p:cNvPr id="19479" name="Rectangle 37"/>
              <p:cNvSpPr>
                <a:spLocks noChangeArrowheads="1"/>
              </p:cNvSpPr>
              <p:nvPr/>
            </p:nvSpPr>
            <p:spPr bwMode="auto">
              <a:xfrm>
                <a:off x="912" y="2592"/>
                <a:ext cx="3984" cy="1392"/>
              </a:xfrm>
              <a:prstGeom prst="rect">
                <a:avLst/>
              </a:prstGeom>
              <a:noFill/>
              <a:ln w="9525">
                <a:solidFill>
                  <a:srgbClr val="006666"/>
                </a:solidFill>
                <a:miter lim="800000"/>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gr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7D1690A8-4033-44B4-A94C-48C2A310C8FD}"/>
                    </a:ext>
                  </a:extLst>
                </p:cNvPr>
                <p:cNvSpPr/>
                <p:nvPr/>
              </p:nvSpPr>
              <p:spPr>
                <a:xfrm>
                  <a:off x="6922141" y="5142345"/>
                  <a:ext cx="5564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𝑖</m:t>
                            </m:r>
                          </m:sub>
                        </m:sSub>
                      </m:oMath>
                    </m:oMathPara>
                  </a14:m>
                  <a:endParaRPr lang="zh-CN" altLang="en-US" sz="2800" dirty="0"/>
                </a:p>
              </p:txBody>
            </p:sp>
          </mc:Choice>
          <mc:Fallback xmlns="">
            <p:sp>
              <p:nvSpPr>
                <p:cNvPr id="32" name="矩形 31">
                  <a:extLst>
                    <a:ext uri="{FF2B5EF4-FFF2-40B4-BE49-F238E27FC236}">
                      <a16:creationId xmlns:a16="http://schemas.microsoft.com/office/drawing/2014/main" id="{7D1690A8-4033-44B4-A94C-48C2A310C8FD}"/>
                    </a:ext>
                  </a:extLst>
                </p:cNvPr>
                <p:cNvSpPr>
                  <a:spLocks noRot="1" noChangeAspect="1" noMove="1" noResize="1" noEditPoints="1" noAdjustHandles="1" noChangeArrowheads="1" noChangeShapeType="1" noTextEdit="1"/>
                </p:cNvSpPr>
                <p:nvPr/>
              </p:nvSpPr>
              <p:spPr>
                <a:xfrm>
                  <a:off x="6922141" y="5142345"/>
                  <a:ext cx="556434" cy="523220"/>
                </a:xfrm>
                <a:prstGeom prst="rect">
                  <a:avLst/>
                </a:prstGeom>
                <a:blipFill>
                  <a:blip r:embed="rId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0302982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3747399" y="252859"/>
            <a:ext cx="8444602"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6" name="文本框 25"/>
          <p:cNvSpPr txBox="1"/>
          <p:nvPr/>
        </p:nvSpPr>
        <p:spPr>
          <a:xfrm>
            <a:off x="484976" y="267581"/>
            <a:ext cx="3262423" cy="461661"/>
          </a:xfrm>
          <a:prstGeom prst="rect">
            <a:avLst/>
          </a:prstGeom>
          <a:noFill/>
        </p:spPr>
        <p:txBody>
          <a:bodyPr wrap="none" lIns="91436" tIns="45718" rIns="91436" bIns="45718" rtlCol="0">
            <a:spAutoFit/>
          </a:bodyPr>
          <a:lstStyle/>
          <a:p>
            <a:pPr algn="ctr"/>
            <a:r>
              <a:rPr lang="zh-CN" altLang="en-US" sz="2400" spc="600" dirty="0">
                <a:solidFill>
                  <a:schemeClr val="tx2"/>
                </a:solidFill>
                <a:latin typeface="微软雅黑" pitchFamily="34" charset="-122"/>
                <a:ea typeface="微软雅黑" pitchFamily="34" charset="-122"/>
              </a:rPr>
              <a:t>电磁感应与电磁场</a:t>
            </a: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sp>
        <p:nvSpPr>
          <p:cNvPr id="20" name="Text Box 34"/>
          <p:cNvSpPr txBox="1">
            <a:spLocks noChangeArrowheads="1"/>
          </p:cNvSpPr>
          <p:nvPr/>
        </p:nvSpPr>
        <p:spPr bwMode="auto">
          <a:xfrm>
            <a:off x="3769548" y="2104061"/>
            <a:ext cx="5514541"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r>
              <a:rPr lang="zh-CN" altLang="en-US" b="0" dirty="0">
                <a:solidFill>
                  <a:srgbClr val="3333FF"/>
                </a:solidFill>
                <a:latin typeface="+mn-lt"/>
                <a:ea typeface="+mn-ea"/>
              </a:rPr>
              <a:t>无善无恶心之体</a:t>
            </a:r>
            <a:endParaRPr lang="en-US" altLang="zh-CN" b="0" dirty="0">
              <a:solidFill>
                <a:srgbClr val="3333FF"/>
              </a:solidFill>
              <a:latin typeface="+mn-lt"/>
              <a:ea typeface="+mn-ea"/>
            </a:endParaRPr>
          </a:p>
          <a:p>
            <a:pPr algn="just">
              <a:spcBef>
                <a:spcPct val="50000"/>
              </a:spcBef>
            </a:pPr>
            <a:r>
              <a:rPr lang="zh-CN" altLang="en-US" b="0" dirty="0">
                <a:solidFill>
                  <a:srgbClr val="3333FF"/>
                </a:solidFill>
                <a:latin typeface="+mn-lt"/>
                <a:ea typeface="+mn-ea"/>
              </a:rPr>
              <a:t>有善有恶意之动</a:t>
            </a:r>
            <a:endParaRPr lang="en-US" altLang="zh-CN" b="0" dirty="0">
              <a:solidFill>
                <a:srgbClr val="3333FF"/>
              </a:solidFill>
              <a:latin typeface="+mn-lt"/>
              <a:ea typeface="+mn-ea"/>
            </a:endParaRPr>
          </a:p>
          <a:p>
            <a:pPr algn="just">
              <a:spcBef>
                <a:spcPct val="50000"/>
              </a:spcBef>
            </a:pPr>
            <a:r>
              <a:rPr lang="zh-CN" altLang="en-US" b="0" dirty="0">
                <a:solidFill>
                  <a:srgbClr val="3333FF"/>
                </a:solidFill>
                <a:latin typeface="+mn-lt"/>
                <a:ea typeface="+mn-ea"/>
              </a:rPr>
              <a:t>知善知恶是良知</a:t>
            </a:r>
            <a:endParaRPr lang="en-US" altLang="zh-CN" b="0" dirty="0">
              <a:solidFill>
                <a:srgbClr val="3333FF"/>
              </a:solidFill>
              <a:latin typeface="+mn-lt"/>
              <a:ea typeface="+mn-ea"/>
            </a:endParaRPr>
          </a:p>
          <a:p>
            <a:pPr algn="just">
              <a:spcBef>
                <a:spcPct val="50000"/>
              </a:spcBef>
            </a:pPr>
            <a:r>
              <a:rPr lang="zh-CN" altLang="en-US" b="0" dirty="0">
                <a:solidFill>
                  <a:srgbClr val="3333FF"/>
                </a:solidFill>
                <a:latin typeface="+mn-lt"/>
                <a:ea typeface="+mn-ea"/>
              </a:rPr>
              <a:t>为善去恶是格物</a:t>
            </a:r>
          </a:p>
          <a:p>
            <a:pPr algn="just">
              <a:spcBef>
                <a:spcPct val="50000"/>
              </a:spcBef>
            </a:pPr>
            <a:r>
              <a:rPr lang="zh-CN" altLang="en-US" b="0" dirty="0">
                <a:solidFill>
                  <a:srgbClr val="3333FF"/>
                </a:solidFill>
                <a:latin typeface="+mn-lt"/>
                <a:ea typeface="+mn-ea"/>
              </a:rPr>
              <a:t>                               ——王守仁</a:t>
            </a:r>
          </a:p>
        </p:txBody>
      </p:sp>
    </p:spTree>
    <p:extLst>
      <p:ext uri="{BB962C8B-B14F-4D97-AF65-F5344CB8AC3E}">
        <p14:creationId xmlns:p14="http://schemas.microsoft.com/office/powerpoint/2010/main" val="3381387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slide(fromBottom)">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9"/>
          <p:cNvSpPr txBox="1">
            <a:spLocks noChangeArrowheads="1"/>
          </p:cNvSpPr>
          <p:nvPr/>
        </p:nvSpPr>
        <p:spPr bwMode="auto">
          <a:xfrm>
            <a:off x="701797" y="4148391"/>
            <a:ext cx="762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r>
              <a:rPr lang="zh-CN" altLang="en-US" b="0" dirty="0">
                <a:solidFill>
                  <a:srgbClr val="0000FF"/>
                </a:solidFill>
                <a:latin typeface="+mn-ea"/>
                <a:ea typeface="+mn-ea"/>
              </a:rPr>
              <a:t>解:</a:t>
            </a:r>
          </a:p>
        </p:txBody>
      </p:sp>
      <mc:AlternateContent xmlns:mc="http://schemas.openxmlformats.org/markup-compatibility/2006" xmlns:a14="http://schemas.microsoft.com/office/drawing/2010/main">
        <mc:Choice Requires="a14">
          <p:sp>
            <p:nvSpPr>
              <p:cNvPr id="20487" name="Rectangle 60"/>
              <p:cNvSpPr>
                <a:spLocks noChangeArrowheads="1"/>
              </p:cNvSpPr>
              <p:nvPr/>
            </p:nvSpPr>
            <p:spPr bwMode="auto">
              <a:xfrm>
                <a:off x="701797" y="2976685"/>
                <a:ext cx="8305800" cy="11264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lnSpc>
                    <a:spcPct val="120000"/>
                  </a:lnSpc>
                </a:pPr>
                <a:r>
                  <a:rPr lang="zh-CN" altLang="en-US" b="0" dirty="0">
                    <a:solidFill>
                      <a:srgbClr val="0000FF"/>
                    </a:solidFill>
                    <a:latin typeface="+mn-ea"/>
                    <a:ea typeface="+mn-ea"/>
                  </a:rPr>
                  <a:t>已知：</a:t>
                </a:r>
                <a:r>
                  <a:rPr lang="en-US" altLang="zh-CN" b="0" dirty="0">
                    <a:solidFill>
                      <a:srgbClr val="0000FF"/>
                    </a:solidFill>
                    <a:ea typeface="Cambria Math" panose="02040503050406030204" pitchFamily="18" charset="0"/>
                  </a:rPr>
                  <a:t> </a:t>
                </a:r>
                <a14:m>
                  <m:oMath xmlns:m="http://schemas.openxmlformats.org/officeDocument/2006/math">
                    <m:r>
                      <a:rPr lang="en-US" altLang="zh-CN" b="0" i="1">
                        <a:solidFill>
                          <a:srgbClr val="0000FF"/>
                        </a:solidFill>
                        <a:latin typeface="Cambria Math" panose="02040503050406030204" pitchFamily="18" charset="0"/>
                        <a:ea typeface="Cambria Math" panose="02040503050406030204" pitchFamily="18" charset="0"/>
                      </a:rPr>
                      <m:t>𝑆</m:t>
                    </m:r>
                    <m:r>
                      <a:rPr lang="en-US" altLang="zh-CN" b="0" i="1">
                        <a:solidFill>
                          <a:srgbClr val="0000FF"/>
                        </a:solidFill>
                        <a:latin typeface="Cambria Math" panose="02040503050406030204" pitchFamily="18" charset="0"/>
                        <a:ea typeface="Cambria Math" panose="02040503050406030204" pitchFamily="18" charset="0"/>
                      </a:rPr>
                      <m:t>=4.5×</m:t>
                    </m:r>
                    <m:sSup>
                      <m:sSupPr>
                        <m:ctrlPr>
                          <a:rPr lang="en-US" altLang="zh-CN" b="0" i="1">
                            <a:solidFill>
                              <a:srgbClr val="0000FF"/>
                            </a:solidFill>
                            <a:latin typeface="Cambria Math" panose="02040503050406030204" pitchFamily="18" charset="0"/>
                            <a:ea typeface="Cambria Math" panose="02040503050406030204" pitchFamily="18" charset="0"/>
                          </a:rPr>
                        </m:ctrlPr>
                      </m:sSupPr>
                      <m:e>
                        <m:r>
                          <a:rPr lang="en-US" altLang="zh-CN" b="0" i="1">
                            <a:solidFill>
                              <a:srgbClr val="0000FF"/>
                            </a:solidFill>
                            <a:latin typeface="Cambria Math" panose="02040503050406030204" pitchFamily="18" charset="0"/>
                            <a:ea typeface="Cambria Math" panose="02040503050406030204" pitchFamily="18" charset="0"/>
                          </a:rPr>
                          <m:t>10</m:t>
                        </m:r>
                      </m:e>
                      <m:sup>
                        <m:r>
                          <a:rPr lang="en-US" altLang="zh-CN" b="0" i="1">
                            <a:solidFill>
                              <a:srgbClr val="0000FF"/>
                            </a:solidFill>
                            <a:latin typeface="Cambria Math" panose="02040503050406030204" pitchFamily="18" charset="0"/>
                            <a:ea typeface="Cambria Math" panose="02040503050406030204" pitchFamily="18" charset="0"/>
                          </a:rPr>
                          <m:t>−2</m:t>
                        </m:r>
                      </m:sup>
                    </m:sSup>
                    <m:sSup>
                      <m:sSupPr>
                        <m:ctrlPr>
                          <a:rPr lang="en-US" altLang="zh-CN" b="0" i="1">
                            <a:solidFill>
                              <a:srgbClr val="0000FF"/>
                            </a:solidFill>
                            <a:latin typeface="Cambria Math" panose="02040503050406030204" pitchFamily="18" charset="0"/>
                            <a:ea typeface="Cambria Math" panose="02040503050406030204" pitchFamily="18" charset="0"/>
                          </a:rPr>
                        </m:ctrlPr>
                      </m:sSupPr>
                      <m:e>
                        <m:r>
                          <a:rPr lang="en-US" altLang="zh-CN" i="1">
                            <a:solidFill>
                              <a:srgbClr val="0000FF"/>
                            </a:solidFill>
                            <a:latin typeface="Cambria Math" panose="02040503050406030204" pitchFamily="18" charset="0"/>
                            <a:ea typeface="Cambria Math" panose="02040503050406030204" pitchFamily="18" charset="0"/>
                          </a:rPr>
                          <m:t>𝑚𝑚</m:t>
                        </m:r>
                      </m:e>
                      <m:sup>
                        <m:r>
                          <a:rPr lang="en-US" altLang="zh-CN" b="0" i="1">
                            <a:solidFill>
                              <a:srgbClr val="0000FF"/>
                            </a:solidFill>
                            <a:latin typeface="Cambria Math" panose="02040503050406030204" pitchFamily="18" charset="0"/>
                            <a:ea typeface="Cambria Math" panose="02040503050406030204" pitchFamily="18" charset="0"/>
                          </a:rPr>
                          <m:t>−2</m:t>
                        </m:r>
                      </m:sup>
                    </m:sSup>
                  </m:oMath>
                </a14:m>
                <a:r>
                  <a:rPr lang="en-US" altLang="zh-CN" b="0" dirty="0">
                    <a:solidFill>
                      <a:srgbClr val="0000FF"/>
                    </a:solidFill>
                    <a:latin typeface="+mn-ea"/>
                    <a:ea typeface="+mn-ea"/>
                    <a:sym typeface="Symbol" panose="05050102010706020507" pitchFamily="18" charset="2"/>
                  </a:rPr>
                  <a:t>，</a:t>
                </a:r>
                <a14:m>
                  <m:oMath xmlns:m="http://schemas.openxmlformats.org/officeDocument/2006/math">
                    <m:r>
                      <m:rPr>
                        <m:sty m:val="p"/>
                      </m:rPr>
                      <a:rPr kumimoji="1" lang="el-GR" altLang="zh-CN" b="0" i="1">
                        <a:solidFill>
                          <a:srgbClr val="0000FF"/>
                        </a:solidFill>
                        <a:latin typeface="Cambria Math" panose="02040503050406030204" pitchFamily="18" charset="0"/>
                        <a:ea typeface="Cambria Math" panose="02040503050406030204" pitchFamily="18" charset="0"/>
                      </a:rPr>
                      <m:t>Δ</m:t>
                    </m:r>
                    <m:r>
                      <a:rPr kumimoji="1" lang="en-US" altLang="zh-CN" b="0" i="1">
                        <a:solidFill>
                          <a:srgbClr val="0000FF"/>
                        </a:solidFill>
                        <a:latin typeface="Cambria Math" panose="02040503050406030204" pitchFamily="18" charset="0"/>
                        <a:ea typeface="Cambria Math" panose="02040503050406030204" pitchFamily="18" charset="0"/>
                      </a:rPr>
                      <m:t>𝑡</m:t>
                    </m:r>
                    <m:r>
                      <a:rPr kumimoji="1" lang="en-US" altLang="zh-CN" b="0" i="1">
                        <a:solidFill>
                          <a:srgbClr val="0000FF"/>
                        </a:solidFill>
                        <a:latin typeface="Cambria Math" panose="02040503050406030204" pitchFamily="18" charset="0"/>
                        <a:ea typeface="Cambria Math" panose="02040503050406030204" pitchFamily="18" charset="0"/>
                      </a:rPr>
                      <m:t>=0.45×</m:t>
                    </m:r>
                    <m:sSup>
                      <m:sSupPr>
                        <m:ctrlPr>
                          <a:rPr lang="en-US" altLang="zh-CN" b="0" i="1">
                            <a:solidFill>
                              <a:srgbClr val="0000FF"/>
                            </a:solidFill>
                            <a:latin typeface="Cambria Math" panose="02040503050406030204" pitchFamily="18" charset="0"/>
                            <a:ea typeface="Cambria Math" panose="02040503050406030204" pitchFamily="18" charset="0"/>
                          </a:rPr>
                        </m:ctrlPr>
                      </m:sSupPr>
                      <m:e>
                        <m:r>
                          <a:rPr lang="en-US" altLang="zh-CN" b="0" i="1">
                            <a:solidFill>
                              <a:srgbClr val="0000FF"/>
                            </a:solidFill>
                            <a:latin typeface="Cambria Math" panose="02040503050406030204" pitchFamily="18" charset="0"/>
                            <a:ea typeface="Cambria Math" panose="02040503050406030204" pitchFamily="18" charset="0"/>
                          </a:rPr>
                          <m:t>10</m:t>
                        </m:r>
                      </m:e>
                      <m:sup>
                        <m:r>
                          <a:rPr lang="en-US" altLang="zh-CN" b="0" i="1">
                            <a:solidFill>
                              <a:srgbClr val="0000FF"/>
                            </a:solidFill>
                            <a:latin typeface="Cambria Math" panose="02040503050406030204" pitchFamily="18" charset="0"/>
                            <a:ea typeface="Cambria Math" panose="02040503050406030204" pitchFamily="18" charset="0"/>
                          </a:rPr>
                          <m:t>−6</m:t>
                        </m:r>
                      </m:sup>
                    </m:sSup>
                    <m:r>
                      <a:rPr lang="en-US" altLang="zh-CN" b="0" i="1">
                        <a:solidFill>
                          <a:srgbClr val="0000FF"/>
                        </a:solidFill>
                        <a:latin typeface="Cambria Math" panose="02040503050406030204" pitchFamily="18" charset="0"/>
                        <a:ea typeface="Cambria Math" panose="02040503050406030204" pitchFamily="18" charset="0"/>
                      </a:rPr>
                      <m:t>𝑠</m:t>
                    </m:r>
                  </m:oMath>
                </a14:m>
                <a:r>
                  <a:rPr lang="en-US" altLang="zh-CN" b="0" dirty="0">
                    <a:solidFill>
                      <a:srgbClr val="0000FF"/>
                    </a:solidFill>
                    <a:latin typeface="+mn-ea"/>
                    <a:ea typeface="+mn-ea"/>
                  </a:rPr>
                  <a:t>， </a:t>
                </a:r>
                <a14:m>
                  <m:oMath xmlns:m="http://schemas.openxmlformats.org/officeDocument/2006/math">
                    <m:r>
                      <a:rPr lang="en-US" altLang="zh-CN" b="0" i="1">
                        <a:solidFill>
                          <a:srgbClr val="0000FF"/>
                        </a:solidFill>
                        <a:latin typeface="Cambria Math" panose="02040503050406030204" pitchFamily="18" charset="0"/>
                      </a:rPr>
                      <m:t>𝐵</m:t>
                    </m:r>
                    <m:r>
                      <a:rPr lang="en-US" altLang="zh-CN" b="0" i="1">
                        <a:solidFill>
                          <a:srgbClr val="0000FF"/>
                        </a:solidFill>
                        <a:latin typeface="Cambria Math" panose="02040503050406030204" pitchFamily="18" charset="0"/>
                      </a:rPr>
                      <m:t>=0.17</m:t>
                    </m:r>
                    <m:r>
                      <a:rPr lang="en-US" altLang="zh-CN" b="0" i="1">
                        <a:solidFill>
                          <a:srgbClr val="0000FF"/>
                        </a:solidFill>
                        <a:latin typeface="Cambria Math" panose="02040503050406030204" pitchFamily="18" charset="0"/>
                      </a:rPr>
                      <m:t>𝑇</m:t>
                    </m:r>
                  </m:oMath>
                </a14:m>
                <a:r>
                  <a:rPr lang="en-US" altLang="zh-CN" b="0" dirty="0">
                    <a:solidFill>
                      <a:srgbClr val="0000FF"/>
                    </a:solidFill>
                    <a:latin typeface="+mn-ea"/>
                    <a:ea typeface="+mn-ea"/>
                  </a:rPr>
                  <a:t>，</a:t>
                </a:r>
                <a14:m>
                  <m:oMath xmlns:m="http://schemas.openxmlformats.org/officeDocument/2006/math">
                    <m:r>
                      <a:rPr lang="en-US" altLang="zh-CN" b="0" i="1">
                        <a:solidFill>
                          <a:srgbClr val="0000FF"/>
                        </a:solidFill>
                        <a:latin typeface="Cambria Math" panose="02040503050406030204" pitchFamily="18" charset="0"/>
                      </a:rPr>
                      <m:t>𝑁</m:t>
                    </m:r>
                    <m:r>
                      <a:rPr lang="en-US" altLang="zh-CN" b="0" i="1">
                        <a:solidFill>
                          <a:srgbClr val="0000FF"/>
                        </a:solidFill>
                        <a:latin typeface="Cambria Math" panose="02040503050406030204" pitchFamily="18" charset="0"/>
                      </a:rPr>
                      <m:t>=2</m:t>
                    </m:r>
                  </m:oMath>
                </a14:m>
                <a:r>
                  <a:rPr lang="zh-CN" altLang="en-US" b="0" dirty="0">
                    <a:solidFill>
                      <a:srgbClr val="0000FF"/>
                    </a:solidFill>
                    <a:latin typeface="+mn-ea"/>
                    <a:ea typeface="+mn-ea"/>
                  </a:rPr>
                  <a:t>。</a:t>
                </a:r>
              </a:p>
            </p:txBody>
          </p:sp>
        </mc:Choice>
        <mc:Fallback xmlns="">
          <p:sp>
            <p:nvSpPr>
              <p:cNvPr id="20487" name="Rectangle 60"/>
              <p:cNvSpPr>
                <a:spLocks noRot="1" noChangeAspect="1" noMove="1" noResize="1" noEditPoints="1" noAdjustHandles="1" noChangeArrowheads="1" noChangeShapeType="1" noTextEdit="1"/>
              </p:cNvSpPr>
              <p:nvPr/>
            </p:nvSpPr>
            <p:spPr bwMode="auto">
              <a:xfrm>
                <a:off x="701797" y="2976685"/>
                <a:ext cx="8305800" cy="1126462"/>
              </a:xfrm>
              <a:prstGeom prst="rect">
                <a:avLst/>
              </a:prstGeom>
              <a:blipFill>
                <a:blip r:embed="rId3"/>
                <a:stretch>
                  <a:fillRect l="-1467" t="-1622" r="-1467" b="-1027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grpSp>
        <p:nvGrpSpPr>
          <p:cNvPr id="33" name="组合 32">
            <a:extLst>
              <a:ext uri="{FF2B5EF4-FFF2-40B4-BE49-F238E27FC236}">
                <a16:creationId xmlns:a16="http://schemas.microsoft.com/office/drawing/2014/main" id="{C00215A3-9698-4DC9-AD69-3D7EAE0111EC}"/>
              </a:ext>
            </a:extLst>
          </p:cNvPr>
          <p:cNvGrpSpPr/>
          <p:nvPr/>
        </p:nvGrpSpPr>
        <p:grpSpPr>
          <a:xfrm>
            <a:off x="1768597" y="462085"/>
            <a:ext cx="6324600" cy="2209800"/>
            <a:chOff x="1963005" y="4216400"/>
            <a:chExt cx="6324600" cy="2209800"/>
          </a:xfrm>
        </p:grpSpPr>
        <p:grpSp>
          <p:nvGrpSpPr>
            <p:cNvPr id="34" name="Group 43">
              <a:extLst>
                <a:ext uri="{FF2B5EF4-FFF2-40B4-BE49-F238E27FC236}">
                  <a16:creationId xmlns:a16="http://schemas.microsoft.com/office/drawing/2014/main" id="{AB18B024-274E-41CA-978C-F413B4BAE029}"/>
                </a:ext>
              </a:extLst>
            </p:cNvPr>
            <p:cNvGrpSpPr>
              <a:grpSpLocks/>
            </p:cNvGrpSpPr>
            <p:nvPr/>
          </p:nvGrpSpPr>
          <p:grpSpPr bwMode="auto">
            <a:xfrm>
              <a:off x="1963005" y="4216400"/>
              <a:ext cx="6324600" cy="2209800"/>
              <a:chOff x="912" y="2592"/>
              <a:chExt cx="3984" cy="1392"/>
            </a:xfrm>
          </p:grpSpPr>
          <p:grpSp>
            <p:nvGrpSpPr>
              <p:cNvPr id="36" name="Group 14">
                <a:extLst>
                  <a:ext uri="{FF2B5EF4-FFF2-40B4-BE49-F238E27FC236}">
                    <a16:creationId xmlns:a16="http://schemas.microsoft.com/office/drawing/2014/main" id="{5489B80D-D96E-403C-8BF1-B2958B1173F8}"/>
                  </a:ext>
                </a:extLst>
              </p:cNvPr>
              <p:cNvGrpSpPr>
                <a:grpSpLocks/>
              </p:cNvGrpSpPr>
              <p:nvPr/>
            </p:nvGrpSpPr>
            <p:grpSpPr bwMode="auto">
              <a:xfrm>
                <a:off x="1872" y="3072"/>
                <a:ext cx="1680" cy="816"/>
                <a:chOff x="2736" y="3072"/>
                <a:chExt cx="1680" cy="816"/>
              </a:xfrm>
            </p:grpSpPr>
            <p:sp>
              <p:nvSpPr>
                <p:cNvPr id="58" name="AutoShape 10">
                  <a:extLst>
                    <a:ext uri="{FF2B5EF4-FFF2-40B4-BE49-F238E27FC236}">
                      <a16:creationId xmlns:a16="http://schemas.microsoft.com/office/drawing/2014/main" id="{544BDC0D-0026-4369-B7DA-738493C80859}"/>
                    </a:ext>
                  </a:extLst>
                </p:cNvPr>
                <p:cNvSpPr>
                  <a:spLocks noChangeArrowheads="1"/>
                </p:cNvSpPr>
                <p:nvPr/>
              </p:nvSpPr>
              <p:spPr bwMode="auto">
                <a:xfrm rot="5400000">
                  <a:off x="3216" y="2688"/>
                  <a:ext cx="720" cy="1680"/>
                </a:xfrm>
                <a:prstGeom prst="flowChartDelay">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headEnd/>
                  <a:tailEnd/>
                </a:ln>
                <a:effectLst/>
              </p:spPr>
              <p:txBody>
                <a:bodyPr wrap="none" anchor="ctr"/>
                <a:lstStyle/>
                <a:p>
                  <a:pPr algn="just">
                    <a:defRPr/>
                  </a:pPr>
                  <a:endParaRPr lang="zh-CN" altLang="en-US">
                    <a:solidFill>
                      <a:srgbClr val="0000FF"/>
                    </a:solidFill>
                  </a:endParaRPr>
                </a:p>
              </p:txBody>
            </p:sp>
            <p:sp>
              <p:nvSpPr>
                <p:cNvPr id="59" name="Oval 11">
                  <a:extLst>
                    <a:ext uri="{FF2B5EF4-FFF2-40B4-BE49-F238E27FC236}">
                      <a16:creationId xmlns:a16="http://schemas.microsoft.com/office/drawing/2014/main" id="{D9F5AA9E-74B6-4234-9192-9CEA4C92B7F0}"/>
                    </a:ext>
                  </a:extLst>
                </p:cNvPr>
                <p:cNvSpPr>
                  <a:spLocks noChangeArrowheads="1"/>
                </p:cNvSpPr>
                <p:nvPr/>
              </p:nvSpPr>
              <p:spPr bwMode="auto">
                <a:xfrm>
                  <a:off x="2976" y="3072"/>
                  <a:ext cx="1152" cy="576"/>
                </a:xfrm>
                <a:prstGeom prst="ellipse">
                  <a:avLst/>
                </a:prstGeom>
                <a:solidFill>
                  <a:schemeClr val="accent1"/>
                </a:solidFill>
                <a:ln>
                  <a:noFill/>
                </a:ln>
                <a:extLst>
                  <a:ext uri="{91240B29-F687-4F45-9708-019B960494DF}">
                    <a14:hiddenLine xmlns:a14="http://schemas.microsoft.com/office/drawing/2010/main" w="28575">
                      <a:solidFill>
                        <a:srgbClr val="000000"/>
                      </a:solidFill>
                      <a:round/>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grpSp>
          <p:sp>
            <p:nvSpPr>
              <p:cNvPr id="37" name="AutoShape 7">
                <a:extLst>
                  <a:ext uri="{FF2B5EF4-FFF2-40B4-BE49-F238E27FC236}">
                    <a16:creationId xmlns:a16="http://schemas.microsoft.com/office/drawing/2014/main" id="{49E2F046-D144-4966-AAED-A423E1AC6CD8}"/>
                  </a:ext>
                </a:extLst>
              </p:cNvPr>
              <p:cNvSpPr>
                <a:spLocks noChangeArrowheads="1"/>
              </p:cNvSpPr>
              <p:nvPr/>
            </p:nvSpPr>
            <p:spPr bwMode="auto">
              <a:xfrm>
                <a:off x="1968" y="2928"/>
                <a:ext cx="1488" cy="768"/>
              </a:xfrm>
              <a:custGeom>
                <a:avLst/>
                <a:gdLst>
                  <a:gd name="G0" fmla="+- 7314 0 0"/>
                  <a:gd name="G1" fmla="+- 11579714 0 0"/>
                  <a:gd name="G2" fmla="+- 0 0 11579714"/>
                  <a:gd name="T0" fmla="*/ 0 256 1"/>
                  <a:gd name="T1" fmla="*/ 180 256 1"/>
                  <a:gd name="G3" fmla="+- 11579714 T0 T1"/>
                  <a:gd name="T2" fmla="*/ 0 256 1"/>
                  <a:gd name="T3" fmla="*/ 90 256 1"/>
                  <a:gd name="G4" fmla="+- 11579714 T2 T3"/>
                  <a:gd name="G5" fmla="*/ G4 2 1"/>
                  <a:gd name="T4" fmla="*/ 90 256 1"/>
                  <a:gd name="T5" fmla="*/ 0 256 1"/>
                  <a:gd name="G6" fmla="+- 11579714 T4 T5"/>
                  <a:gd name="G7" fmla="*/ G6 2 1"/>
                  <a:gd name="G8" fmla="abs 11579714"/>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314"/>
                  <a:gd name="G18" fmla="*/ 7314 1 2"/>
                  <a:gd name="G19" fmla="+- G18 5400 0"/>
                  <a:gd name="G20" fmla="cos G19 11579714"/>
                  <a:gd name="G21" fmla="sin G19 11579714"/>
                  <a:gd name="G22" fmla="+- G20 10800 0"/>
                  <a:gd name="G23" fmla="+- G21 10800 0"/>
                  <a:gd name="G24" fmla="+- 10800 0 G20"/>
                  <a:gd name="G25" fmla="+- 7314 10800 0"/>
                  <a:gd name="G26" fmla="?: G9 G17 G25"/>
                  <a:gd name="G27" fmla="?: G9 0 21600"/>
                  <a:gd name="G28" fmla="cos 10800 11579714"/>
                  <a:gd name="G29" fmla="sin 10800 11579714"/>
                  <a:gd name="G30" fmla="sin 7314 11579714"/>
                  <a:gd name="G31" fmla="+- G28 10800 0"/>
                  <a:gd name="G32" fmla="+- G29 10800 0"/>
                  <a:gd name="G33" fmla="+- G30 10800 0"/>
                  <a:gd name="G34" fmla="?: G4 0 G31"/>
                  <a:gd name="G35" fmla="?: 11579714 G34 0"/>
                  <a:gd name="G36" fmla="?: G6 G35 G31"/>
                  <a:gd name="G37" fmla="+- 21600 0 G36"/>
                  <a:gd name="G38" fmla="?: G4 0 G33"/>
                  <a:gd name="G39" fmla="?: 11579714 G38 G32"/>
                  <a:gd name="G40" fmla="?: G6 G39 0"/>
                  <a:gd name="G41" fmla="?: G4 G32 21600"/>
                  <a:gd name="G42" fmla="?: G6 G41 G33"/>
                  <a:gd name="T12" fmla="*/ 10800 w 21600"/>
                  <a:gd name="T13" fmla="*/ 0 h 21600"/>
                  <a:gd name="T14" fmla="*/ 1758 w 21600"/>
                  <a:gd name="T15" fmla="*/ 11322 h 21600"/>
                  <a:gd name="T16" fmla="*/ 10800 w 21600"/>
                  <a:gd name="T17" fmla="*/ 3486 h 21600"/>
                  <a:gd name="T18" fmla="*/ 19842 w 21600"/>
                  <a:gd name="T19" fmla="*/ 11322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498" y="11221"/>
                    </a:moveTo>
                    <a:cubicBezTo>
                      <a:pt x="3490" y="11081"/>
                      <a:pt x="3486" y="10940"/>
                      <a:pt x="3486" y="10800"/>
                    </a:cubicBezTo>
                    <a:cubicBezTo>
                      <a:pt x="3486" y="6760"/>
                      <a:pt x="6760" y="3486"/>
                      <a:pt x="10800" y="3486"/>
                    </a:cubicBezTo>
                    <a:cubicBezTo>
                      <a:pt x="14839" y="3486"/>
                      <a:pt x="18114" y="6760"/>
                      <a:pt x="18114" y="10800"/>
                    </a:cubicBezTo>
                    <a:cubicBezTo>
                      <a:pt x="18114" y="10940"/>
                      <a:pt x="18109" y="11081"/>
                      <a:pt x="18101" y="11221"/>
                    </a:cubicBezTo>
                    <a:lnTo>
                      <a:pt x="21582" y="11423"/>
                    </a:lnTo>
                    <a:cubicBezTo>
                      <a:pt x="21594" y="11215"/>
                      <a:pt x="21600" y="11007"/>
                      <a:pt x="21600" y="10800"/>
                    </a:cubicBezTo>
                    <a:cubicBezTo>
                      <a:pt x="21600" y="4835"/>
                      <a:pt x="16764" y="0"/>
                      <a:pt x="10800" y="0"/>
                    </a:cubicBezTo>
                    <a:cubicBezTo>
                      <a:pt x="4835" y="0"/>
                      <a:pt x="0" y="4835"/>
                      <a:pt x="0" y="10800"/>
                    </a:cubicBezTo>
                    <a:cubicBezTo>
                      <a:pt x="-1" y="11007"/>
                      <a:pt x="5" y="11215"/>
                      <a:pt x="17" y="11423"/>
                    </a:cubicBezTo>
                    <a:close/>
                  </a:path>
                </a:pathLst>
              </a:cu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28575">
                <a:solidFill>
                  <a:schemeClr val="tx1"/>
                </a:solidFill>
                <a:miter lim="800000"/>
                <a:headEnd/>
                <a:tailEnd/>
              </a:ln>
              <a:effectLst/>
            </p:spPr>
            <p:txBody>
              <a:bodyPr wrap="none" anchor="ctr"/>
              <a:lstStyle/>
              <a:p>
                <a:pPr algn="just">
                  <a:defRPr/>
                </a:pPr>
                <a:endParaRPr lang="zh-CN" altLang="en-US">
                  <a:solidFill>
                    <a:srgbClr val="0000FF"/>
                  </a:solidFill>
                </a:endParaRPr>
              </a:p>
            </p:txBody>
          </p:sp>
          <p:sp>
            <p:nvSpPr>
              <p:cNvPr id="38" name="AutoShape 5">
                <a:extLst>
                  <a:ext uri="{FF2B5EF4-FFF2-40B4-BE49-F238E27FC236}">
                    <a16:creationId xmlns:a16="http://schemas.microsoft.com/office/drawing/2014/main" id="{FF4BB5BF-A383-4141-AA4E-3C75A6388AFE}"/>
                  </a:ext>
                </a:extLst>
              </p:cNvPr>
              <p:cNvSpPr>
                <a:spLocks noChangeArrowheads="1"/>
              </p:cNvSpPr>
              <p:nvPr/>
            </p:nvSpPr>
            <p:spPr bwMode="auto">
              <a:xfrm>
                <a:off x="1872" y="2784"/>
                <a:ext cx="1680" cy="86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75 h 21600"/>
                  <a:gd name="T26" fmla="*/ 18437 w 21600"/>
                  <a:gd name="T27" fmla="*/ 18425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626" y="10800"/>
                    </a:moveTo>
                    <a:cubicBezTo>
                      <a:pt x="3626" y="14762"/>
                      <a:pt x="6838" y="17974"/>
                      <a:pt x="10800" y="17974"/>
                    </a:cubicBezTo>
                    <a:cubicBezTo>
                      <a:pt x="14762" y="17974"/>
                      <a:pt x="17974" y="14762"/>
                      <a:pt x="17974" y="10800"/>
                    </a:cubicBezTo>
                    <a:cubicBezTo>
                      <a:pt x="17974" y="6838"/>
                      <a:pt x="14762" y="3626"/>
                      <a:pt x="10800" y="3626"/>
                    </a:cubicBezTo>
                    <a:cubicBezTo>
                      <a:pt x="6838" y="3626"/>
                      <a:pt x="3626" y="6838"/>
                      <a:pt x="3626" y="10800"/>
                    </a:cubicBezTo>
                    <a:close/>
                  </a:path>
                </a:pathLst>
              </a:custGeom>
              <a:solidFill>
                <a:schemeClr val="accent1"/>
              </a:solidFill>
              <a:ln w="28575">
                <a:solidFill>
                  <a:schemeClr val="tx1"/>
                </a:solidFill>
                <a:round/>
                <a:headEnd/>
                <a:tailEnd/>
              </a:ln>
            </p:spPr>
            <p:txBody>
              <a:bodyPr wrap="none" anchor="ctr"/>
              <a:lstStyle/>
              <a:p>
                <a:pPr algn="just"/>
                <a:endParaRPr lang="zh-CN" altLang="en-US"/>
              </a:p>
            </p:txBody>
          </p:sp>
          <p:grpSp>
            <p:nvGrpSpPr>
              <p:cNvPr id="39" name="Group 26">
                <a:extLst>
                  <a:ext uri="{FF2B5EF4-FFF2-40B4-BE49-F238E27FC236}">
                    <a16:creationId xmlns:a16="http://schemas.microsoft.com/office/drawing/2014/main" id="{09908E3B-526A-4F26-9791-FF4057FC4A9F}"/>
                  </a:ext>
                </a:extLst>
              </p:cNvPr>
              <p:cNvGrpSpPr>
                <a:grpSpLocks/>
              </p:cNvGrpSpPr>
              <p:nvPr/>
            </p:nvGrpSpPr>
            <p:grpSpPr bwMode="auto">
              <a:xfrm>
                <a:off x="2016" y="2832"/>
                <a:ext cx="1392" cy="720"/>
                <a:chOff x="2160" y="2880"/>
                <a:chExt cx="1392" cy="720"/>
              </a:xfrm>
            </p:grpSpPr>
            <p:sp>
              <p:nvSpPr>
                <p:cNvPr id="55" name="Oval 15">
                  <a:extLst>
                    <a:ext uri="{FF2B5EF4-FFF2-40B4-BE49-F238E27FC236}">
                      <a16:creationId xmlns:a16="http://schemas.microsoft.com/office/drawing/2014/main" id="{9E1EBF3C-0DF7-443A-825C-1AD9C3BA6F4A}"/>
                    </a:ext>
                  </a:extLst>
                </p:cNvPr>
                <p:cNvSpPr>
                  <a:spLocks noChangeArrowheads="1"/>
                </p:cNvSpPr>
                <p:nvPr/>
              </p:nvSpPr>
              <p:spPr bwMode="auto">
                <a:xfrm>
                  <a:off x="2160" y="2880"/>
                  <a:ext cx="1392" cy="720"/>
                </a:xfrm>
                <a:prstGeom prst="ellipse">
                  <a:avLst/>
                </a:prstGeom>
                <a:noFill/>
                <a:ln w="28575">
                  <a:solidFill>
                    <a:srgbClr val="CC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56" name="Freeform 16">
                  <a:extLst>
                    <a:ext uri="{FF2B5EF4-FFF2-40B4-BE49-F238E27FC236}">
                      <a16:creationId xmlns:a16="http://schemas.microsoft.com/office/drawing/2014/main" id="{26DD0F93-4057-467B-8CA4-E1621C031E94}"/>
                    </a:ext>
                  </a:extLst>
                </p:cNvPr>
                <p:cNvSpPr>
                  <a:spLocks/>
                </p:cNvSpPr>
                <p:nvPr/>
              </p:nvSpPr>
              <p:spPr bwMode="auto">
                <a:xfrm>
                  <a:off x="2732" y="3596"/>
                  <a:ext cx="188" cy="1"/>
                </a:xfrm>
                <a:custGeom>
                  <a:avLst/>
                  <a:gdLst>
                    <a:gd name="T0" fmla="*/ 0 w 188"/>
                    <a:gd name="T1" fmla="*/ 0 h 1"/>
                    <a:gd name="T2" fmla="*/ 188 w 188"/>
                    <a:gd name="T3" fmla="*/ 0 h 1"/>
                    <a:gd name="T4" fmla="*/ 0 60000 65536"/>
                    <a:gd name="T5" fmla="*/ 0 60000 65536"/>
                    <a:gd name="T6" fmla="*/ 0 w 188"/>
                    <a:gd name="T7" fmla="*/ 0 h 1"/>
                    <a:gd name="T8" fmla="*/ 188 w 188"/>
                    <a:gd name="T9" fmla="*/ 1 h 1"/>
                  </a:gdLst>
                  <a:ahLst/>
                  <a:cxnLst>
                    <a:cxn ang="T4">
                      <a:pos x="T0" y="T1"/>
                    </a:cxn>
                    <a:cxn ang="T5">
                      <a:pos x="T2" y="T3"/>
                    </a:cxn>
                  </a:cxnLst>
                  <a:rect l="T6" t="T7" r="T8" b="T9"/>
                  <a:pathLst>
                    <a:path w="188" h="1">
                      <a:moveTo>
                        <a:pt x="0" y="0"/>
                      </a:moveTo>
                      <a:lnTo>
                        <a:pt x="188" y="0"/>
                      </a:lnTo>
                    </a:path>
                  </a:pathLst>
                </a:custGeom>
                <a:noFill/>
                <a:ln w="38100">
                  <a:solidFill>
                    <a:srgbClr val="CC00FF"/>
                  </a:solidFill>
                  <a:round/>
                  <a:headEnd/>
                  <a:tailEnd type="triangl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57" name="Freeform 17">
                  <a:extLst>
                    <a:ext uri="{FF2B5EF4-FFF2-40B4-BE49-F238E27FC236}">
                      <a16:creationId xmlns:a16="http://schemas.microsoft.com/office/drawing/2014/main" id="{08EDCC4B-DB6B-4440-B5DF-29422686A819}"/>
                    </a:ext>
                  </a:extLst>
                </p:cNvPr>
                <p:cNvSpPr>
                  <a:spLocks/>
                </p:cNvSpPr>
                <p:nvPr/>
              </p:nvSpPr>
              <p:spPr bwMode="auto">
                <a:xfrm>
                  <a:off x="2784" y="2884"/>
                  <a:ext cx="184" cy="1"/>
                </a:xfrm>
                <a:custGeom>
                  <a:avLst/>
                  <a:gdLst>
                    <a:gd name="T0" fmla="*/ 184 w 184"/>
                    <a:gd name="T1" fmla="*/ 0 h 1"/>
                    <a:gd name="T2" fmla="*/ 0 w 184"/>
                    <a:gd name="T3" fmla="*/ 0 h 1"/>
                    <a:gd name="T4" fmla="*/ 0 60000 65536"/>
                    <a:gd name="T5" fmla="*/ 0 60000 65536"/>
                    <a:gd name="T6" fmla="*/ 0 w 184"/>
                    <a:gd name="T7" fmla="*/ 0 h 1"/>
                    <a:gd name="T8" fmla="*/ 184 w 184"/>
                    <a:gd name="T9" fmla="*/ 1 h 1"/>
                  </a:gdLst>
                  <a:ahLst/>
                  <a:cxnLst>
                    <a:cxn ang="T4">
                      <a:pos x="T0" y="T1"/>
                    </a:cxn>
                    <a:cxn ang="T5">
                      <a:pos x="T2" y="T3"/>
                    </a:cxn>
                  </a:cxnLst>
                  <a:rect l="T6" t="T7" r="T8" b="T9"/>
                  <a:pathLst>
                    <a:path w="184" h="1">
                      <a:moveTo>
                        <a:pt x="184" y="0"/>
                      </a:moveTo>
                      <a:lnTo>
                        <a:pt x="0" y="0"/>
                      </a:lnTo>
                    </a:path>
                  </a:pathLst>
                </a:custGeom>
                <a:noFill/>
                <a:ln w="38100">
                  <a:solidFill>
                    <a:srgbClr val="CC00FF"/>
                  </a:solidFill>
                  <a:round/>
                  <a:headEnd/>
                  <a:tailEnd type="triangl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grpSp>
          <p:sp>
            <p:nvSpPr>
              <p:cNvPr id="40" name="Freeform 18">
                <a:extLst>
                  <a:ext uri="{FF2B5EF4-FFF2-40B4-BE49-F238E27FC236}">
                    <a16:creationId xmlns:a16="http://schemas.microsoft.com/office/drawing/2014/main" id="{3EC938B5-D3C7-44AB-8EE4-40068C640A48}"/>
                  </a:ext>
                </a:extLst>
              </p:cNvPr>
              <p:cNvSpPr>
                <a:spLocks/>
              </p:cNvSpPr>
              <p:nvPr/>
            </p:nvSpPr>
            <p:spPr bwMode="auto">
              <a:xfrm>
                <a:off x="1321" y="3018"/>
                <a:ext cx="961" cy="174"/>
              </a:xfrm>
              <a:custGeom>
                <a:avLst/>
                <a:gdLst>
                  <a:gd name="T0" fmla="*/ 0 w 961"/>
                  <a:gd name="T1" fmla="*/ 0 h 174"/>
                  <a:gd name="T2" fmla="*/ 801 w 961"/>
                  <a:gd name="T3" fmla="*/ 37 h 174"/>
                  <a:gd name="T4" fmla="*/ 959 w 961"/>
                  <a:gd name="T5" fmla="*/ 174 h 174"/>
                  <a:gd name="T6" fmla="*/ 0 60000 65536"/>
                  <a:gd name="T7" fmla="*/ 0 60000 65536"/>
                  <a:gd name="T8" fmla="*/ 0 60000 65536"/>
                  <a:gd name="T9" fmla="*/ 0 w 961"/>
                  <a:gd name="T10" fmla="*/ 0 h 174"/>
                  <a:gd name="T11" fmla="*/ 961 w 961"/>
                  <a:gd name="T12" fmla="*/ 174 h 174"/>
                </a:gdLst>
                <a:ahLst/>
                <a:cxnLst>
                  <a:cxn ang="T6">
                    <a:pos x="T0" y="T1"/>
                  </a:cxn>
                  <a:cxn ang="T7">
                    <a:pos x="T2" y="T3"/>
                  </a:cxn>
                  <a:cxn ang="T8">
                    <a:pos x="T4" y="T5"/>
                  </a:cxn>
                </a:cxnLst>
                <a:rect l="T9" t="T10" r="T11" b="T12"/>
                <a:pathLst>
                  <a:path w="961" h="174">
                    <a:moveTo>
                      <a:pt x="0" y="0"/>
                    </a:moveTo>
                    <a:cubicBezTo>
                      <a:pt x="133" y="5"/>
                      <a:pt x="641" y="8"/>
                      <a:pt x="801" y="37"/>
                    </a:cubicBezTo>
                    <a:cubicBezTo>
                      <a:pt x="961" y="66"/>
                      <a:pt x="926" y="146"/>
                      <a:pt x="959" y="174"/>
                    </a:cubicBezTo>
                  </a:path>
                </a:pathLst>
              </a:custGeom>
              <a:noFill/>
              <a:ln w="3810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41" name="Freeform 19">
                <a:extLst>
                  <a:ext uri="{FF2B5EF4-FFF2-40B4-BE49-F238E27FC236}">
                    <a16:creationId xmlns:a16="http://schemas.microsoft.com/office/drawing/2014/main" id="{8863D4F4-A5C7-40E3-956D-A689E9941219}"/>
                  </a:ext>
                </a:extLst>
              </p:cNvPr>
              <p:cNvSpPr>
                <a:spLocks/>
              </p:cNvSpPr>
              <p:nvPr/>
            </p:nvSpPr>
            <p:spPr bwMode="auto">
              <a:xfrm>
                <a:off x="1771" y="3157"/>
                <a:ext cx="457" cy="439"/>
              </a:xfrm>
              <a:custGeom>
                <a:avLst/>
                <a:gdLst>
                  <a:gd name="T0" fmla="*/ 117 w 457"/>
                  <a:gd name="T1" fmla="*/ 439 h 439"/>
                  <a:gd name="T2" fmla="*/ 17 w 457"/>
                  <a:gd name="T3" fmla="*/ 343 h 439"/>
                  <a:gd name="T4" fmla="*/ 57 w 457"/>
                  <a:gd name="T5" fmla="*/ 55 h 439"/>
                  <a:gd name="T6" fmla="*/ 357 w 457"/>
                  <a:gd name="T7" fmla="*/ 15 h 439"/>
                  <a:gd name="T8" fmla="*/ 457 w 457"/>
                  <a:gd name="T9" fmla="*/ 111 h 439"/>
                  <a:gd name="T10" fmla="*/ 0 60000 65536"/>
                  <a:gd name="T11" fmla="*/ 0 60000 65536"/>
                  <a:gd name="T12" fmla="*/ 0 60000 65536"/>
                  <a:gd name="T13" fmla="*/ 0 60000 65536"/>
                  <a:gd name="T14" fmla="*/ 0 60000 65536"/>
                  <a:gd name="T15" fmla="*/ 0 w 457"/>
                  <a:gd name="T16" fmla="*/ 0 h 439"/>
                  <a:gd name="T17" fmla="*/ 457 w 457"/>
                  <a:gd name="T18" fmla="*/ 439 h 439"/>
                </a:gdLst>
                <a:ahLst/>
                <a:cxnLst>
                  <a:cxn ang="T10">
                    <a:pos x="T0" y="T1"/>
                  </a:cxn>
                  <a:cxn ang="T11">
                    <a:pos x="T2" y="T3"/>
                  </a:cxn>
                  <a:cxn ang="T12">
                    <a:pos x="T4" y="T5"/>
                  </a:cxn>
                  <a:cxn ang="T13">
                    <a:pos x="T6" y="T7"/>
                  </a:cxn>
                  <a:cxn ang="T14">
                    <a:pos x="T8" y="T9"/>
                  </a:cxn>
                </a:cxnLst>
                <a:rect l="T15" t="T16" r="T17" b="T18"/>
                <a:pathLst>
                  <a:path w="457" h="439">
                    <a:moveTo>
                      <a:pt x="117" y="439"/>
                    </a:moveTo>
                    <a:cubicBezTo>
                      <a:pt x="101" y="423"/>
                      <a:pt x="27" y="407"/>
                      <a:pt x="17" y="343"/>
                    </a:cubicBezTo>
                    <a:cubicBezTo>
                      <a:pt x="7" y="279"/>
                      <a:pt x="0" y="110"/>
                      <a:pt x="57" y="55"/>
                    </a:cubicBezTo>
                    <a:cubicBezTo>
                      <a:pt x="114" y="0"/>
                      <a:pt x="290" y="6"/>
                      <a:pt x="357" y="15"/>
                    </a:cubicBezTo>
                    <a:cubicBezTo>
                      <a:pt x="424" y="24"/>
                      <a:pt x="436" y="91"/>
                      <a:pt x="457" y="111"/>
                    </a:cubicBezTo>
                  </a:path>
                </a:pathLst>
              </a:custGeom>
              <a:noFill/>
              <a:ln w="3810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42" name="Freeform 20">
                <a:extLst>
                  <a:ext uri="{FF2B5EF4-FFF2-40B4-BE49-F238E27FC236}">
                    <a16:creationId xmlns:a16="http://schemas.microsoft.com/office/drawing/2014/main" id="{7A283374-7792-4F6C-8EDD-4230A91D9042}"/>
                  </a:ext>
                </a:extLst>
              </p:cNvPr>
              <p:cNvSpPr>
                <a:spLocks/>
              </p:cNvSpPr>
              <p:nvPr/>
            </p:nvSpPr>
            <p:spPr bwMode="auto">
              <a:xfrm>
                <a:off x="1296" y="3688"/>
                <a:ext cx="656" cy="65"/>
              </a:xfrm>
              <a:custGeom>
                <a:avLst/>
                <a:gdLst>
                  <a:gd name="T0" fmla="*/ 656 w 656"/>
                  <a:gd name="T1" fmla="*/ 0 h 65"/>
                  <a:gd name="T2" fmla="*/ 384 w 656"/>
                  <a:gd name="T3" fmla="*/ 56 h 65"/>
                  <a:gd name="T4" fmla="*/ 0 w 656"/>
                  <a:gd name="T5" fmla="*/ 56 h 65"/>
                  <a:gd name="T6" fmla="*/ 0 60000 65536"/>
                  <a:gd name="T7" fmla="*/ 0 60000 65536"/>
                  <a:gd name="T8" fmla="*/ 0 60000 65536"/>
                  <a:gd name="T9" fmla="*/ 0 w 656"/>
                  <a:gd name="T10" fmla="*/ 0 h 65"/>
                  <a:gd name="T11" fmla="*/ 656 w 656"/>
                  <a:gd name="T12" fmla="*/ 65 h 65"/>
                </a:gdLst>
                <a:ahLst/>
                <a:cxnLst>
                  <a:cxn ang="T6">
                    <a:pos x="T0" y="T1"/>
                  </a:cxn>
                  <a:cxn ang="T7">
                    <a:pos x="T2" y="T3"/>
                  </a:cxn>
                  <a:cxn ang="T8">
                    <a:pos x="T4" y="T5"/>
                  </a:cxn>
                </a:cxnLst>
                <a:rect l="T9" t="T10" r="T11" b="T12"/>
                <a:pathLst>
                  <a:path w="656" h="65">
                    <a:moveTo>
                      <a:pt x="656" y="0"/>
                    </a:moveTo>
                    <a:cubicBezTo>
                      <a:pt x="611" y="9"/>
                      <a:pt x="493" y="47"/>
                      <a:pt x="384" y="56"/>
                    </a:cubicBezTo>
                    <a:cubicBezTo>
                      <a:pt x="275" y="65"/>
                      <a:pt x="140" y="60"/>
                      <a:pt x="0" y="56"/>
                    </a:cubicBezTo>
                  </a:path>
                </a:pathLst>
              </a:custGeom>
              <a:noFill/>
              <a:ln w="38100">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43" name="Oval 21">
                <a:extLst>
                  <a:ext uri="{FF2B5EF4-FFF2-40B4-BE49-F238E27FC236}">
                    <a16:creationId xmlns:a16="http://schemas.microsoft.com/office/drawing/2014/main" id="{4CF0EF31-E3FC-42E3-BCE6-FC8DF474CB8B}"/>
                  </a:ext>
                </a:extLst>
              </p:cNvPr>
              <p:cNvSpPr>
                <a:spLocks noChangeArrowheads="1"/>
              </p:cNvSpPr>
              <p:nvPr/>
            </p:nvSpPr>
            <p:spPr bwMode="auto">
              <a:xfrm>
                <a:off x="1248" y="2976"/>
                <a:ext cx="96" cy="96"/>
              </a:xfrm>
              <a:prstGeom prst="ellipse">
                <a:avLst/>
              </a:prstGeom>
              <a:solidFill>
                <a:srgbClr val="FF0000"/>
              </a:solidFill>
              <a:ln w="9525">
                <a:solidFill>
                  <a:schemeClr val="tx1"/>
                </a:solidFill>
                <a:round/>
                <a:headEnd/>
                <a:tailEnd type="none" w="sm" len="lg"/>
              </a:ln>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44" name="Oval 22">
                <a:extLst>
                  <a:ext uri="{FF2B5EF4-FFF2-40B4-BE49-F238E27FC236}">
                    <a16:creationId xmlns:a16="http://schemas.microsoft.com/office/drawing/2014/main" id="{66D643C6-5222-45C5-A25F-91C9ECDD3E47}"/>
                  </a:ext>
                </a:extLst>
              </p:cNvPr>
              <p:cNvSpPr>
                <a:spLocks noChangeArrowheads="1"/>
              </p:cNvSpPr>
              <p:nvPr/>
            </p:nvSpPr>
            <p:spPr bwMode="auto">
              <a:xfrm>
                <a:off x="1248" y="3696"/>
                <a:ext cx="96" cy="96"/>
              </a:xfrm>
              <a:prstGeom prst="ellipse">
                <a:avLst/>
              </a:prstGeom>
              <a:solidFill>
                <a:srgbClr val="FF0000"/>
              </a:solidFill>
              <a:ln w="9525">
                <a:solidFill>
                  <a:schemeClr val="tx1"/>
                </a:solidFill>
                <a:round/>
                <a:headEnd/>
                <a:tailEnd type="none" w="sm" len="lg"/>
              </a:ln>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mc:AlternateContent xmlns:mc="http://schemas.openxmlformats.org/markup-compatibility/2006" xmlns:a14="http://schemas.microsoft.com/office/drawing/2010/main">
            <mc:Choice Requires="a14">
              <p:sp>
                <p:nvSpPr>
                  <p:cNvPr id="45" name="Rectangle 23">
                    <a:extLst>
                      <a:ext uri="{FF2B5EF4-FFF2-40B4-BE49-F238E27FC236}">
                        <a16:creationId xmlns:a16="http://schemas.microsoft.com/office/drawing/2014/main" id="{2881360C-D28B-405F-A704-60CF07521C9A}"/>
                      </a:ext>
                    </a:extLst>
                  </p:cNvPr>
                  <p:cNvSpPr>
                    <a:spLocks noChangeArrowheads="1"/>
                  </p:cNvSpPr>
                  <p:nvPr/>
                </p:nvSpPr>
                <p:spPr bwMode="auto">
                  <a:xfrm>
                    <a:off x="1394" y="3158"/>
                    <a:ext cx="380" cy="3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14:m>
                      <m:oMathPara xmlns:m="http://schemas.openxmlformats.org/officeDocument/2006/math">
                        <m:oMathParaPr>
                          <m:jc m:val="centerGroup"/>
                        </m:oMathParaPr>
                        <m:oMath xmlns:m="http://schemas.openxmlformats.org/officeDocument/2006/math">
                          <m:sSub>
                            <m:sSubPr>
                              <m:ctrlPr>
                                <a:rPr lang="en-US" altLang="zh-CN" i="1">
                                  <a:solidFill>
                                    <a:srgbClr val="0000FF"/>
                                  </a:solidFill>
                                  <a:latin typeface="Cambria Math" panose="02040503050406030204" pitchFamily="18" charset="0"/>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𝑎</m:t>
                              </m:r>
                            </m:e>
                            <m:sub>
                              <m:r>
                                <a:rPr lang="en-US" altLang="zh-CN" i="1">
                                  <a:solidFill>
                                    <a:srgbClr val="0000FF"/>
                                  </a:solidFill>
                                  <a:latin typeface="Cambria Math" panose="02040503050406030204" pitchFamily="18" charset="0"/>
                                  <a:ea typeface="Cambria Math" panose="02040503050406030204" pitchFamily="18" charset="0"/>
                                </a:rPr>
                                <m:t>1</m:t>
                              </m:r>
                            </m:sub>
                          </m:sSub>
                        </m:oMath>
                      </m:oMathPara>
                    </a14:m>
                    <a:endParaRPr lang="zh-CN" altLang="en-US" baseline="-25000" dirty="0">
                      <a:solidFill>
                        <a:srgbClr val="0000FF"/>
                      </a:solidFill>
                    </a:endParaRPr>
                  </a:p>
                </p:txBody>
              </p:sp>
            </mc:Choice>
            <mc:Fallback xmlns="">
              <p:sp>
                <p:nvSpPr>
                  <p:cNvPr id="45" name="Rectangle 23">
                    <a:extLst>
                      <a:ext uri="{FF2B5EF4-FFF2-40B4-BE49-F238E27FC236}">
                        <a16:creationId xmlns:a16="http://schemas.microsoft.com/office/drawing/2014/main" id="{2881360C-D28B-405F-A704-60CF07521C9A}"/>
                      </a:ext>
                    </a:extLst>
                  </p:cNvPr>
                  <p:cNvSpPr>
                    <a:spLocks noRot="1" noChangeAspect="1" noMove="1" noResize="1" noEditPoints="1" noAdjustHandles="1" noChangeArrowheads="1" noChangeShapeType="1" noTextEdit="1"/>
                  </p:cNvSpPr>
                  <p:nvPr/>
                </p:nvSpPr>
                <p:spPr bwMode="auto">
                  <a:xfrm>
                    <a:off x="1394" y="3158"/>
                    <a:ext cx="380" cy="323"/>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sp>
            <p:nvSpPr>
              <p:cNvPr id="46" name="Line 24">
                <a:extLst>
                  <a:ext uri="{FF2B5EF4-FFF2-40B4-BE49-F238E27FC236}">
                    <a16:creationId xmlns:a16="http://schemas.microsoft.com/office/drawing/2014/main" id="{6C40D0C2-4B04-4E3D-A329-F595BB3BD018}"/>
                  </a:ext>
                </a:extLst>
              </p:cNvPr>
              <p:cNvSpPr>
                <a:spLocks noChangeShapeType="1"/>
              </p:cNvSpPr>
              <p:nvPr/>
            </p:nvSpPr>
            <p:spPr bwMode="auto">
              <a:xfrm>
                <a:off x="1584" y="3024"/>
                <a:ext cx="240"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a:p>
            </p:txBody>
          </p:sp>
          <mc:AlternateContent xmlns:mc="http://schemas.openxmlformats.org/markup-compatibility/2006" xmlns:a14="http://schemas.microsoft.com/office/drawing/2010/main">
            <mc:Choice Requires="a14">
              <p:sp>
                <p:nvSpPr>
                  <p:cNvPr id="47" name="Text Box 25">
                    <a:extLst>
                      <a:ext uri="{FF2B5EF4-FFF2-40B4-BE49-F238E27FC236}">
                        <a16:creationId xmlns:a16="http://schemas.microsoft.com/office/drawing/2014/main" id="{BE0C2C67-C3E4-422F-8E0B-8F9D4ED757DA}"/>
                      </a:ext>
                    </a:extLst>
                  </p:cNvPr>
                  <p:cNvSpPr txBox="1">
                    <a:spLocks noChangeArrowheads="1"/>
                  </p:cNvSpPr>
                  <p:nvPr/>
                </p:nvSpPr>
                <p:spPr bwMode="auto">
                  <a:xfrm>
                    <a:off x="1427" y="2629"/>
                    <a:ext cx="432" cy="4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spcBef>
                        <a:spcPct val="50000"/>
                      </a:spcBef>
                    </a:pPr>
                    <a14:m>
                      <m:oMathPara xmlns:m="http://schemas.openxmlformats.org/officeDocument/2006/math">
                        <m:oMathParaPr>
                          <m:jc m:val="centerGroup"/>
                        </m:oMathParaPr>
                        <m:oMath xmlns:m="http://schemas.openxmlformats.org/officeDocument/2006/math">
                          <m:r>
                            <a:rPr lang="en-US" altLang="zh-CN" sz="3600" b="0" i="1">
                              <a:solidFill>
                                <a:srgbClr val="0000FF"/>
                              </a:solidFill>
                              <a:latin typeface="Cambria Math" panose="02040503050406030204" pitchFamily="18" charset="0"/>
                              <a:ea typeface="Cambria Math" panose="02040503050406030204" pitchFamily="18" charset="0"/>
                            </a:rPr>
                            <m:t>𝑖</m:t>
                          </m:r>
                        </m:oMath>
                      </m:oMathPara>
                    </a14:m>
                    <a:endParaRPr lang="en-US" altLang="zh-CN" sz="3600" i="1" dirty="0">
                      <a:solidFill>
                        <a:srgbClr val="0000FF"/>
                      </a:solidFill>
                    </a:endParaRPr>
                  </a:p>
                </p:txBody>
              </p:sp>
            </mc:Choice>
            <mc:Fallback xmlns="">
              <p:sp>
                <p:nvSpPr>
                  <p:cNvPr id="47" name="Text Box 25">
                    <a:extLst>
                      <a:ext uri="{FF2B5EF4-FFF2-40B4-BE49-F238E27FC236}">
                        <a16:creationId xmlns:a16="http://schemas.microsoft.com/office/drawing/2014/main" id="{BE0C2C67-C3E4-422F-8E0B-8F9D4ED757DA}"/>
                      </a:ext>
                    </a:extLst>
                  </p:cNvPr>
                  <p:cNvSpPr txBox="1">
                    <a:spLocks noRot="1" noChangeAspect="1" noMove="1" noResize="1" noEditPoints="1" noAdjustHandles="1" noChangeArrowheads="1" noChangeShapeType="1" noTextEdit="1"/>
                  </p:cNvSpPr>
                  <p:nvPr/>
                </p:nvSpPr>
                <p:spPr bwMode="auto">
                  <a:xfrm>
                    <a:off x="1427" y="2629"/>
                    <a:ext cx="432" cy="407"/>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sp>
            <p:nvSpPr>
              <p:cNvPr id="48" name="Freeform 27">
                <a:extLst>
                  <a:ext uri="{FF2B5EF4-FFF2-40B4-BE49-F238E27FC236}">
                    <a16:creationId xmlns:a16="http://schemas.microsoft.com/office/drawing/2014/main" id="{F6EB2725-CFFC-4DB3-BAD2-06103EC32782}"/>
                  </a:ext>
                </a:extLst>
              </p:cNvPr>
              <p:cNvSpPr>
                <a:spLocks/>
              </p:cNvSpPr>
              <p:nvPr/>
            </p:nvSpPr>
            <p:spPr bwMode="auto">
              <a:xfrm flipH="1">
                <a:off x="3072" y="2988"/>
                <a:ext cx="955" cy="156"/>
              </a:xfrm>
              <a:custGeom>
                <a:avLst/>
                <a:gdLst>
                  <a:gd name="T0" fmla="*/ 0 w 957"/>
                  <a:gd name="T1" fmla="*/ 44 h 156"/>
                  <a:gd name="T2" fmla="*/ 778 w 957"/>
                  <a:gd name="T3" fmla="*/ 19 h 156"/>
                  <a:gd name="T4" fmla="*/ 936 w 957"/>
                  <a:gd name="T5" fmla="*/ 156 h 156"/>
                  <a:gd name="T6" fmla="*/ 0 60000 65536"/>
                  <a:gd name="T7" fmla="*/ 0 60000 65536"/>
                  <a:gd name="T8" fmla="*/ 0 60000 65536"/>
                  <a:gd name="T9" fmla="*/ 0 w 957"/>
                  <a:gd name="T10" fmla="*/ 0 h 156"/>
                  <a:gd name="T11" fmla="*/ 957 w 957"/>
                  <a:gd name="T12" fmla="*/ 156 h 156"/>
                </a:gdLst>
                <a:ahLst/>
                <a:cxnLst>
                  <a:cxn ang="T6">
                    <a:pos x="T0" y="T1"/>
                  </a:cxn>
                  <a:cxn ang="T7">
                    <a:pos x="T2" y="T3"/>
                  </a:cxn>
                  <a:cxn ang="T8">
                    <a:pos x="T4" y="T5"/>
                  </a:cxn>
                </a:cxnLst>
                <a:rect l="T9" t="T10" r="T11" b="T12"/>
                <a:pathLst>
                  <a:path w="957" h="156">
                    <a:moveTo>
                      <a:pt x="0" y="44"/>
                    </a:moveTo>
                    <a:cubicBezTo>
                      <a:pt x="133" y="39"/>
                      <a:pt x="639" y="0"/>
                      <a:pt x="798" y="19"/>
                    </a:cubicBezTo>
                    <a:cubicBezTo>
                      <a:pt x="957" y="38"/>
                      <a:pt x="923" y="128"/>
                      <a:pt x="956" y="156"/>
                    </a:cubicBezTo>
                  </a:path>
                </a:pathLst>
              </a:custGeom>
              <a:noFill/>
              <a:ln w="38100">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49" name="Freeform 28">
                <a:extLst>
                  <a:ext uri="{FF2B5EF4-FFF2-40B4-BE49-F238E27FC236}">
                    <a16:creationId xmlns:a16="http://schemas.microsoft.com/office/drawing/2014/main" id="{7EBFFD43-8533-46FF-83A0-866A44A2349C}"/>
                  </a:ext>
                </a:extLst>
              </p:cNvPr>
              <p:cNvSpPr>
                <a:spLocks/>
              </p:cNvSpPr>
              <p:nvPr/>
            </p:nvSpPr>
            <p:spPr bwMode="auto">
              <a:xfrm>
                <a:off x="3144" y="3101"/>
                <a:ext cx="470" cy="269"/>
              </a:xfrm>
              <a:custGeom>
                <a:avLst/>
                <a:gdLst>
                  <a:gd name="T0" fmla="*/ 406 w 470"/>
                  <a:gd name="T1" fmla="*/ 269 h 269"/>
                  <a:gd name="T2" fmla="*/ 456 w 470"/>
                  <a:gd name="T3" fmla="*/ 119 h 269"/>
                  <a:gd name="T4" fmla="*/ 404 w 470"/>
                  <a:gd name="T5" fmla="*/ 15 h 269"/>
                  <a:gd name="T6" fmla="*/ 60 w 470"/>
                  <a:gd name="T7" fmla="*/ 31 h 269"/>
                  <a:gd name="T8" fmla="*/ 45 w 470"/>
                  <a:gd name="T9" fmla="*/ 176 h 269"/>
                  <a:gd name="T10" fmla="*/ 0 60000 65536"/>
                  <a:gd name="T11" fmla="*/ 0 60000 65536"/>
                  <a:gd name="T12" fmla="*/ 0 60000 65536"/>
                  <a:gd name="T13" fmla="*/ 0 60000 65536"/>
                  <a:gd name="T14" fmla="*/ 0 60000 65536"/>
                  <a:gd name="T15" fmla="*/ 0 w 470"/>
                  <a:gd name="T16" fmla="*/ 0 h 269"/>
                  <a:gd name="T17" fmla="*/ 470 w 470"/>
                  <a:gd name="T18" fmla="*/ 269 h 269"/>
                </a:gdLst>
                <a:ahLst/>
                <a:cxnLst>
                  <a:cxn ang="T10">
                    <a:pos x="T0" y="T1"/>
                  </a:cxn>
                  <a:cxn ang="T11">
                    <a:pos x="T2" y="T3"/>
                  </a:cxn>
                  <a:cxn ang="T12">
                    <a:pos x="T4" y="T5"/>
                  </a:cxn>
                  <a:cxn ang="T13">
                    <a:pos x="T6" y="T7"/>
                  </a:cxn>
                  <a:cxn ang="T14">
                    <a:pos x="T8" y="T9"/>
                  </a:cxn>
                </a:cxnLst>
                <a:rect l="T15" t="T16" r="T17" b="T18"/>
                <a:pathLst>
                  <a:path w="470" h="269">
                    <a:moveTo>
                      <a:pt x="406" y="269"/>
                    </a:moveTo>
                    <a:cubicBezTo>
                      <a:pt x="413" y="244"/>
                      <a:pt x="456" y="161"/>
                      <a:pt x="456" y="119"/>
                    </a:cubicBezTo>
                    <a:cubicBezTo>
                      <a:pt x="456" y="77"/>
                      <a:pt x="470" y="30"/>
                      <a:pt x="404" y="15"/>
                    </a:cubicBezTo>
                    <a:cubicBezTo>
                      <a:pt x="338" y="0"/>
                      <a:pt x="120" y="4"/>
                      <a:pt x="60" y="31"/>
                    </a:cubicBezTo>
                    <a:cubicBezTo>
                      <a:pt x="0" y="58"/>
                      <a:pt x="48" y="146"/>
                      <a:pt x="45" y="176"/>
                    </a:cubicBezTo>
                  </a:path>
                </a:pathLst>
              </a:custGeom>
              <a:noFill/>
              <a:ln w="38100">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50" name="Freeform 29">
                <a:extLst>
                  <a:ext uri="{FF2B5EF4-FFF2-40B4-BE49-F238E27FC236}">
                    <a16:creationId xmlns:a16="http://schemas.microsoft.com/office/drawing/2014/main" id="{D4CDFE47-A592-4963-85D0-3C094EA997A3}"/>
                  </a:ext>
                </a:extLst>
              </p:cNvPr>
              <p:cNvSpPr>
                <a:spLocks/>
              </p:cNvSpPr>
              <p:nvPr/>
            </p:nvSpPr>
            <p:spPr bwMode="auto">
              <a:xfrm>
                <a:off x="3520" y="3632"/>
                <a:ext cx="536" cy="75"/>
              </a:xfrm>
              <a:custGeom>
                <a:avLst/>
                <a:gdLst>
                  <a:gd name="T0" fmla="*/ 0 w 536"/>
                  <a:gd name="T1" fmla="*/ 0 h 75"/>
                  <a:gd name="T2" fmla="*/ 153 w 536"/>
                  <a:gd name="T3" fmla="*/ 64 h 75"/>
                  <a:gd name="T4" fmla="*/ 536 w 536"/>
                  <a:gd name="T5" fmla="*/ 64 h 75"/>
                  <a:gd name="T6" fmla="*/ 0 60000 65536"/>
                  <a:gd name="T7" fmla="*/ 0 60000 65536"/>
                  <a:gd name="T8" fmla="*/ 0 60000 65536"/>
                  <a:gd name="T9" fmla="*/ 0 w 536"/>
                  <a:gd name="T10" fmla="*/ 0 h 75"/>
                  <a:gd name="T11" fmla="*/ 536 w 536"/>
                  <a:gd name="T12" fmla="*/ 75 h 75"/>
                </a:gdLst>
                <a:ahLst/>
                <a:cxnLst>
                  <a:cxn ang="T6">
                    <a:pos x="T0" y="T1"/>
                  </a:cxn>
                  <a:cxn ang="T7">
                    <a:pos x="T2" y="T3"/>
                  </a:cxn>
                  <a:cxn ang="T8">
                    <a:pos x="T4" y="T5"/>
                  </a:cxn>
                </a:cxnLst>
                <a:rect l="T9" t="T10" r="T11" b="T12"/>
                <a:pathLst>
                  <a:path w="536" h="75">
                    <a:moveTo>
                      <a:pt x="0" y="0"/>
                    </a:moveTo>
                    <a:cubicBezTo>
                      <a:pt x="25" y="10"/>
                      <a:pt x="64" y="53"/>
                      <a:pt x="153" y="64"/>
                    </a:cubicBezTo>
                    <a:cubicBezTo>
                      <a:pt x="242" y="75"/>
                      <a:pt x="396" y="68"/>
                      <a:pt x="536" y="64"/>
                    </a:cubicBezTo>
                  </a:path>
                </a:pathLst>
              </a:custGeom>
              <a:noFill/>
              <a:ln w="38100">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a:p>
            </p:txBody>
          </p:sp>
          <p:sp>
            <p:nvSpPr>
              <p:cNvPr id="51" name="Oval 30">
                <a:extLst>
                  <a:ext uri="{FF2B5EF4-FFF2-40B4-BE49-F238E27FC236}">
                    <a16:creationId xmlns:a16="http://schemas.microsoft.com/office/drawing/2014/main" id="{383AC4C1-BD8E-4A7A-A42E-6A492E59AA47}"/>
                  </a:ext>
                </a:extLst>
              </p:cNvPr>
              <p:cNvSpPr>
                <a:spLocks noChangeArrowheads="1"/>
              </p:cNvSpPr>
              <p:nvPr/>
            </p:nvSpPr>
            <p:spPr bwMode="auto">
              <a:xfrm flipH="1">
                <a:off x="4007" y="2976"/>
                <a:ext cx="96" cy="96"/>
              </a:xfrm>
              <a:prstGeom prst="ellipse">
                <a:avLst/>
              </a:prstGeom>
              <a:solidFill>
                <a:srgbClr val="0000FF"/>
              </a:solidFill>
              <a:ln w="9525">
                <a:solidFill>
                  <a:schemeClr val="tx1"/>
                </a:solidFill>
                <a:round/>
                <a:headEnd/>
                <a:tailEnd type="none" w="sm" len="lg"/>
              </a:ln>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sp>
            <p:nvSpPr>
              <p:cNvPr id="52" name="Oval 31">
                <a:extLst>
                  <a:ext uri="{FF2B5EF4-FFF2-40B4-BE49-F238E27FC236}">
                    <a16:creationId xmlns:a16="http://schemas.microsoft.com/office/drawing/2014/main" id="{188C55B6-4557-478B-8DA6-9A1857396EF6}"/>
                  </a:ext>
                </a:extLst>
              </p:cNvPr>
              <p:cNvSpPr>
                <a:spLocks noChangeArrowheads="1"/>
              </p:cNvSpPr>
              <p:nvPr/>
            </p:nvSpPr>
            <p:spPr bwMode="auto">
              <a:xfrm flipH="1">
                <a:off x="4007" y="3648"/>
                <a:ext cx="96" cy="96"/>
              </a:xfrm>
              <a:prstGeom prst="ellipse">
                <a:avLst/>
              </a:prstGeom>
              <a:solidFill>
                <a:srgbClr val="0000FF"/>
              </a:solidFill>
              <a:ln w="9525">
                <a:solidFill>
                  <a:schemeClr val="tx1"/>
                </a:solidFill>
                <a:round/>
                <a:headEnd/>
                <a:tailEnd type="none" w="sm" len="lg"/>
              </a:ln>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mc:AlternateContent xmlns:mc="http://schemas.openxmlformats.org/markup-compatibility/2006" xmlns:a14="http://schemas.microsoft.com/office/drawing/2010/main">
            <mc:Choice Requires="a14">
              <p:sp>
                <p:nvSpPr>
                  <p:cNvPr id="53" name="Rectangle 32">
                    <a:extLst>
                      <a:ext uri="{FF2B5EF4-FFF2-40B4-BE49-F238E27FC236}">
                        <a16:creationId xmlns:a16="http://schemas.microsoft.com/office/drawing/2014/main" id="{DAFE3157-9534-4D8B-9C76-10E630047A3F}"/>
                      </a:ext>
                    </a:extLst>
                  </p:cNvPr>
                  <p:cNvSpPr>
                    <a:spLocks noChangeArrowheads="1"/>
                  </p:cNvSpPr>
                  <p:nvPr/>
                </p:nvSpPr>
                <p:spPr bwMode="auto">
                  <a:xfrm>
                    <a:off x="3646" y="3120"/>
                    <a:ext cx="388" cy="3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14:m>
                      <m:oMathPara xmlns:m="http://schemas.openxmlformats.org/officeDocument/2006/math">
                        <m:oMathParaPr>
                          <m:jc m:val="centerGroup"/>
                        </m:oMathParaPr>
                        <m:oMath xmlns:m="http://schemas.openxmlformats.org/officeDocument/2006/math">
                          <m:sSub>
                            <m:sSubPr>
                              <m:ctrlPr>
                                <a:rPr lang="en-US" altLang="zh-CN" i="1" smtClean="0">
                                  <a:solidFill>
                                    <a:srgbClr val="0000FF"/>
                                  </a:solidFill>
                                  <a:latin typeface="Cambria Math" panose="02040503050406030204" pitchFamily="18" charset="0"/>
                                  <a:ea typeface="Cambria Math" panose="02040503050406030204" pitchFamily="18" charset="0"/>
                                </a:rPr>
                              </m:ctrlPr>
                            </m:sSubPr>
                            <m:e>
                              <m:r>
                                <a:rPr lang="en-US" altLang="zh-CN" i="1">
                                  <a:solidFill>
                                    <a:srgbClr val="0000FF"/>
                                  </a:solidFill>
                                  <a:latin typeface="Cambria Math" panose="02040503050406030204" pitchFamily="18" charset="0"/>
                                  <a:ea typeface="Cambria Math" panose="02040503050406030204" pitchFamily="18" charset="0"/>
                                </a:rPr>
                                <m:t>𝑎</m:t>
                              </m:r>
                            </m:e>
                            <m:sub>
                              <m:r>
                                <a:rPr lang="en-US" altLang="zh-CN"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baseline="-25000" dirty="0">
                      <a:solidFill>
                        <a:srgbClr val="0000FF"/>
                      </a:solidFill>
                    </a:endParaRPr>
                  </a:p>
                </p:txBody>
              </p:sp>
            </mc:Choice>
            <mc:Fallback xmlns="">
              <p:sp>
                <p:nvSpPr>
                  <p:cNvPr id="53" name="Rectangle 32">
                    <a:extLst>
                      <a:ext uri="{FF2B5EF4-FFF2-40B4-BE49-F238E27FC236}">
                        <a16:creationId xmlns:a16="http://schemas.microsoft.com/office/drawing/2014/main" id="{DAFE3157-9534-4D8B-9C76-10E630047A3F}"/>
                      </a:ext>
                    </a:extLst>
                  </p:cNvPr>
                  <p:cNvSpPr>
                    <a:spLocks noRot="1" noChangeAspect="1" noMove="1" noResize="1" noEditPoints="1" noAdjustHandles="1" noChangeArrowheads="1" noChangeShapeType="1" noTextEdit="1"/>
                  </p:cNvSpPr>
                  <p:nvPr/>
                </p:nvSpPr>
                <p:spPr bwMode="auto">
                  <a:xfrm>
                    <a:off x="3646" y="3120"/>
                    <a:ext cx="388" cy="323"/>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sp>
            <p:nvSpPr>
              <p:cNvPr id="54" name="Rectangle 37">
                <a:extLst>
                  <a:ext uri="{FF2B5EF4-FFF2-40B4-BE49-F238E27FC236}">
                    <a16:creationId xmlns:a16="http://schemas.microsoft.com/office/drawing/2014/main" id="{896F44FF-5241-4193-BCCE-EEB8F41AF402}"/>
                  </a:ext>
                </a:extLst>
              </p:cNvPr>
              <p:cNvSpPr>
                <a:spLocks noChangeArrowheads="1"/>
              </p:cNvSpPr>
              <p:nvPr/>
            </p:nvSpPr>
            <p:spPr bwMode="auto">
              <a:xfrm>
                <a:off x="912" y="2592"/>
                <a:ext cx="3984" cy="1392"/>
              </a:xfrm>
              <a:prstGeom prst="rect">
                <a:avLst/>
              </a:prstGeom>
              <a:noFill/>
              <a:ln w="9525">
                <a:solidFill>
                  <a:srgbClr val="006666"/>
                </a:solidFill>
                <a:miter lim="800000"/>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solidFill>
                    <a:srgbClr val="0000FF"/>
                  </a:solidFill>
                </a:endParaRPr>
              </a:p>
            </p:txBody>
          </p:sp>
        </p:grp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CDCE937F-6BDD-4286-B21F-7F4BF95889E8}"/>
                    </a:ext>
                  </a:extLst>
                </p:cNvPr>
                <p:cNvSpPr/>
                <p:nvPr/>
              </p:nvSpPr>
              <p:spPr>
                <a:xfrm>
                  <a:off x="6922141" y="5142345"/>
                  <a:ext cx="5564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𝑖</m:t>
                            </m:r>
                          </m:sub>
                        </m:sSub>
                      </m:oMath>
                    </m:oMathPara>
                  </a14:m>
                  <a:endParaRPr lang="zh-CN" altLang="en-US" sz="2800" dirty="0"/>
                </a:p>
              </p:txBody>
            </p:sp>
          </mc:Choice>
          <mc:Fallback xmlns="">
            <p:sp>
              <p:nvSpPr>
                <p:cNvPr id="35" name="矩形 34">
                  <a:extLst>
                    <a:ext uri="{FF2B5EF4-FFF2-40B4-BE49-F238E27FC236}">
                      <a16:creationId xmlns:a16="http://schemas.microsoft.com/office/drawing/2014/main" id="{CDCE937F-6BDD-4286-B21F-7F4BF95889E8}"/>
                    </a:ext>
                  </a:extLst>
                </p:cNvPr>
                <p:cNvSpPr>
                  <a:spLocks noRot="1" noChangeAspect="1" noMove="1" noResize="1" noEditPoints="1" noAdjustHandles="1" noChangeArrowheads="1" noChangeShapeType="1" noTextEdit="1"/>
                </p:cNvSpPr>
                <p:nvPr/>
              </p:nvSpPr>
              <p:spPr>
                <a:xfrm>
                  <a:off x="6922141" y="5142345"/>
                  <a:ext cx="556434" cy="523220"/>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3245A812-B1EE-458B-88BB-D66CF58F41A4}"/>
                  </a:ext>
                </a:extLst>
              </p:cNvPr>
              <p:cNvSpPr txBox="1"/>
              <p:nvPr/>
            </p:nvSpPr>
            <p:spPr>
              <a:xfrm>
                <a:off x="2832876" y="4192503"/>
                <a:ext cx="1945789"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l-GR" altLang="zh-CN" sz="2800" i="1" smtClean="0">
                          <a:solidFill>
                            <a:srgbClr val="0000FF"/>
                          </a:solidFill>
                          <a:latin typeface="Cambria Math" panose="02040503050406030204" pitchFamily="18" charset="0"/>
                          <a:ea typeface="Cambria Math" panose="02040503050406030204" pitchFamily="18" charset="0"/>
                        </a:rPr>
                        <m:t>∆</m:t>
                      </m:r>
                      <m:r>
                        <a:rPr lang="zh-CN" altLang="el-GR" sz="2800" i="1" smtClean="0">
                          <a:solidFill>
                            <a:srgbClr val="0000FF"/>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Cambria Math" panose="02040503050406030204" pitchFamily="18" charset="0"/>
                        </a:rPr>
                        <m:t>𝑁𝐵𝑆</m:t>
                      </m:r>
                    </m:oMath>
                  </m:oMathPara>
                </a14:m>
                <a:endParaRPr lang="zh-CN" altLang="en-US" sz="2800" dirty="0">
                  <a:solidFill>
                    <a:srgbClr val="0000FF"/>
                  </a:solidFill>
                  <a:latin typeface="+mn-lt"/>
                  <a:ea typeface="+mn-ea"/>
                </a:endParaRPr>
              </a:p>
            </p:txBody>
          </p:sp>
        </mc:Choice>
        <mc:Fallback xmlns="">
          <p:sp>
            <p:nvSpPr>
              <p:cNvPr id="60" name="文本框 59">
                <a:extLst>
                  <a:ext uri="{FF2B5EF4-FFF2-40B4-BE49-F238E27FC236}">
                    <a16:creationId xmlns:a16="http://schemas.microsoft.com/office/drawing/2014/main" id="{3245A812-B1EE-458B-88BB-D66CF58F41A4}"/>
                  </a:ext>
                </a:extLst>
              </p:cNvPr>
              <p:cNvSpPr txBox="1">
                <a:spLocks noRot="1" noChangeAspect="1" noMove="1" noResize="1" noEditPoints="1" noAdjustHandles="1" noChangeArrowheads="1" noChangeShapeType="1" noTextEdit="1"/>
              </p:cNvSpPr>
              <p:nvPr/>
            </p:nvSpPr>
            <p:spPr>
              <a:xfrm>
                <a:off x="2832876" y="4192503"/>
                <a:ext cx="1945789"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4BACEBA0-BA4C-4C8C-9ED6-DEDB5C4D23E2}"/>
                  </a:ext>
                </a:extLst>
              </p:cNvPr>
              <p:cNvSpPr/>
              <p:nvPr/>
            </p:nvSpPr>
            <p:spPr>
              <a:xfrm>
                <a:off x="1382766" y="5103678"/>
                <a:ext cx="1719958" cy="91332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𝑖</m:t>
                          </m:r>
                        </m:sub>
                      </m:sSub>
                      <m:r>
                        <a:rPr lang="en-US" altLang="zh-CN" sz="2800" i="1">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i="1" smtClean="0">
                              <a:solidFill>
                                <a:srgbClr val="0000FF"/>
                              </a:solidFill>
                              <a:latin typeface="Cambria Math" panose="02040503050406030204" pitchFamily="18" charset="0"/>
                              <a:ea typeface="Cambria Math" panose="02040503050406030204" pitchFamily="18" charset="0"/>
                            </a:rPr>
                          </m:ctrlPr>
                        </m:dPr>
                        <m:e>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l-GR" altLang="zh-CN" sz="2800" i="1">
                                  <a:solidFill>
                                    <a:srgbClr val="0000FF"/>
                                  </a:solidFill>
                                  <a:latin typeface="Cambria Math" panose="02040503050406030204" pitchFamily="18" charset="0"/>
                                  <a:ea typeface="Cambria Math" panose="02040503050406030204" pitchFamily="18" charset="0"/>
                                </a:rPr>
                                <m:t>∆</m:t>
                              </m:r>
                              <m:r>
                                <a:rPr lang="zh-CN" altLang="el-GR" sz="2800" i="1">
                                  <a:solidFill>
                                    <a:srgbClr val="0000FF"/>
                                  </a:solidFill>
                                  <a:latin typeface="Cambria Math" panose="02040503050406030204" pitchFamily="18" charset="0"/>
                                  <a:ea typeface="Cambria Math" panose="02040503050406030204" pitchFamily="18" charset="0"/>
                                </a:rPr>
                                <m:t>𝜑</m:t>
                              </m:r>
                            </m:num>
                            <m:den>
                              <m:r>
                                <a:rPr lang="el-GR"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𝑡</m:t>
                              </m:r>
                            </m:den>
                          </m:f>
                        </m:e>
                      </m:d>
                    </m:oMath>
                  </m:oMathPara>
                </a14:m>
                <a:endParaRPr lang="zh-CN" altLang="en-US" sz="2800" dirty="0"/>
              </a:p>
            </p:txBody>
          </p:sp>
        </mc:Choice>
        <mc:Fallback xmlns="">
          <p:sp>
            <p:nvSpPr>
              <p:cNvPr id="61" name="矩形 60">
                <a:extLst>
                  <a:ext uri="{FF2B5EF4-FFF2-40B4-BE49-F238E27FC236}">
                    <a16:creationId xmlns:a16="http://schemas.microsoft.com/office/drawing/2014/main" id="{4BACEBA0-BA4C-4C8C-9ED6-DEDB5C4D23E2}"/>
                  </a:ext>
                </a:extLst>
              </p:cNvPr>
              <p:cNvSpPr>
                <a:spLocks noRot="1" noChangeAspect="1" noMove="1" noResize="1" noEditPoints="1" noAdjustHandles="1" noChangeArrowheads="1" noChangeShapeType="1" noTextEdit="1"/>
              </p:cNvSpPr>
              <p:nvPr/>
            </p:nvSpPr>
            <p:spPr>
              <a:xfrm>
                <a:off x="1382766" y="5103678"/>
                <a:ext cx="1719958" cy="91332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FE3B4EDF-C20A-4E1A-8EDE-311941B270C1}"/>
                  </a:ext>
                </a:extLst>
              </p:cNvPr>
              <p:cNvSpPr txBox="1"/>
              <p:nvPr/>
            </p:nvSpPr>
            <p:spPr>
              <a:xfrm>
                <a:off x="3181601" y="5157026"/>
                <a:ext cx="1352293"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𝑁𝐵𝑆</m:t>
                          </m:r>
                        </m:num>
                        <m:den>
                          <m:r>
                            <a:rPr lang="el-GR"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𝑡</m:t>
                          </m:r>
                        </m:den>
                      </m:f>
                    </m:oMath>
                  </m:oMathPara>
                </a14:m>
                <a:endParaRPr lang="zh-CN" altLang="en-US" sz="2800" dirty="0">
                  <a:solidFill>
                    <a:srgbClr val="0000FF"/>
                  </a:solidFill>
                  <a:latin typeface="+mn-lt"/>
                  <a:ea typeface="+mn-ea"/>
                </a:endParaRPr>
              </a:p>
            </p:txBody>
          </p:sp>
        </mc:Choice>
        <mc:Fallback xmlns="">
          <p:sp>
            <p:nvSpPr>
              <p:cNvPr id="62" name="文本框 61">
                <a:extLst>
                  <a:ext uri="{FF2B5EF4-FFF2-40B4-BE49-F238E27FC236}">
                    <a16:creationId xmlns:a16="http://schemas.microsoft.com/office/drawing/2014/main" id="{FE3B4EDF-C20A-4E1A-8EDE-311941B270C1}"/>
                  </a:ext>
                </a:extLst>
              </p:cNvPr>
              <p:cNvSpPr txBox="1">
                <a:spLocks noRot="1" noChangeAspect="1" noMove="1" noResize="1" noEditPoints="1" noAdjustHandles="1" noChangeArrowheads="1" noChangeShapeType="1" noTextEdit="1"/>
              </p:cNvSpPr>
              <p:nvPr/>
            </p:nvSpPr>
            <p:spPr>
              <a:xfrm>
                <a:off x="3181601" y="5157026"/>
                <a:ext cx="1352293" cy="80663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80CF24EC-9577-4416-BD79-A9E13CBC6697}"/>
                  </a:ext>
                </a:extLst>
              </p:cNvPr>
              <p:cNvSpPr txBox="1"/>
              <p:nvPr/>
            </p:nvSpPr>
            <p:spPr>
              <a:xfrm>
                <a:off x="4639281" y="5344898"/>
                <a:ext cx="233583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=6</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8</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dirty="0">
                  <a:solidFill>
                    <a:srgbClr val="0000FF"/>
                  </a:solidFill>
                  <a:latin typeface="+mn-lt"/>
                  <a:ea typeface="+mn-ea"/>
                </a:endParaRPr>
              </a:p>
            </p:txBody>
          </p:sp>
        </mc:Choice>
        <mc:Fallback xmlns="">
          <p:sp>
            <p:nvSpPr>
              <p:cNvPr id="63" name="文本框 62">
                <a:extLst>
                  <a:ext uri="{FF2B5EF4-FFF2-40B4-BE49-F238E27FC236}">
                    <a16:creationId xmlns:a16="http://schemas.microsoft.com/office/drawing/2014/main" id="{80CF24EC-9577-4416-BD79-A9E13CBC6697}"/>
                  </a:ext>
                </a:extLst>
              </p:cNvPr>
              <p:cNvSpPr txBox="1">
                <a:spLocks noRot="1" noChangeAspect="1" noMove="1" noResize="1" noEditPoints="1" noAdjustHandles="1" noChangeArrowheads="1" noChangeShapeType="1" noTextEdit="1"/>
              </p:cNvSpPr>
              <p:nvPr/>
            </p:nvSpPr>
            <p:spPr>
              <a:xfrm>
                <a:off x="4639281" y="5344898"/>
                <a:ext cx="2335831"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85FD91D9-FCD5-4E1A-AAC5-00C7C9443BE0}"/>
                  </a:ext>
                </a:extLst>
              </p:cNvPr>
              <p:cNvSpPr txBox="1"/>
              <p:nvPr/>
            </p:nvSpPr>
            <p:spPr>
              <a:xfrm>
                <a:off x="7080499" y="5344898"/>
                <a:ext cx="139198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=6</m:t>
                      </m:r>
                      <m:r>
                        <a:rPr lang="en-US" altLang="zh-CN" sz="2800" b="0" i="1" smtClean="0">
                          <a:solidFill>
                            <a:srgbClr val="0000FF"/>
                          </a:solidFill>
                          <a:latin typeface="Cambria Math" panose="02040503050406030204" pitchFamily="18" charset="0"/>
                          <a:ea typeface="Cambria Math" panose="02040503050406030204" pitchFamily="18" charset="0"/>
                        </a:rPr>
                        <m:t>8</m:t>
                      </m:r>
                      <m:r>
                        <a:rPr lang="en-US" altLang="zh-CN" sz="2800" b="0" i="1" smtClean="0">
                          <a:solidFill>
                            <a:srgbClr val="0000FF"/>
                          </a:solidFill>
                          <a:latin typeface="Cambria Math" panose="02040503050406030204" pitchFamily="18" charset="0"/>
                          <a:ea typeface="Cambria Math" panose="02040503050406030204" pitchFamily="18" charset="0"/>
                        </a:rPr>
                        <m:t>𝑚𝑉</m:t>
                      </m:r>
                    </m:oMath>
                  </m:oMathPara>
                </a14:m>
                <a:endParaRPr lang="zh-CN" altLang="en-US" sz="2800" dirty="0">
                  <a:solidFill>
                    <a:srgbClr val="0000FF"/>
                  </a:solidFill>
                  <a:latin typeface="+mn-lt"/>
                  <a:ea typeface="+mn-ea"/>
                </a:endParaRPr>
              </a:p>
            </p:txBody>
          </p:sp>
        </mc:Choice>
        <mc:Fallback xmlns="">
          <p:sp>
            <p:nvSpPr>
              <p:cNvPr id="64" name="文本框 63">
                <a:extLst>
                  <a:ext uri="{FF2B5EF4-FFF2-40B4-BE49-F238E27FC236}">
                    <a16:creationId xmlns:a16="http://schemas.microsoft.com/office/drawing/2014/main" id="{85FD91D9-FCD5-4E1A-AAC5-00C7C9443BE0}"/>
                  </a:ext>
                </a:extLst>
              </p:cNvPr>
              <p:cNvSpPr txBox="1">
                <a:spLocks noRot="1" noChangeAspect="1" noMove="1" noResize="1" noEditPoints="1" noAdjustHandles="1" noChangeArrowheads="1" noChangeShapeType="1" noTextEdit="1"/>
              </p:cNvSpPr>
              <p:nvPr/>
            </p:nvSpPr>
            <p:spPr>
              <a:xfrm>
                <a:off x="7080499" y="5344898"/>
                <a:ext cx="1391984" cy="430887"/>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621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wipe(left)">
                                      <p:cBhvr>
                                        <p:cTn id="7" dur="500"/>
                                        <p:tgtEl>
                                          <p:spTgt spid="204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wipe(left)">
                                      <p:cBhvr>
                                        <p:cTn id="12" dur="500"/>
                                        <p:tgtEl>
                                          <p:spTgt spid="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left)">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
                                        </p:tgtEl>
                                        <p:attrNameLst>
                                          <p:attrName>style.visibility</p:attrName>
                                        </p:attrNameLst>
                                      </p:cBhvr>
                                      <p:to>
                                        <p:strVal val="visible"/>
                                      </p:to>
                                    </p:set>
                                    <p:animEffect transition="in" filter="wipe(left)">
                                      <p:cBhvr>
                                        <p:cTn id="27" dur="500"/>
                                        <p:tgtEl>
                                          <p:spTgt spid="6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left)">
                                      <p:cBhvr>
                                        <p:cTn id="3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P spid="60" grpId="0"/>
      <p:bldP spid="61" grpId="0"/>
      <p:bldP spid="62" grpId="0"/>
      <p:bldP spid="63" grpId="0"/>
      <p:bldP spid="6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9154" name="Rectangle 2"/>
              <p:cNvSpPr>
                <a:spLocks noChangeArrowheads="1"/>
              </p:cNvSpPr>
              <p:nvPr/>
            </p:nvSpPr>
            <p:spPr bwMode="auto">
              <a:xfrm>
                <a:off x="627185" y="381001"/>
                <a:ext cx="8534400" cy="11701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例</a:t>
                </a:r>
                <a:r>
                  <a:rPr lang="en-US" altLang="zh-CN" sz="2800" dirty="0">
                    <a:solidFill>
                      <a:srgbClr val="0000FF"/>
                    </a:solidFill>
                    <a:latin typeface="+mn-ea"/>
                    <a:ea typeface="+mn-ea"/>
                  </a:rPr>
                  <a:t>3</a:t>
                </a:r>
                <a:r>
                  <a:rPr lang="zh-CN" altLang="en-US" sz="2800" dirty="0">
                    <a:solidFill>
                      <a:srgbClr val="0000FF"/>
                    </a:solidFill>
                    <a:latin typeface="+mn-ea"/>
                    <a:ea typeface="+mn-ea"/>
                  </a:rPr>
                  <a:t>：直导线通交流电置于磁导率为</a:t>
                </a:r>
                <a14:m>
                  <m:oMath xmlns:m="http://schemas.openxmlformats.org/officeDocument/2006/math">
                    <m:r>
                      <a:rPr lang="zh-CN" altLang="en-US" sz="2800" i="1" dirty="0" smtClean="0">
                        <a:solidFill>
                          <a:srgbClr val="0000FF"/>
                        </a:solidFill>
                        <a:latin typeface="Cambria Math" panose="02040503050406030204" pitchFamily="18" charset="0"/>
                        <a:ea typeface="+mn-ea"/>
                        <a:sym typeface="Symbol" panose="05050102010706020507" pitchFamily="18" charset="2"/>
                      </a:rPr>
                      <m:t>𝜇</m:t>
                    </m:r>
                  </m:oMath>
                </a14:m>
                <a:r>
                  <a:rPr lang="zh-CN" altLang="en-US" sz="2800" dirty="0">
                    <a:solidFill>
                      <a:srgbClr val="0000FF"/>
                    </a:solidFill>
                    <a:latin typeface="+mn-ea"/>
                    <a:ea typeface="+mn-ea"/>
                    <a:sym typeface="Symbol" panose="05050102010706020507" pitchFamily="18" charset="2"/>
                  </a:rPr>
                  <a:t>的</a:t>
                </a:r>
                <a:r>
                  <a:rPr lang="zh-CN" altLang="en-US" sz="2800" dirty="0">
                    <a:solidFill>
                      <a:srgbClr val="0000FF"/>
                    </a:solidFill>
                    <a:latin typeface="+mn-ea"/>
                    <a:ea typeface="+mn-ea"/>
                  </a:rPr>
                  <a:t>介质中</a:t>
                </a:r>
              </a:p>
              <a:p>
                <a:pPr algn="just">
                  <a:spcBef>
                    <a:spcPct val="50000"/>
                  </a:spcBef>
                  <a:buClrTx/>
                  <a:buFontTx/>
                  <a:buNone/>
                </a:pPr>
                <a:r>
                  <a:rPr lang="zh-CN" altLang="en-US" sz="2800" dirty="0">
                    <a:solidFill>
                      <a:srgbClr val="0000FF"/>
                    </a:solidFill>
                    <a:latin typeface="+mn-ea"/>
                    <a:ea typeface="+mn-ea"/>
                  </a:rPr>
                  <a:t>求：与其共面的</a:t>
                </a:r>
                <a14:m>
                  <m:oMath xmlns:m="http://schemas.openxmlformats.org/officeDocument/2006/math">
                    <m:r>
                      <a:rPr lang="en-US" altLang="zh-CN" sz="2800" b="0" i="1" smtClean="0">
                        <a:solidFill>
                          <a:srgbClr val="0000FF"/>
                        </a:solidFill>
                        <a:latin typeface="Cambria Math" panose="02040503050406030204" pitchFamily="18" charset="0"/>
                        <a:ea typeface="+mn-ea"/>
                      </a:rPr>
                      <m:t>𝑁</m:t>
                    </m:r>
                  </m:oMath>
                </a14:m>
                <a:r>
                  <a:rPr lang="zh-CN" altLang="en-US" sz="2800" dirty="0">
                    <a:solidFill>
                      <a:srgbClr val="0000FF"/>
                    </a:solidFill>
                    <a:latin typeface="+mn-ea"/>
                    <a:ea typeface="+mn-ea"/>
                  </a:rPr>
                  <a:t>匝矩形回路中的感应电动势</a:t>
                </a:r>
              </a:p>
            </p:txBody>
          </p:sp>
        </mc:Choice>
        <mc:Fallback xmlns="">
          <p:sp>
            <p:nvSpPr>
              <p:cNvPr id="49154" name="Rectangle 2"/>
              <p:cNvSpPr>
                <a:spLocks noRot="1" noChangeAspect="1" noMove="1" noResize="1" noEditPoints="1" noAdjustHandles="1" noChangeArrowheads="1" noChangeShapeType="1" noTextEdit="1"/>
              </p:cNvSpPr>
              <p:nvPr/>
            </p:nvSpPr>
            <p:spPr bwMode="auto">
              <a:xfrm>
                <a:off x="627185" y="381001"/>
                <a:ext cx="8534400" cy="1170193"/>
              </a:xfrm>
              <a:prstGeom prst="rect">
                <a:avLst/>
              </a:prstGeom>
              <a:blipFill>
                <a:blip r:embed="rId3"/>
                <a:stretch>
                  <a:fillRect l="-1500" t="-5759" b="-141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55" name="Rectangle 3"/>
              <p:cNvSpPr>
                <a:spLocks noChangeArrowheads="1"/>
              </p:cNvSpPr>
              <p:nvPr/>
            </p:nvSpPr>
            <p:spPr bwMode="auto">
              <a:xfrm>
                <a:off x="627185" y="3200400"/>
                <a:ext cx="5791200" cy="5238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解：设当</a:t>
                </a:r>
                <a14:m>
                  <m:oMath xmlns:m="http://schemas.openxmlformats.org/officeDocument/2006/math">
                    <m:r>
                      <a:rPr lang="en-US" altLang="zh-CN" sz="2800" i="1">
                        <a:solidFill>
                          <a:srgbClr val="0000FF"/>
                        </a:solidFill>
                        <a:latin typeface="Cambria Math" panose="02040503050406030204" pitchFamily="18" charset="0"/>
                      </a:rPr>
                      <m:t>𝐼</m:t>
                    </m:r>
                    <m:r>
                      <a:rPr lang="en-US" altLang="zh-CN" sz="2800" b="0" i="1" smtClean="0">
                        <a:solidFill>
                          <a:srgbClr val="0000FF"/>
                        </a:solidFill>
                        <a:latin typeface="Cambria Math" panose="02040503050406030204" pitchFamily="18" charset="0"/>
                      </a:rPr>
                      <m:t>&gt;0</m:t>
                    </m:r>
                  </m:oMath>
                </a14:m>
                <a:r>
                  <a:rPr lang="zh-CN" altLang="en-US" sz="2800" dirty="0">
                    <a:solidFill>
                      <a:srgbClr val="0000FF"/>
                    </a:solidFill>
                    <a:latin typeface="+mn-ea"/>
                    <a:ea typeface="+mn-ea"/>
                  </a:rPr>
                  <a:t>时，电流方向如图</a:t>
                </a:r>
              </a:p>
            </p:txBody>
          </p:sp>
        </mc:Choice>
        <mc:Fallback xmlns="">
          <p:sp>
            <p:nvSpPr>
              <p:cNvPr id="49155" name="Rectangle 3"/>
              <p:cNvSpPr>
                <a:spLocks noRot="1" noChangeAspect="1" noMove="1" noResize="1" noEditPoints="1" noAdjustHandles="1" noChangeArrowheads="1" noChangeShapeType="1" noTextEdit="1"/>
              </p:cNvSpPr>
              <p:nvPr/>
            </p:nvSpPr>
            <p:spPr bwMode="auto">
              <a:xfrm>
                <a:off x="627185" y="3200400"/>
                <a:ext cx="5791200" cy="523862"/>
              </a:xfrm>
              <a:prstGeom prst="rect">
                <a:avLst/>
              </a:prstGeom>
              <a:blipFill>
                <a:blip r:embed="rId4"/>
                <a:stretch>
                  <a:fillRect l="-2211"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057" name="Text Box 27"/>
              <p:cNvSpPr txBox="1">
                <a:spLocks noChangeArrowheads="1"/>
              </p:cNvSpPr>
              <p:nvPr/>
            </p:nvSpPr>
            <p:spPr bwMode="auto">
              <a:xfrm>
                <a:off x="627185" y="1676401"/>
                <a:ext cx="7358062"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已知</a:t>
                </a:r>
                <a14:m>
                  <m:oMath xmlns:m="http://schemas.openxmlformats.org/officeDocument/2006/math">
                    <m:r>
                      <a:rPr lang="en-US" altLang="zh-CN" sz="2800" i="1">
                        <a:solidFill>
                          <a:srgbClr val="0000FF"/>
                        </a:solidFill>
                        <a:latin typeface="Cambria Math" panose="02040503050406030204" pitchFamily="18" charset="0"/>
                      </a:rPr>
                      <m:t>𝐼</m:t>
                    </m:r>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oMath>
                </a14:m>
                <a:endParaRPr lang="zh-CN" altLang="en-US" sz="2800" dirty="0">
                  <a:solidFill>
                    <a:srgbClr val="0000FF"/>
                  </a:solidFill>
                  <a:latin typeface="+mn-ea"/>
                  <a:ea typeface="+mn-ea"/>
                </a:endParaRPr>
              </a:p>
            </p:txBody>
          </p:sp>
        </mc:Choice>
        <mc:Fallback xmlns="">
          <p:sp>
            <p:nvSpPr>
              <p:cNvPr id="44057" name="Text Box 27"/>
              <p:cNvSpPr txBox="1">
                <a:spLocks noRot="1" noChangeAspect="1" noMove="1" noResize="1" noEditPoints="1" noAdjustHandles="1" noChangeArrowheads="1" noChangeShapeType="1" noTextEdit="1"/>
              </p:cNvSpPr>
              <p:nvPr/>
            </p:nvSpPr>
            <p:spPr bwMode="auto">
              <a:xfrm>
                <a:off x="627185" y="1676401"/>
                <a:ext cx="7358062" cy="523220"/>
              </a:xfrm>
              <a:prstGeom prst="rect">
                <a:avLst/>
              </a:prstGeom>
              <a:blipFill>
                <a:blip r:embed="rId5"/>
                <a:stretch>
                  <a:fillRect l="-1740"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80" name="Text Box 28"/>
              <p:cNvSpPr txBox="1">
                <a:spLocks noChangeArrowheads="1"/>
              </p:cNvSpPr>
              <p:nvPr/>
            </p:nvSpPr>
            <p:spPr bwMode="auto">
              <a:xfrm>
                <a:off x="627185" y="2362200"/>
                <a:ext cx="6019800"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其中</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oMath>
                </a14:m>
                <a:r>
                  <a:rPr lang="zh-CN" altLang="en-US" sz="2800" dirty="0">
                    <a:solidFill>
                      <a:srgbClr val="0000FF"/>
                    </a:solidFill>
                    <a:latin typeface="+mn-ea"/>
                    <a:ea typeface="+mn-ea"/>
                  </a:rPr>
                  <a:t>和</a:t>
                </a:r>
                <a14:m>
                  <m:oMath xmlns:m="http://schemas.openxmlformats.org/officeDocument/2006/math">
                    <m:r>
                      <a:rPr lang="zh-CN" altLang="en-US" sz="2800" i="1">
                        <a:solidFill>
                          <a:srgbClr val="0000FF"/>
                        </a:solidFill>
                        <a:latin typeface="Cambria Math" panose="02040503050406030204" pitchFamily="18" charset="0"/>
                      </a:rPr>
                      <m:t>𝜔</m:t>
                    </m:r>
                  </m:oMath>
                </a14:m>
                <a:r>
                  <a:rPr lang="zh-CN" altLang="en-US" sz="2800" dirty="0">
                    <a:solidFill>
                      <a:srgbClr val="0000FF"/>
                    </a:solidFill>
                    <a:latin typeface="+mn-ea"/>
                    <a:ea typeface="+mn-ea"/>
                    <a:sym typeface="Symbol" panose="05050102010706020507" pitchFamily="18" charset="2"/>
                  </a:rPr>
                  <a:t>是大于零的常数</a:t>
                </a:r>
                <a:endParaRPr lang="zh-CN" altLang="en-US" sz="2800" dirty="0">
                  <a:solidFill>
                    <a:srgbClr val="0000FF"/>
                  </a:solidFill>
                  <a:latin typeface="+mn-ea"/>
                  <a:ea typeface="+mn-ea"/>
                </a:endParaRPr>
              </a:p>
            </p:txBody>
          </p:sp>
        </mc:Choice>
        <mc:Fallback xmlns="">
          <p:sp>
            <p:nvSpPr>
              <p:cNvPr id="49180" name="Text Box 28"/>
              <p:cNvSpPr txBox="1">
                <a:spLocks noRot="1" noChangeAspect="1" noMove="1" noResize="1" noEditPoints="1" noAdjustHandles="1" noChangeArrowheads="1" noChangeShapeType="1" noTextEdit="1"/>
              </p:cNvSpPr>
              <p:nvPr/>
            </p:nvSpPr>
            <p:spPr bwMode="auto">
              <a:xfrm>
                <a:off x="627185" y="2362200"/>
                <a:ext cx="6019800" cy="523220"/>
              </a:xfrm>
              <a:prstGeom prst="rect">
                <a:avLst/>
              </a:prstGeom>
              <a:blipFill>
                <a:blip r:embed="rId6"/>
                <a:stretch>
                  <a:fillRect l="-2128" t="-12941" b="-317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181" name="Text Box 29"/>
              <p:cNvSpPr txBox="1">
                <a:spLocks noChangeArrowheads="1"/>
              </p:cNvSpPr>
              <p:nvPr/>
            </p:nvSpPr>
            <p:spPr bwMode="auto">
              <a:xfrm>
                <a:off x="627185" y="4038600"/>
                <a:ext cx="3505201"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设回路</a:t>
                </a:r>
                <a14:m>
                  <m:oMath xmlns:m="http://schemas.openxmlformats.org/officeDocument/2006/math">
                    <m:r>
                      <a:rPr lang="en-US" altLang="zh-CN" sz="2800" b="0" i="1" smtClean="0">
                        <a:solidFill>
                          <a:srgbClr val="0000FF"/>
                        </a:solidFill>
                        <a:latin typeface="Cambria Math" panose="02040503050406030204" pitchFamily="18" charset="0"/>
                      </a:rPr>
                      <m:t>𝐿</m:t>
                    </m:r>
                  </m:oMath>
                </a14:m>
                <a:r>
                  <a:rPr lang="zh-CN" altLang="en-US" sz="2800" dirty="0">
                    <a:solidFill>
                      <a:srgbClr val="0000FF"/>
                    </a:solidFill>
                    <a:latin typeface="+mn-ea"/>
                    <a:ea typeface="+mn-ea"/>
                  </a:rPr>
                  <a:t>方向如图</a:t>
                </a:r>
              </a:p>
            </p:txBody>
          </p:sp>
        </mc:Choice>
        <mc:Fallback xmlns="">
          <p:sp>
            <p:nvSpPr>
              <p:cNvPr id="49181" name="Text Box 29"/>
              <p:cNvSpPr txBox="1">
                <a:spLocks noRot="1" noChangeAspect="1" noMove="1" noResize="1" noEditPoints="1" noAdjustHandles="1" noChangeArrowheads="1" noChangeShapeType="1" noTextEdit="1"/>
              </p:cNvSpPr>
              <p:nvPr/>
            </p:nvSpPr>
            <p:spPr bwMode="auto">
              <a:xfrm>
                <a:off x="627185" y="4038600"/>
                <a:ext cx="3505201" cy="523220"/>
              </a:xfrm>
              <a:prstGeom prst="rect">
                <a:avLst/>
              </a:prstGeom>
              <a:blipFill>
                <a:blip r:embed="rId7"/>
                <a:stretch>
                  <a:fillRect l="-3652" t="-12941" b="-317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p:sp>
        <p:nvSpPr>
          <p:cNvPr id="49185" name="Text Box 33"/>
          <p:cNvSpPr txBox="1">
            <a:spLocks noChangeArrowheads="1"/>
          </p:cNvSpPr>
          <p:nvPr/>
        </p:nvSpPr>
        <p:spPr bwMode="auto">
          <a:xfrm>
            <a:off x="4208585" y="4038600"/>
            <a:ext cx="2819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a:solidFill>
                  <a:srgbClr val="0000FF"/>
                </a:solidFill>
                <a:latin typeface="+mn-ea"/>
                <a:ea typeface="+mn-ea"/>
              </a:rPr>
              <a:t>建坐标系如图</a:t>
            </a:r>
          </a:p>
        </p:txBody>
      </p:sp>
      <mc:AlternateContent xmlns:mc="http://schemas.openxmlformats.org/markup-compatibility/2006" xmlns:a14="http://schemas.microsoft.com/office/drawing/2010/main">
        <mc:Choice Requires="a14">
          <p:sp>
            <p:nvSpPr>
              <p:cNvPr id="49186" name="Text Box 34"/>
              <p:cNvSpPr txBox="1">
                <a:spLocks noChangeArrowheads="1"/>
              </p:cNvSpPr>
              <p:nvPr/>
            </p:nvSpPr>
            <p:spPr bwMode="auto">
              <a:xfrm>
                <a:off x="627185" y="4876800"/>
                <a:ext cx="5029200"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在任意坐标处取一面元</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𝑠</m:t>
                        </m:r>
                      </m:e>
                    </m:acc>
                  </m:oMath>
                </a14:m>
                <a:endParaRPr lang="zh-CN" altLang="en-US" sz="2800" dirty="0">
                  <a:solidFill>
                    <a:srgbClr val="0000FF"/>
                  </a:solidFill>
                  <a:latin typeface="+mn-ea"/>
                  <a:ea typeface="+mn-ea"/>
                </a:endParaRPr>
              </a:p>
            </p:txBody>
          </p:sp>
        </mc:Choice>
        <mc:Fallback xmlns="">
          <p:sp>
            <p:nvSpPr>
              <p:cNvPr id="49186" name="Text Box 34"/>
              <p:cNvSpPr txBox="1">
                <a:spLocks noRot="1" noChangeAspect="1" noMove="1" noResize="1" noEditPoints="1" noAdjustHandles="1" noChangeArrowheads="1" noChangeShapeType="1" noTextEdit="1"/>
              </p:cNvSpPr>
              <p:nvPr/>
            </p:nvSpPr>
            <p:spPr bwMode="auto">
              <a:xfrm>
                <a:off x="627185" y="4876800"/>
                <a:ext cx="5029200" cy="523220"/>
              </a:xfrm>
              <a:prstGeom prst="rect">
                <a:avLst/>
              </a:prstGeom>
              <a:blipFill>
                <a:blip r:embed="rId8"/>
                <a:stretch>
                  <a:fillRect l="-2545"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71A36CED-BE24-4549-A217-5E3F2886624D}"/>
                  </a:ext>
                </a:extLst>
              </p:cNvPr>
              <p:cNvSpPr txBox="1"/>
              <p:nvPr/>
            </p:nvSpPr>
            <p:spPr>
              <a:xfrm>
                <a:off x="1430791" y="5819875"/>
                <a:ext cx="135338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Ψ</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𝑁</m:t>
                      </m:r>
                      <m:r>
                        <a:rPr lang="zh-CN" altLang="en-US" sz="2800" i="1">
                          <a:solidFill>
                            <a:srgbClr val="0000FF"/>
                          </a:solidFill>
                          <a:latin typeface="Cambria Math" panose="02040503050406030204" pitchFamily="18" charset="0"/>
                          <a:ea typeface="Cambria Math" panose="02040503050406030204" pitchFamily="18" charset="0"/>
                        </a:rPr>
                        <m:t>𝜙</m:t>
                      </m:r>
                    </m:oMath>
                  </m:oMathPara>
                </a14:m>
                <a:endParaRPr lang="zh-CN" altLang="en-US" sz="2800" dirty="0">
                  <a:solidFill>
                    <a:srgbClr val="0000FF"/>
                  </a:solidFill>
                  <a:latin typeface="+mn-lt"/>
                  <a:ea typeface="+mn-ea"/>
                </a:endParaRPr>
              </a:p>
            </p:txBody>
          </p:sp>
        </mc:Choice>
        <mc:Fallback xmlns="">
          <p:sp>
            <p:nvSpPr>
              <p:cNvPr id="42" name="文本框 41">
                <a:extLst>
                  <a:ext uri="{FF2B5EF4-FFF2-40B4-BE49-F238E27FC236}">
                    <a16:creationId xmlns:a16="http://schemas.microsoft.com/office/drawing/2014/main" id="{71A36CED-BE24-4549-A217-5E3F2886624D}"/>
                  </a:ext>
                </a:extLst>
              </p:cNvPr>
              <p:cNvSpPr txBox="1">
                <a:spLocks noRot="1" noChangeAspect="1" noMove="1" noResize="1" noEditPoints="1" noAdjustHandles="1" noChangeArrowheads="1" noChangeShapeType="1" noTextEdit="1"/>
              </p:cNvSpPr>
              <p:nvPr/>
            </p:nvSpPr>
            <p:spPr>
              <a:xfrm>
                <a:off x="1430791" y="5819875"/>
                <a:ext cx="1353384"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F7C43BC-2DAC-4D5F-AD32-AA05D1A6EFA6}"/>
                  </a:ext>
                </a:extLst>
              </p:cNvPr>
              <p:cNvSpPr txBox="1"/>
              <p:nvPr/>
            </p:nvSpPr>
            <p:spPr>
              <a:xfrm>
                <a:off x="2784175" y="5654871"/>
                <a:ext cx="1993494" cy="88383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𝑁</m:t>
                      </m:r>
                      <m:nary>
                        <m:naryPr>
                          <m:supHide m:val="on"/>
                          <m:ctrlPr>
                            <a:rPr lang="en-US" altLang="zh-CN" sz="2800" b="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𝑠</m:t>
                              </m:r>
                            </m:e>
                          </m:acc>
                        </m:e>
                      </m:nary>
                    </m:oMath>
                  </m:oMathPara>
                </a14:m>
                <a:endParaRPr lang="zh-CN" altLang="en-US" sz="2800" dirty="0">
                  <a:solidFill>
                    <a:srgbClr val="0000FF"/>
                  </a:solidFill>
                  <a:latin typeface="+mn-lt"/>
                  <a:ea typeface="+mn-ea"/>
                </a:endParaRPr>
              </a:p>
            </p:txBody>
          </p:sp>
        </mc:Choice>
        <mc:Fallback xmlns="">
          <p:sp>
            <p:nvSpPr>
              <p:cNvPr id="3" name="文本框 2">
                <a:extLst>
                  <a:ext uri="{FF2B5EF4-FFF2-40B4-BE49-F238E27FC236}">
                    <a16:creationId xmlns:a16="http://schemas.microsoft.com/office/drawing/2014/main" id="{FF7C43BC-2DAC-4D5F-AD32-AA05D1A6EFA6}"/>
                  </a:ext>
                </a:extLst>
              </p:cNvPr>
              <p:cNvSpPr txBox="1">
                <a:spLocks noRot="1" noChangeAspect="1" noMove="1" noResize="1" noEditPoints="1" noAdjustHandles="1" noChangeArrowheads="1" noChangeShapeType="1" noTextEdit="1"/>
              </p:cNvSpPr>
              <p:nvPr/>
            </p:nvSpPr>
            <p:spPr>
              <a:xfrm>
                <a:off x="2784175" y="5654871"/>
                <a:ext cx="1993494" cy="883832"/>
              </a:xfrm>
              <a:prstGeom prst="rect">
                <a:avLst/>
              </a:prstGeom>
              <a:blipFill>
                <a:blip r:embed="rId10"/>
                <a:stretch>
                  <a:fillRect/>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46912ED4-03BD-4D20-BD0D-7D663EDB6A5D}"/>
              </a:ext>
            </a:extLst>
          </p:cNvPr>
          <p:cNvGrpSpPr/>
          <p:nvPr/>
        </p:nvGrpSpPr>
        <p:grpSpPr>
          <a:xfrm>
            <a:off x="8018585" y="2590800"/>
            <a:ext cx="752539" cy="1219200"/>
            <a:chOff x="8018585" y="2590800"/>
            <a:chExt cx="752539" cy="1219200"/>
          </a:xfrm>
        </p:grpSpPr>
        <p:sp>
          <p:nvSpPr>
            <p:cNvPr id="44052" name="Rectangle 36" descr="浅色上对角线"/>
            <p:cNvSpPr>
              <a:spLocks noChangeArrowheads="1"/>
            </p:cNvSpPr>
            <p:nvPr/>
          </p:nvSpPr>
          <p:spPr bwMode="auto">
            <a:xfrm>
              <a:off x="8018585" y="2590800"/>
              <a:ext cx="152400" cy="1219200"/>
            </a:xfrm>
            <a:prstGeom prst="rect">
              <a:avLst/>
            </a:prstGeom>
            <a:blipFill dpi="0" rotWithShape="0">
              <a:blip r:embed="rId11"/>
              <a:srcRect/>
              <a:tile tx="0" ty="0" sx="100000" sy="100000" flip="none" algn="tl"/>
            </a:blipFill>
            <a:ln w="38100">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9F9D20CC-4B9E-499E-91B5-9D1370AE6E87}"/>
                    </a:ext>
                  </a:extLst>
                </p:cNvPr>
                <p:cNvSpPr/>
                <p:nvPr/>
              </p:nvSpPr>
              <p:spPr>
                <a:xfrm>
                  <a:off x="8094785" y="2892694"/>
                  <a:ext cx="6763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𝑠</m:t>
                            </m:r>
                          </m:e>
                        </m:acc>
                      </m:oMath>
                    </m:oMathPara>
                  </a14:m>
                  <a:endParaRPr lang="zh-CN" altLang="en-US" sz="2800" dirty="0">
                    <a:solidFill>
                      <a:srgbClr val="0000FF"/>
                    </a:solidFill>
                  </a:endParaRPr>
                </a:p>
              </p:txBody>
            </p:sp>
          </mc:Choice>
          <mc:Fallback xmlns="">
            <p:sp>
              <p:nvSpPr>
                <p:cNvPr id="45" name="矩形 44">
                  <a:extLst>
                    <a:ext uri="{FF2B5EF4-FFF2-40B4-BE49-F238E27FC236}">
                      <a16:creationId xmlns:a16="http://schemas.microsoft.com/office/drawing/2014/main" id="{9F9D20CC-4B9E-499E-91B5-9D1370AE6E87}"/>
                    </a:ext>
                  </a:extLst>
                </p:cNvPr>
                <p:cNvSpPr>
                  <a:spLocks noRot="1" noChangeAspect="1" noMove="1" noResize="1" noEditPoints="1" noAdjustHandles="1" noChangeArrowheads="1" noChangeShapeType="1" noTextEdit="1"/>
                </p:cNvSpPr>
                <p:nvPr/>
              </p:nvSpPr>
              <p:spPr>
                <a:xfrm>
                  <a:off x="8094785" y="2892694"/>
                  <a:ext cx="676339" cy="523220"/>
                </a:xfrm>
                <a:prstGeom prst="rect">
                  <a:avLst/>
                </a:prstGeom>
                <a:blipFill>
                  <a:blip r:embed="rId12"/>
                  <a:stretch>
                    <a:fillRect/>
                  </a:stretch>
                </a:blipFill>
              </p:spPr>
              <p:txBody>
                <a:bodyPr/>
                <a:lstStyle/>
                <a:p>
                  <a:r>
                    <a:rPr lang="zh-CN" altLang="en-US">
                      <a:noFill/>
                    </a:rPr>
                    <a:t> </a:t>
                  </a:r>
                </a:p>
              </p:txBody>
            </p:sp>
          </mc:Fallback>
        </mc:AlternateContent>
      </p:grpSp>
      <p:grpSp>
        <p:nvGrpSpPr>
          <p:cNvPr id="11" name="组合 10">
            <a:extLst>
              <a:ext uri="{FF2B5EF4-FFF2-40B4-BE49-F238E27FC236}">
                <a16:creationId xmlns:a16="http://schemas.microsoft.com/office/drawing/2014/main" id="{EC16C7BA-858F-4688-B60C-B4BDF6BF1FF9}"/>
              </a:ext>
            </a:extLst>
          </p:cNvPr>
          <p:cNvGrpSpPr/>
          <p:nvPr/>
        </p:nvGrpSpPr>
        <p:grpSpPr>
          <a:xfrm>
            <a:off x="7103209" y="4529546"/>
            <a:ext cx="2261376" cy="430887"/>
            <a:chOff x="7103209" y="4529546"/>
            <a:chExt cx="2261376" cy="430887"/>
          </a:xfrm>
        </p:grpSpPr>
        <p:sp>
          <p:nvSpPr>
            <p:cNvPr id="44054" name="Line 31"/>
            <p:cNvSpPr>
              <a:spLocks noChangeShapeType="1"/>
            </p:cNvSpPr>
            <p:nvPr/>
          </p:nvSpPr>
          <p:spPr bwMode="auto">
            <a:xfrm>
              <a:off x="7332785" y="4572001"/>
              <a:ext cx="1905001"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DBA4B17F-2B8D-4D82-8591-F2C241071E97}"/>
                    </a:ext>
                  </a:extLst>
                </p:cNvPr>
                <p:cNvSpPr txBox="1"/>
                <p:nvPr/>
              </p:nvSpPr>
              <p:spPr>
                <a:xfrm>
                  <a:off x="7103209" y="4529546"/>
                  <a:ext cx="3406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latin typeface="+mn-lt"/>
                    <a:ea typeface="+mn-ea"/>
                  </a:endParaRPr>
                </a:p>
              </p:txBody>
            </p:sp>
          </mc:Choice>
          <mc:Fallback xmlns="">
            <p:sp>
              <p:nvSpPr>
                <p:cNvPr id="46" name="文本框 45">
                  <a:extLst>
                    <a:ext uri="{FF2B5EF4-FFF2-40B4-BE49-F238E27FC236}">
                      <a16:creationId xmlns:a16="http://schemas.microsoft.com/office/drawing/2014/main" id="{DBA4B17F-2B8D-4D82-8591-F2C241071E97}"/>
                    </a:ext>
                  </a:extLst>
                </p:cNvPr>
                <p:cNvSpPr txBox="1">
                  <a:spLocks noRot="1" noChangeAspect="1" noMove="1" noResize="1" noEditPoints="1" noAdjustHandles="1" noChangeArrowheads="1" noChangeShapeType="1" noTextEdit="1"/>
                </p:cNvSpPr>
                <p:nvPr/>
              </p:nvSpPr>
              <p:spPr>
                <a:xfrm>
                  <a:off x="7103209" y="4529546"/>
                  <a:ext cx="340606"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AAA0856D-6FCE-44E8-ACC2-5813F32117A7}"/>
                    </a:ext>
                  </a:extLst>
                </p:cNvPr>
                <p:cNvSpPr txBox="1"/>
                <p:nvPr/>
              </p:nvSpPr>
              <p:spPr>
                <a:xfrm>
                  <a:off x="9073160" y="4529546"/>
                  <a:ext cx="29142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latin typeface="+mn-lt"/>
                    <a:ea typeface="+mn-ea"/>
                  </a:endParaRPr>
                </a:p>
              </p:txBody>
            </p:sp>
          </mc:Choice>
          <mc:Fallback xmlns="">
            <p:sp>
              <p:nvSpPr>
                <p:cNvPr id="47" name="文本框 46">
                  <a:extLst>
                    <a:ext uri="{FF2B5EF4-FFF2-40B4-BE49-F238E27FC236}">
                      <a16:creationId xmlns:a16="http://schemas.microsoft.com/office/drawing/2014/main" id="{AAA0856D-6FCE-44E8-ACC2-5813F32117A7}"/>
                    </a:ext>
                  </a:extLst>
                </p:cNvPr>
                <p:cNvSpPr txBox="1">
                  <a:spLocks noRot="1" noChangeAspect="1" noMove="1" noResize="1" noEditPoints="1" noAdjustHandles="1" noChangeArrowheads="1" noChangeShapeType="1" noTextEdit="1"/>
                </p:cNvSpPr>
                <p:nvPr/>
              </p:nvSpPr>
              <p:spPr>
                <a:xfrm>
                  <a:off x="9073160" y="4529546"/>
                  <a:ext cx="291425" cy="430887"/>
                </a:xfrm>
                <a:prstGeom prst="rect">
                  <a:avLst/>
                </a:prstGeom>
                <a:blipFill>
                  <a:blip r:embed="rId14"/>
                  <a:stretch>
                    <a:fillRect/>
                  </a:stretch>
                </a:blipFill>
              </p:spPr>
              <p:txBody>
                <a:bodyPr/>
                <a:lstStyle/>
                <a:p>
                  <a:r>
                    <a:rPr lang="zh-CN" altLang="en-US">
                      <a:noFill/>
                    </a:rPr>
                    <a:t> </a:t>
                  </a:r>
                </a:p>
              </p:txBody>
            </p:sp>
          </mc:Fallback>
        </mc:AlternateContent>
      </p:grpSp>
      <p:grpSp>
        <p:nvGrpSpPr>
          <p:cNvPr id="13" name="组合 12">
            <a:extLst>
              <a:ext uri="{FF2B5EF4-FFF2-40B4-BE49-F238E27FC236}">
                <a16:creationId xmlns:a16="http://schemas.microsoft.com/office/drawing/2014/main" id="{F0B768A5-7FF1-452E-83A0-887E3026DBFE}"/>
              </a:ext>
            </a:extLst>
          </p:cNvPr>
          <p:cNvGrpSpPr/>
          <p:nvPr/>
        </p:nvGrpSpPr>
        <p:grpSpPr>
          <a:xfrm>
            <a:off x="7406611" y="1530734"/>
            <a:ext cx="1694999" cy="3200400"/>
            <a:chOff x="7408983" y="1524000"/>
            <a:chExt cx="1694999" cy="3200400"/>
          </a:xfrm>
        </p:grpSpPr>
        <p:grpSp>
          <p:nvGrpSpPr>
            <p:cNvPr id="2" name="Group 11"/>
            <p:cNvGrpSpPr>
              <a:grpSpLocks/>
            </p:cNvGrpSpPr>
            <p:nvPr/>
          </p:nvGrpSpPr>
          <p:grpSpPr bwMode="auto">
            <a:xfrm>
              <a:off x="7408983" y="1524000"/>
              <a:ext cx="1447800" cy="3200400"/>
              <a:chOff x="4416" y="912"/>
              <a:chExt cx="912" cy="1968"/>
            </a:xfrm>
          </p:grpSpPr>
          <p:grpSp>
            <p:nvGrpSpPr>
              <p:cNvPr id="44058" name="Group 12"/>
              <p:cNvGrpSpPr>
                <a:grpSpLocks/>
              </p:cNvGrpSpPr>
              <p:nvPr/>
            </p:nvGrpSpPr>
            <p:grpSpPr bwMode="auto">
              <a:xfrm>
                <a:off x="4704" y="2352"/>
                <a:ext cx="624" cy="192"/>
                <a:chOff x="4704" y="2880"/>
                <a:chExt cx="624" cy="192"/>
              </a:xfrm>
            </p:grpSpPr>
            <p:sp>
              <p:nvSpPr>
                <p:cNvPr id="44069" name="Line 13"/>
                <p:cNvSpPr>
                  <a:spLocks noChangeShapeType="1"/>
                </p:cNvSpPr>
                <p:nvPr/>
              </p:nvSpPr>
              <p:spPr bwMode="auto">
                <a:xfrm>
                  <a:off x="4704" y="2880"/>
                  <a:ext cx="0" cy="192"/>
                </a:xfrm>
                <a:prstGeom prst="line">
                  <a:avLst/>
                </a:prstGeom>
                <a:noFill/>
                <a:ln w="38100">
                  <a:solidFill>
                    <a:srgbClr val="5E57E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44070" name="Line 14"/>
                <p:cNvSpPr>
                  <a:spLocks noChangeShapeType="1"/>
                </p:cNvSpPr>
                <p:nvPr/>
              </p:nvSpPr>
              <p:spPr bwMode="auto">
                <a:xfrm>
                  <a:off x="5328" y="2880"/>
                  <a:ext cx="0" cy="192"/>
                </a:xfrm>
                <a:prstGeom prst="line">
                  <a:avLst/>
                </a:prstGeom>
                <a:noFill/>
                <a:ln w="38100">
                  <a:solidFill>
                    <a:srgbClr val="5E57E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p:nvGrpSpPr>
              <p:cNvPr id="44059" name="Group 15"/>
              <p:cNvGrpSpPr>
                <a:grpSpLocks/>
              </p:cNvGrpSpPr>
              <p:nvPr/>
            </p:nvGrpSpPr>
            <p:grpSpPr bwMode="auto">
              <a:xfrm>
                <a:off x="4416" y="912"/>
                <a:ext cx="908" cy="1968"/>
                <a:chOff x="4416" y="1152"/>
                <a:chExt cx="908" cy="2352"/>
              </a:xfrm>
            </p:grpSpPr>
            <p:sp>
              <p:nvSpPr>
                <p:cNvPr id="44064" name="Line 16"/>
                <p:cNvSpPr>
                  <a:spLocks noChangeShapeType="1"/>
                </p:cNvSpPr>
                <p:nvPr/>
              </p:nvSpPr>
              <p:spPr bwMode="auto">
                <a:xfrm>
                  <a:off x="4416" y="1584"/>
                  <a:ext cx="0" cy="158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44065" name="Rectangle 17"/>
                <p:cNvSpPr>
                  <a:spLocks noChangeArrowheads="1"/>
                </p:cNvSpPr>
                <p:nvPr/>
              </p:nvSpPr>
              <p:spPr bwMode="auto">
                <a:xfrm>
                  <a:off x="4708" y="1924"/>
                  <a:ext cx="616" cy="904"/>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44067" name="Line 19"/>
                <p:cNvSpPr>
                  <a:spLocks noChangeShapeType="1"/>
                </p:cNvSpPr>
                <p:nvPr/>
              </p:nvSpPr>
              <p:spPr bwMode="auto">
                <a:xfrm flipV="1">
                  <a:off x="4416" y="1152"/>
                  <a:ext cx="0" cy="576"/>
                </a:xfrm>
                <a:prstGeom prst="line">
                  <a:avLst/>
                </a:prstGeom>
                <a:noFill/>
                <a:ln w="381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44068" name="Line 20"/>
                <p:cNvSpPr>
                  <a:spLocks noChangeShapeType="1"/>
                </p:cNvSpPr>
                <p:nvPr/>
              </p:nvSpPr>
              <p:spPr bwMode="auto">
                <a:xfrm>
                  <a:off x="4416" y="2976"/>
                  <a:ext cx="0" cy="528"/>
                </a:xfrm>
                <a:prstGeom prst="line">
                  <a:avLst/>
                </a:prstGeom>
                <a:noFill/>
                <a:ln w="381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sp>
            <p:nvSpPr>
              <p:cNvPr id="44061" name="Line 22"/>
              <p:cNvSpPr>
                <a:spLocks noChangeShapeType="1"/>
              </p:cNvSpPr>
              <p:nvPr/>
            </p:nvSpPr>
            <p:spPr bwMode="auto">
              <a:xfrm>
                <a:off x="4416" y="249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44062" name="Line 23"/>
              <p:cNvSpPr>
                <a:spLocks noChangeShapeType="1"/>
              </p:cNvSpPr>
              <p:nvPr/>
            </p:nvSpPr>
            <p:spPr bwMode="auto">
              <a:xfrm>
                <a:off x="4656" y="2496"/>
                <a:ext cx="20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ea"/>
                  <a:ea typeface="+mn-ea"/>
                </a:endParaRPr>
              </a:p>
            </p:txBody>
          </p:sp>
          <p:sp>
            <p:nvSpPr>
              <p:cNvPr id="44063" name="Line 24"/>
              <p:cNvSpPr>
                <a:spLocks noChangeShapeType="1"/>
              </p:cNvSpPr>
              <p:nvPr/>
            </p:nvSpPr>
            <p:spPr bwMode="auto">
              <a:xfrm>
                <a:off x="5136" y="2496"/>
                <a:ext cx="19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2C2E17D9-6FC7-4ACC-AD8A-8E1D19950B97}"/>
                    </a:ext>
                  </a:extLst>
                </p:cNvPr>
                <p:cNvSpPr txBox="1"/>
                <p:nvPr/>
              </p:nvSpPr>
              <p:spPr>
                <a:xfrm>
                  <a:off x="8888988" y="2992420"/>
                  <a:ext cx="21499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latin typeface="+mn-lt"/>
                    <a:ea typeface="+mn-ea"/>
                  </a:endParaRPr>
                </a:p>
              </p:txBody>
            </p:sp>
          </mc:Choice>
          <mc:Fallback xmlns="">
            <p:sp>
              <p:nvSpPr>
                <p:cNvPr id="50" name="文本框 49">
                  <a:extLst>
                    <a:ext uri="{FF2B5EF4-FFF2-40B4-BE49-F238E27FC236}">
                      <a16:creationId xmlns:a16="http://schemas.microsoft.com/office/drawing/2014/main" id="{2C2E17D9-6FC7-4ACC-AD8A-8E1D19950B97}"/>
                    </a:ext>
                  </a:extLst>
                </p:cNvPr>
                <p:cNvSpPr txBox="1">
                  <a:spLocks noRot="1" noChangeAspect="1" noMove="1" noResize="1" noEditPoints="1" noAdjustHandles="1" noChangeArrowheads="1" noChangeShapeType="1" noTextEdit="1"/>
                </p:cNvSpPr>
                <p:nvPr/>
              </p:nvSpPr>
              <p:spPr>
                <a:xfrm>
                  <a:off x="8888988" y="2992420"/>
                  <a:ext cx="214994"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2308C652-2B34-4825-88EA-852B56ED6D77}"/>
                    </a:ext>
                  </a:extLst>
                </p:cNvPr>
                <p:cNvSpPr txBox="1"/>
                <p:nvPr/>
              </p:nvSpPr>
              <p:spPr>
                <a:xfrm>
                  <a:off x="7531661" y="3849587"/>
                  <a:ext cx="30957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0000FF"/>
                    </a:solidFill>
                    <a:latin typeface="+mn-lt"/>
                    <a:ea typeface="+mn-ea"/>
                  </a:endParaRPr>
                </a:p>
              </p:txBody>
            </p:sp>
          </mc:Choice>
          <mc:Fallback xmlns="">
            <p:sp>
              <p:nvSpPr>
                <p:cNvPr id="51" name="文本框 50">
                  <a:extLst>
                    <a:ext uri="{FF2B5EF4-FFF2-40B4-BE49-F238E27FC236}">
                      <a16:creationId xmlns:a16="http://schemas.microsoft.com/office/drawing/2014/main" id="{2308C652-2B34-4825-88EA-852B56ED6D77}"/>
                    </a:ext>
                  </a:extLst>
                </p:cNvPr>
                <p:cNvSpPr txBox="1">
                  <a:spLocks noRot="1" noChangeAspect="1" noMove="1" noResize="1" noEditPoints="1" noAdjustHandles="1" noChangeArrowheads="1" noChangeShapeType="1" noTextEdit="1"/>
                </p:cNvSpPr>
                <p:nvPr/>
              </p:nvSpPr>
              <p:spPr>
                <a:xfrm>
                  <a:off x="7531661" y="3849587"/>
                  <a:ext cx="309572" cy="43088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63995FFC-BCE9-4618-B905-3557382E7B91}"/>
                    </a:ext>
                  </a:extLst>
                </p:cNvPr>
                <p:cNvSpPr txBox="1"/>
                <p:nvPr/>
              </p:nvSpPr>
              <p:spPr>
                <a:xfrm>
                  <a:off x="8183425" y="3859665"/>
                  <a:ext cx="29892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0000FF"/>
                    </a:solidFill>
                    <a:latin typeface="+mn-lt"/>
                    <a:ea typeface="+mn-ea"/>
                  </a:endParaRPr>
                </a:p>
              </p:txBody>
            </p:sp>
          </mc:Choice>
          <mc:Fallback xmlns="">
            <p:sp>
              <p:nvSpPr>
                <p:cNvPr id="52" name="文本框 51">
                  <a:extLst>
                    <a:ext uri="{FF2B5EF4-FFF2-40B4-BE49-F238E27FC236}">
                      <a16:creationId xmlns:a16="http://schemas.microsoft.com/office/drawing/2014/main" id="{63995FFC-BCE9-4618-B905-3557382E7B91}"/>
                    </a:ext>
                  </a:extLst>
                </p:cNvPr>
                <p:cNvSpPr txBox="1">
                  <a:spLocks noRot="1" noChangeAspect="1" noMove="1" noResize="1" noEditPoints="1" noAdjustHandles="1" noChangeArrowheads="1" noChangeShapeType="1" noTextEdit="1"/>
                </p:cNvSpPr>
                <p:nvPr/>
              </p:nvSpPr>
              <p:spPr>
                <a:xfrm>
                  <a:off x="8183425" y="3859665"/>
                  <a:ext cx="298928" cy="430887"/>
                </a:xfrm>
                <a:prstGeom prst="rect">
                  <a:avLst/>
                </a:prstGeom>
                <a:blipFill>
                  <a:blip r:embed="rId17"/>
                  <a:stretch>
                    <a:fillRect/>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71DB7308-A6C8-42AD-91AA-B40BE411AB1C}"/>
              </a:ext>
            </a:extLst>
          </p:cNvPr>
          <p:cNvGrpSpPr/>
          <p:nvPr/>
        </p:nvGrpSpPr>
        <p:grpSpPr>
          <a:xfrm>
            <a:off x="8212034" y="2133818"/>
            <a:ext cx="423077" cy="443127"/>
            <a:chOff x="8212034" y="2133818"/>
            <a:chExt cx="423077" cy="443127"/>
          </a:xfrm>
        </p:grpSpPr>
        <p:sp>
          <p:nvSpPr>
            <p:cNvPr id="44050" name="Line 5"/>
            <p:cNvSpPr>
              <a:spLocks noChangeShapeType="1"/>
            </p:cNvSpPr>
            <p:nvPr/>
          </p:nvSpPr>
          <p:spPr bwMode="auto">
            <a:xfrm>
              <a:off x="8254111" y="2576945"/>
              <a:ext cx="381000" cy="0"/>
            </a:xfrm>
            <a:prstGeom prst="line">
              <a:avLst/>
            </a:prstGeom>
            <a:noFill/>
            <a:ln w="38100">
              <a:solidFill>
                <a:srgbClr val="FF0066"/>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775A0E03-4769-4DA3-943A-273FAC8B0492}"/>
                    </a:ext>
                  </a:extLst>
                </p:cNvPr>
                <p:cNvSpPr txBox="1"/>
                <p:nvPr/>
              </p:nvSpPr>
              <p:spPr>
                <a:xfrm>
                  <a:off x="8212034" y="2133818"/>
                  <a:ext cx="287899"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latin typeface="+mn-lt"/>
                    <a:ea typeface="+mn-ea"/>
                  </a:endParaRPr>
                </a:p>
              </p:txBody>
            </p:sp>
          </mc:Choice>
          <mc:Fallback xmlns="">
            <p:sp>
              <p:nvSpPr>
                <p:cNvPr id="49" name="文本框 48">
                  <a:extLst>
                    <a:ext uri="{FF2B5EF4-FFF2-40B4-BE49-F238E27FC236}">
                      <a16:creationId xmlns:a16="http://schemas.microsoft.com/office/drawing/2014/main" id="{775A0E03-4769-4DA3-943A-273FAC8B0492}"/>
                    </a:ext>
                  </a:extLst>
                </p:cNvPr>
                <p:cNvSpPr txBox="1">
                  <a:spLocks noRot="1" noChangeAspect="1" noMove="1" noResize="1" noEditPoints="1" noAdjustHandles="1" noChangeArrowheads="1" noChangeShapeType="1" noTextEdit="1"/>
                </p:cNvSpPr>
                <p:nvPr/>
              </p:nvSpPr>
              <p:spPr>
                <a:xfrm>
                  <a:off x="8212034" y="2133818"/>
                  <a:ext cx="287899" cy="430887"/>
                </a:xfrm>
                <a:prstGeom prst="rect">
                  <a:avLst/>
                </a:prstGeom>
                <a:blipFill>
                  <a:blip r:embed="rId1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53DA9EBA-A265-4A47-AB1D-BC72166C4B4E}"/>
                  </a:ext>
                </a:extLst>
              </p:cNvPr>
              <p:cNvSpPr txBox="1"/>
              <p:nvPr/>
            </p:nvSpPr>
            <p:spPr>
              <a:xfrm>
                <a:off x="7069736" y="2687341"/>
                <a:ext cx="23743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latin typeface="+mn-lt"/>
                  <a:ea typeface="+mn-ea"/>
                </a:endParaRPr>
              </a:p>
            </p:txBody>
          </p:sp>
        </mc:Choice>
        <mc:Fallback xmlns="">
          <p:sp>
            <p:nvSpPr>
              <p:cNvPr id="58" name="文本框 57">
                <a:extLst>
                  <a:ext uri="{FF2B5EF4-FFF2-40B4-BE49-F238E27FC236}">
                    <a16:creationId xmlns:a16="http://schemas.microsoft.com/office/drawing/2014/main" id="{53DA9EBA-A265-4A47-AB1D-BC72166C4B4E}"/>
                  </a:ext>
                </a:extLst>
              </p:cNvPr>
              <p:cNvSpPr txBox="1">
                <a:spLocks noRot="1" noChangeAspect="1" noMove="1" noResize="1" noEditPoints="1" noAdjustHandles="1" noChangeArrowheads="1" noChangeShapeType="1" noTextEdit="1"/>
              </p:cNvSpPr>
              <p:nvPr/>
            </p:nvSpPr>
            <p:spPr>
              <a:xfrm>
                <a:off x="7069736" y="2687341"/>
                <a:ext cx="237436" cy="430887"/>
              </a:xfrm>
              <a:prstGeom prst="rect">
                <a:avLst/>
              </a:prstGeom>
              <a:blipFill>
                <a:blip r:embed="rId19"/>
                <a:stretch>
                  <a:fillRect/>
                </a:stretch>
              </a:blipFill>
            </p:spPr>
            <p:txBody>
              <a:bodyPr/>
              <a:lstStyle/>
              <a:p>
                <a:r>
                  <a:rPr lang="zh-CN" altLang="en-US">
                    <a:noFill/>
                  </a:rPr>
                  <a:t> </a:t>
                </a:r>
              </a:p>
            </p:txBody>
          </p:sp>
        </mc:Fallback>
      </mc:AlternateContent>
      <p:sp>
        <p:nvSpPr>
          <p:cNvPr id="44048" name="Line 8"/>
          <p:cNvSpPr>
            <a:spLocks noChangeShapeType="1"/>
          </p:cNvSpPr>
          <p:nvPr/>
        </p:nvSpPr>
        <p:spPr bwMode="auto">
          <a:xfrm>
            <a:off x="7408985" y="2590801"/>
            <a:ext cx="0" cy="533400"/>
          </a:xfrm>
          <a:prstGeom prst="line">
            <a:avLst/>
          </a:prstGeom>
          <a:noFill/>
          <a:ln w="38100">
            <a:solidFill>
              <a:srgbClr val="FF0066"/>
            </a:solidFill>
            <a:round/>
            <a:headEnd type="arrow" w="med" len="me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Tree>
    <p:extLst>
      <p:ext uri="{BB962C8B-B14F-4D97-AF65-F5344CB8AC3E}">
        <p14:creationId xmlns:p14="http://schemas.microsoft.com/office/powerpoint/2010/main" val="26153532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9154">
                                            <p:txEl>
                                              <p:pRg st="0" end="0"/>
                                            </p:txEl>
                                          </p:spTgt>
                                        </p:tgtEl>
                                        <p:attrNameLst>
                                          <p:attrName>style.visibility</p:attrName>
                                        </p:attrNameLst>
                                      </p:cBhvr>
                                      <p:to>
                                        <p:strVal val="visible"/>
                                      </p:to>
                                    </p:set>
                                    <p:animEffect transition="in" filter="blinds(vertical)">
                                      <p:cBhvr>
                                        <p:cTn id="7" dur="500"/>
                                        <p:tgtEl>
                                          <p:spTgt spid="4915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49154">
                                            <p:txEl>
                                              <p:pRg st="1" end="1"/>
                                            </p:txEl>
                                          </p:spTgt>
                                        </p:tgtEl>
                                        <p:attrNameLst>
                                          <p:attrName>style.visibility</p:attrName>
                                        </p:attrNameLst>
                                      </p:cBhvr>
                                      <p:to>
                                        <p:strVal val="visible"/>
                                      </p:to>
                                    </p:set>
                                    <p:animEffect transition="in" filter="blinds(vertical)">
                                      <p:cBhvr>
                                        <p:cTn id="12" dur="500"/>
                                        <p:tgtEl>
                                          <p:spTgt spid="49154">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4057"/>
                                        </p:tgtEl>
                                        <p:attrNameLst>
                                          <p:attrName>style.visibility</p:attrName>
                                        </p:attrNameLst>
                                      </p:cBhvr>
                                      <p:to>
                                        <p:strVal val="visible"/>
                                      </p:to>
                                    </p:set>
                                    <p:animEffect transition="in" filter="wipe(left)">
                                      <p:cBhvr>
                                        <p:cTn id="17" dur="500"/>
                                        <p:tgtEl>
                                          <p:spTgt spid="4405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5" fill="hold" grpId="0" nodeType="clickEffect">
                                  <p:stCondLst>
                                    <p:cond delay="0"/>
                                  </p:stCondLst>
                                  <p:childTnLst>
                                    <p:set>
                                      <p:cBhvr>
                                        <p:cTn id="21" dur="1" fill="hold">
                                          <p:stCondLst>
                                            <p:cond delay="0"/>
                                          </p:stCondLst>
                                        </p:cTn>
                                        <p:tgtEl>
                                          <p:spTgt spid="49180"/>
                                        </p:tgtEl>
                                        <p:attrNameLst>
                                          <p:attrName>style.visibility</p:attrName>
                                        </p:attrNameLst>
                                      </p:cBhvr>
                                      <p:to>
                                        <p:strVal val="visible"/>
                                      </p:to>
                                    </p:set>
                                    <p:animEffect transition="in" filter="blinds(vertical)">
                                      <p:cBhvr>
                                        <p:cTn id="22" dur="500"/>
                                        <p:tgtEl>
                                          <p:spTgt spid="4918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49155">
                                            <p:txEl>
                                              <p:pRg st="0" end="0"/>
                                            </p:txEl>
                                          </p:spTgt>
                                        </p:tgtEl>
                                        <p:attrNameLst>
                                          <p:attrName>style.visibility</p:attrName>
                                        </p:attrNameLst>
                                      </p:cBhvr>
                                      <p:to>
                                        <p:strVal val="visible"/>
                                      </p:to>
                                    </p:set>
                                    <p:animEffect transition="in" filter="blinds(vertical)">
                                      <p:cBhvr>
                                        <p:cTn id="32" dur="500"/>
                                        <p:tgtEl>
                                          <p:spTgt spid="49155">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44048"/>
                                        </p:tgtEl>
                                        <p:attrNameLst>
                                          <p:attrName>style.visibility</p:attrName>
                                        </p:attrNameLst>
                                      </p:cBhvr>
                                      <p:to>
                                        <p:strVal val="visible"/>
                                      </p:to>
                                    </p:set>
                                    <p:animEffect transition="in" filter="wipe(down)">
                                      <p:cBhvr>
                                        <p:cTn id="37" dur="500"/>
                                        <p:tgtEl>
                                          <p:spTgt spid="4404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8"/>
                                        </p:tgtEl>
                                        <p:attrNameLst>
                                          <p:attrName>style.visibility</p:attrName>
                                        </p:attrNameLst>
                                      </p:cBhvr>
                                      <p:to>
                                        <p:strVal val="visible"/>
                                      </p:to>
                                    </p:set>
                                    <p:animEffect transition="in" filter="wipe(left)">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9181"/>
                                        </p:tgtEl>
                                        <p:attrNameLst>
                                          <p:attrName>style.visibility</p:attrName>
                                        </p:attrNameLst>
                                      </p:cBhvr>
                                      <p:to>
                                        <p:strVal val="visible"/>
                                      </p:to>
                                    </p:set>
                                    <p:animEffect transition="in" filter="blinds(horizontal)">
                                      <p:cBhvr>
                                        <p:cTn id="47" dur="500"/>
                                        <p:tgtEl>
                                          <p:spTgt spid="4918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5" fill="hold" grpId="0" nodeType="clickEffect">
                                  <p:stCondLst>
                                    <p:cond delay="0"/>
                                  </p:stCondLst>
                                  <p:childTnLst>
                                    <p:set>
                                      <p:cBhvr>
                                        <p:cTn id="56" dur="1" fill="hold">
                                          <p:stCondLst>
                                            <p:cond delay="0"/>
                                          </p:stCondLst>
                                        </p:cTn>
                                        <p:tgtEl>
                                          <p:spTgt spid="49185"/>
                                        </p:tgtEl>
                                        <p:attrNameLst>
                                          <p:attrName>style.visibility</p:attrName>
                                        </p:attrNameLst>
                                      </p:cBhvr>
                                      <p:to>
                                        <p:strVal val="visible"/>
                                      </p:to>
                                    </p:set>
                                    <p:animEffect transition="in" filter="blinds(vertical)">
                                      <p:cBhvr>
                                        <p:cTn id="57" dur="500"/>
                                        <p:tgtEl>
                                          <p:spTgt spid="4918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ipe(left)">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49186">
                                            <p:txEl>
                                              <p:pRg st="0" end="0"/>
                                            </p:txEl>
                                          </p:spTgt>
                                        </p:tgtEl>
                                        <p:attrNameLst>
                                          <p:attrName>style.visibility</p:attrName>
                                        </p:attrNameLst>
                                      </p:cBhvr>
                                      <p:to>
                                        <p:strVal val="visible"/>
                                      </p:to>
                                    </p:set>
                                    <p:animEffect transition="in" filter="blinds(horizontal)">
                                      <p:cBhvr>
                                        <p:cTn id="67" dur="500"/>
                                        <p:tgtEl>
                                          <p:spTgt spid="49186">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12"/>
                                        </p:tgtEl>
                                        <p:attrNameLst>
                                          <p:attrName>style.visibility</p:attrName>
                                        </p:attrNameLst>
                                      </p:cBhvr>
                                      <p:to>
                                        <p:strVal val="visible"/>
                                      </p:to>
                                    </p:set>
                                    <p:animEffect transition="in" filter="wipe(left)">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left)">
                                      <p:cBhvr>
                                        <p:cTn id="77" dur="500"/>
                                        <p:tgtEl>
                                          <p:spTgt spid="4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wipe(left)">
                                      <p:cBhvr>
                                        <p:cTn id="8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build="p" autoUpdateAnimBg="0"/>
      <p:bldP spid="49155" grpId="0" build="p" autoUpdateAnimBg="0"/>
      <p:bldP spid="44057" grpId="0"/>
      <p:bldP spid="49180" grpId="0" autoUpdateAnimBg="0"/>
      <p:bldP spid="49181" grpId="0" autoUpdateAnimBg="0"/>
      <p:bldP spid="49185" grpId="0" autoUpdateAnimBg="0"/>
      <p:bldP spid="49186" grpId="0" build="p" autoUpdateAnimBg="0"/>
      <p:bldP spid="42" grpId="0"/>
      <p:bldP spid="3" grpId="0"/>
      <p:bldP spid="58" grpId="0"/>
      <p:bldP spid="4404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5" name="Text Box 9"/>
          <p:cNvSpPr txBox="1">
            <a:spLocks noChangeArrowheads="1"/>
          </p:cNvSpPr>
          <p:nvPr/>
        </p:nvSpPr>
        <p:spPr bwMode="auto">
          <a:xfrm>
            <a:off x="5898430" y="5238114"/>
            <a:ext cx="28174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交变的电动势</a:t>
            </a:r>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3437DF75-ED0C-43CA-B035-95436A7A6CF1}"/>
                  </a:ext>
                </a:extLst>
              </p:cNvPr>
              <p:cNvSpPr txBox="1"/>
              <p:nvPr/>
            </p:nvSpPr>
            <p:spPr>
              <a:xfrm>
                <a:off x="776046" y="759426"/>
                <a:ext cx="135338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Ψ</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𝑁</m:t>
                      </m:r>
                      <m:r>
                        <a:rPr lang="zh-CN" altLang="en-US" sz="2800" i="1">
                          <a:solidFill>
                            <a:srgbClr val="0000FF"/>
                          </a:solidFill>
                          <a:latin typeface="Cambria Math" panose="02040503050406030204" pitchFamily="18" charset="0"/>
                          <a:ea typeface="Cambria Math" panose="02040503050406030204" pitchFamily="18" charset="0"/>
                        </a:rPr>
                        <m:t>𝜙</m:t>
                      </m:r>
                    </m:oMath>
                  </m:oMathPara>
                </a14:m>
                <a:endParaRPr lang="zh-CN" altLang="en-US" sz="2800" dirty="0">
                  <a:solidFill>
                    <a:srgbClr val="0000FF"/>
                  </a:solidFill>
                  <a:latin typeface="+mn-lt"/>
                  <a:ea typeface="+mn-ea"/>
                </a:endParaRPr>
              </a:p>
            </p:txBody>
          </p:sp>
        </mc:Choice>
        <mc:Fallback xmlns="">
          <p:sp>
            <p:nvSpPr>
              <p:cNvPr id="34" name="文本框 33">
                <a:extLst>
                  <a:ext uri="{FF2B5EF4-FFF2-40B4-BE49-F238E27FC236}">
                    <a16:creationId xmlns:a16="http://schemas.microsoft.com/office/drawing/2014/main" id="{3437DF75-ED0C-43CA-B035-95436A7A6CF1}"/>
                  </a:ext>
                </a:extLst>
              </p:cNvPr>
              <p:cNvSpPr txBox="1">
                <a:spLocks noRot="1" noChangeAspect="1" noMove="1" noResize="1" noEditPoints="1" noAdjustHandles="1" noChangeArrowheads="1" noChangeShapeType="1" noTextEdit="1"/>
              </p:cNvSpPr>
              <p:nvPr/>
            </p:nvSpPr>
            <p:spPr>
              <a:xfrm>
                <a:off x="776046" y="759426"/>
                <a:ext cx="1353384"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00E077D0-7912-4090-8382-4A2E4590A47D}"/>
                  </a:ext>
                </a:extLst>
              </p:cNvPr>
              <p:cNvSpPr/>
              <p:nvPr/>
            </p:nvSpPr>
            <p:spPr>
              <a:xfrm>
                <a:off x="776046" y="3866399"/>
                <a:ext cx="1742657"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𝜀</m:t>
                      </m:r>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r>
                            <m:rPr>
                              <m:sty m:val="p"/>
                            </m:rPr>
                            <a:rPr lang="el-GR" altLang="zh-CN" sz="2800" i="1">
                              <a:solidFill>
                                <a:srgbClr val="0000FF"/>
                              </a:solidFill>
                              <a:latin typeface="Cambria Math" panose="02040503050406030204" pitchFamily="18" charset="0"/>
                              <a:ea typeface="Cambria Math" panose="02040503050406030204" pitchFamily="18" charset="0"/>
                            </a:rPr>
                            <m:t>Ψ</m:t>
                          </m:r>
                        </m:num>
                        <m:den>
                          <m:r>
                            <a:rPr lang="en-US" altLang="zh-CN" sz="2800" i="1">
                              <a:solidFill>
                                <a:srgbClr val="0000FF"/>
                              </a:solidFill>
                              <a:latin typeface="Cambria Math" panose="02040503050406030204" pitchFamily="18" charset="0"/>
                            </a:rPr>
                            <m:t>𝑑𝑡</m:t>
                          </m:r>
                        </m:den>
                      </m:f>
                    </m:oMath>
                  </m:oMathPara>
                </a14:m>
                <a:endParaRPr lang="zh-CN" altLang="en-US" sz="2800" dirty="0"/>
              </a:p>
            </p:txBody>
          </p:sp>
        </mc:Choice>
        <mc:Fallback xmlns="">
          <p:sp>
            <p:nvSpPr>
              <p:cNvPr id="35" name="矩形 34">
                <a:extLst>
                  <a:ext uri="{FF2B5EF4-FFF2-40B4-BE49-F238E27FC236}">
                    <a16:creationId xmlns:a16="http://schemas.microsoft.com/office/drawing/2014/main" id="{00E077D0-7912-4090-8382-4A2E4590A47D}"/>
                  </a:ext>
                </a:extLst>
              </p:cNvPr>
              <p:cNvSpPr>
                <a:spLocks noRot="1" noChangeAspect="1" noMove="1" noResize="1" noEditPoints="1" noAdjustHandles="1" noChangeArrowheads="1" noChangeShapeType="1" noTextEdit="1"/>
              </p:cNvSpPr>
              <p:nvPr/>
            </p:nvSpPr>
            <p:spPr>
              <a:xfrm>
                <a:off x="776046" y="3866399"/>
                <a:ext cx="1742657" cy="9103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A6A73049-EA77-4593-9A25-7FFE28200032}"/>
                  </a:ext>
                </a:extLst>
              </p:cNvPr>
              <p:cNvSpPr txBox="1"/>
              <p:nvPr/>
            </p:nvSpPr>
            <p:spPr>
              <a:xfrm>
                <a:off x="2115002" y="532953"/>
                <a:ext cx="1993494" cy="88383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𝑁</m:t>
                      </m:r>
                      <m:nary>
                        <m:naryPr>
                          <m:supHide m:val="on"/>
                          <m:ctrlPr>
                            <a:rPr lang="en-US" altLang="zh-CN" sz="2800" b="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𝑠</m:t>
                              </m:r>
                            </m:e>
                          </m:acc>
                        </m:e>
                      </m:nary>
                    </m:oMath>
                  </m:oMathPara>
                </a14:m>
                <a:endParaRPr lang="zh-CN" altLang="en-US" sz="2800" dirty="0">
                  <a:solidFill>
                    <a:srgbClr val="0000FF"/>
                  </a:solidFill>
                  <a:latin typeface="+mn-lt"/>
                  <a:ea typeface="+mn-ea"/>
                </a:endParaRPr>
              </a:p>
            </p:txBody>
          </p:sp>
        </mc:Choice>
        <mc:Fallback xmlns="">
          <p:sp>
            <p:nvSpPr>
              <p:cNvPr id="36" name="文本框 35">
                <a:extLst>
                  <a:ext uri="{FF2B5EF4-FFF2-40B4-BE49-F238E27FC236}">
                    <a16:creationId xmlns:a16="http://schemas.microsoft.com/office/drawing/2014/main" id="{A6A73049-EA77-4593-9A25-7FFE28200032}"/>
                  </a:ext>
                </a:extLst>
              </p:cNvPr>
              <p:cNvSpPr txBox="1">
                <a:spLocks noRot="1" noChangeAspect="1" noMove="1" noResize="1" noEditPoints="1" noAdjustHandles="1" noChangeArrowheads="1" noChangeShapeType="1" noTextEdit="1"/>
              </p:cNvSpPr>
              <p:nvPr/>
            </p:nvSpPr>
            <p:spPr>
              <a:xfrm>
                <a:off x="2115002" y="532953"/>
                <a:ext cx="1993494" cy="883832"/>
              </a:xfrm>
              <a:prstGeom prst="rect">
                <a:avLst/>
              </a:prstGeom>
              <a:blipFill>
                <a:blip r:embed="rId5"/>
                <a:stretch>
                  <a:fillRect/>
                </a:stretch>
              </a:blipFill>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B8B7B8A4-B090-483A-876E-144D5B4A47B6}"/>
              </a:ext>
            </a:extLst>
          </p:cNvPr>
          <p:cNvGrpSpPr/>
          <p:nvPr/>
        </p:nvGrpSpPr>
        <p:grpSpPr>
          <a:xfrm>
            <a:off x="7069736" y="1530734"/>
            <a:ext cx="2294849" cy="3429699"/>
            <a:chOff x="7069736" y="1530734"/>
            <a:chExt cx="2294849" cy="3429699"/>
          </a:xfrm>
        </p:grpSpPr>
        <p:grpSp>
          <p:nvGrpSpPr>
            <p:cNvPr id="37" name="组合 36">
              <a:extLst>
                <a:ext uri="{FF2B5EF4-FFF2-40B4-BE49-F238E27FC236}">
                  <a16:creationId xmlns:a16="http://schemas.microsoft.com/office/drawing/2014/main" id="{165813D6-8BBC-4BEA-821F-A1E58CDCE75D}"/>
                </a:ext>
              </a:extLst>
            </p:cNvPr>
            <p:cNvGrpSpPr/>
            <p:nvPr/>
          </p:nvGrpSpPr>
          <p:grpSpPr>
            <a:xfrm>
              <a:off x="8018585" y="2590800"/>
              <a:ext cx="777802" cy="1219200"/>
              <a:chOff x="8018585" y="2590800"/>
              <a:chExt cx="777802" cy="1219200"/>
            </a:xfrm>
          </p:grpSpPr>
          <p:sp>
            <p:nvSpPr>
              <p:cNvPr id="38" name="Rectangle 36" descr="浅色上对角线">
                <a:extLst>
                  <a:ext uri="{FF2B5EF4-FFF2-40B4-BE49-F238E27FC236}">
                    <a16:creationId xmlns:a16="http://schemas.microsoft.com/office/drawing/2014/main" id="{39315205-F06E-475B-82C3-256DCF8E222A}"/>
                  </a:ext>
                </a:extLst>
              </p:cNvPr>
              <p:cNvSpPr>
                <a:spLocks noChangeArrowheads="1"/>
              </p:cNvSpPr>
              <p:nvPr/>
            </p:nvSpPr>
            <p:spPr bwMode="auto">
              <a:xfrm>
                <a:off x="8018585" y="2590800"/>
                <a:ext cx="152400" cy="1219200"/>
              </a:xfrm>
              <a:prstGeom prst="rect">
                <a:avLst/>
              </a:prstGeom>
              <a:blipFill dpi="0" rotWithShape="0">
                <a:blip r:embed="rId6"/>
                <a:srcRect/>
                <a:tile tx="0" ty="0" sx="100000" sy="100000" flip="none" algn="tl"/>
              </a:blipFill>
              <a:ln w="38100">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178F7DB1-5AB0-4E98-8BF7-72EFEC824F05}"/>
                      </a:ext>
                    </a:extLst>
                  </p:cNvPr>
                  <p:cNvSpPr/>
                  <p:nvPr/>
                </p:nvSpPr>
                <p:spPr>
                  <a:xfrm>
                    <a:off x="8094785" y="2892694"/>
                    <a:ext cx="701602"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0000FF"/>
                      </a:solidFill>
                    </a:endParaRPr>
                  </a:p>
                </p:txBody>
              </p:sp>
            </mc:Choice>
            <mc:Fallback xmlns="">
              <p:sp>
                <p:nvSpPr>
                  <p:cNvPr id="39" name="矩形 38">
                    <a:extLst>
                      <a:ext uri="{FF2B5EF4-FFF2-40B4-BE49-F238E27FC236}">
                        <a16:creationId xmlns:a16="http://schemas.microsoft.com/office/drawing/2014/main" id="{178F7DB1-5AB0-4E98-8BF7-72EFEC824F05}"/>
                      </a:ext>
                    </a:extLst>
                  </p:cNvPr>
                  <p:cNvSpPr>
                    <a:spLocks noRot="1" noChangeAspect="1" noMove="1" noResize="1" noEditPoints="1" noAdjustHandles="1" noChangeArrowheads="1" noChangeShapeType="1" noTextEdit="1"/>
                  </p:cNvSpPr>
                  <p:nvPr/>
                </p:nvSpPr>
                <p:spPr>
                  <a:xfrm>
                    <a:off x="8094785" y="2892694"/>
                    <a:ext cx="701602" cy="578300"/>
                  </a:xfrm>
                  <a:prstGeom prst="rect">
                    <a:avLst/>
                  </a:prstGeom>
                  <a:blipFill>
                    <a:blip r:embed="rId7"/>
                    <a:stretch>
                      <a:fillRect/>
                    </a:stretch>
                  </a:blipFill>
                </p:spPr>
                <p:txBody>
                  <a:bodyPr/>
                  <a:lstStyle/>
                  <a:p>
                    <a:r>
                      <a:rPr lang="zh-CN" altLang="en-US">
                        <a:noFill/>
                      </a:rPr>
                      <a:t> </a:t>
                    </a:r>
                  </a:p>
                </p:txBody>
              </p:sp>
            </mc:Fallback>
          </mc:AlternateContent>
        </p:grpSp>
        <p:grpSp>
          <p:nvGrpSpPr>
            <p:cNvPr id="40" name="组合 39">
              <a:extLst>
                <a:ext uri="{FF2B5EF4-FFF2-40B4-BE49-F238E27FC236}">
                  <a16:creationId xmlns:a16="http://schemas.microsoft.com/office/drawing/2014/main" id="{FB06F751-E551-42D2-9B17-6568D4D8F7A2}"/>
                </a:ext>
              </a:extLst>
            </p:cNvPr>
            <p:cNvGrpSpPr/>
            <p:nvPr/>
          </p:nvGrpSpPr>
          <p:grpSpPr>
            <a:xfrm>
              <a:off x="7103209" y="4529546"/>
              <a:ext cx="2261376" cy="430887"/>
              <a:chOff x="7103209" y="4529546"/>
              <a:chExt cx="2261376" cy="430887"/>
            </a:xfrm>
          </p:grpSpPr>
          <p:sp>
            <p:nvSpPr>
              <p:cNvPr id="41" name="Line 31">
                <a:extLst>
                  <a:ext uri="{FF2B5EF4-FFF2-40B4-BE49-F238E27FC236}">
                    <a16:creationId xmlns:a16="http://schemas.microsoft.com/office/drawing/2014/main" id="{1196C351-E837-4830-9033-5B86E23D49FD}"/>
                  </a:ext>
                </a:extLst>
              </p:cNvPr>
              <p:cNvSpPr>
                <a:spLocks noChangeShapeType="1"/>
              </p:cNvSpPr>
              <p:nvPr/>
            </p:nvSpPr>
            <p:spPr bwMode="auto">
              <a:xfrm>
                <a:off x="7332785" y="4572001"/>
                <a:ext cx="1905001"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826040D6-D289-4C3D-AC7E-12006D5B1A3B}"/>
                      </a:ext>
                    </a:extLst>
                  </p:cNvPr>
                  <p:cNvSpPr txBox="1"/>
                  <p:nvPr/>
                </p:nvSpPr>
                <p:spPr>
                  <a:xfrm>
                    <a:off x="7103209" y="4529546"/>
                    <a:ext cx="3406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latin typeface="+mn-lt"/>
                      <a:ea typeface="+mn-ea"/>
                    </a:endParaRPr>
                  </a:p>
                </p:txBody>
              </p:sp>
            </mc:Choice>
            <mc:Fallback xmlns="">
              <p:sp>
                <p:nvSpPr>
                  <p:cNvPr id="42" name="文本框 41">
                    <a:extLst>
                      <a:ext uri="{FF2B5EF4-FFF2-40B4-BE49-F238E27FC236}">
                        <a16:creationId xmlns:a16="http://schemas.microsoft.com/office/drawing/2014/main" id="{826040D6-D289-4C3D-AC7E-12006D5B1A3B}"/>
                      </a:ext>
                    </a:extLst>
                  </p:cNvPr>
                  <p:cNvSpPr txBox="1">
                    <a:spLocks noRot="1" noChangeAspect="1" noMove="1" noResize="1" noEditPoints="1" noAdjustHandles="1" noChangeArrowheads="1" noChangeShapeType="1" noTextEdit="1"/>
                  </p:cNvSpPr>
                  <p:nvPr/>
                </p:nvSpPr>
                <p:spPr>
                  <a:xfrm>
                    <a:off x="7103209" y="4529546"/>
                    <a:ext cx="340606"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2B73B417-B995-49B8-94FF-1DFCA02FA7EC}"/>
                      </a:ext>
                    </a:extLst>
                  </p:cNvPr>
                  <p:cNvSpPr txBox="1"/>
                  <p:nvPr/>
                </p:nvSpPr>
                <p:spPr>
                  <a:xfrm>
                    <a:off x="9073160" y="4529546"/>
                    <a:ext cx="29142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latin typeface="+mn-lt"/>
                      <a:ea typeface="+mn-ea"/>
                    </a:endParaRPr>
                  </a:p>
                </p:txBody>
              </p:sp>
            </mc:Choice>
            <mc:Fallback xmlns="">
              <p:sp>
                <p:nvSpPr>
                  <p:cNvPr id="43" name="文本框 42">
                    <a:extLst>
                      <a:ext uri="{FF2B5EF4-FFF2-40B4-BE49-F238E27FC236}">
                        <a16:creationId xmlns:a16="http://schemas.microsoft.com/office/drawing/2014/main" id="{2B73B417-B995-49B8-94FF-1DFCA02FA7EC}"/>
                      </a:ext>
                    </a:extLst>
                  </p:cNvPr>
                  <p:cNvSpPr txBox="1">
                    <a:spLocks noRot="1" noChangeAspect="1" noMove="1" noResize="1" noEditPoints="1" noAdjustHandles="1" noChangeArrowheads="1" noChangeShapeType="1" noTextEdit="1"/>
                  </p:cNvSpPr>
                  <p:nvPr/>
                </p:nvSpPr>
                <p:spPr>
                  <a:xfrm>
                    <a:off x="9073160" y="4529546"/>
                    <a:ext cx="291425" cy="430887"/>
                  </a:xfrm>
                  <a:prstGeom prst="rect">
                    <a:avLst/>
                  </a:prstGeom>
                  <a:blipFill>
                    <a:blip r:embed="rId9"/>
                    <a:stretch>
                      <a:fillRect/>
                    </a:stretch>
                  </a:blipFill>
                </p:spPr>
                <p:txBody>
                  <a:bodyPr/>
                  <a:lstStyle/>
                  <a:p>
                    <a:r>
                      <a:rPr lang="zh-CN" altLang="en-US">
                        <a:noFill/>
                      </a:rPr>
                      <a:t> </a:t>
                    </a:r>
                  </a:p>
                </p:txBody>
              </p:sp>
            </mc:Fallback>
          </mc:AlternateContent>
        </p:grpSp>
        <p:grpSp>
          <p:nvGrpSpPr>
            <p:cNvPr id="44" name="组合 43">
              <a:extLst>
                <a:ext uri="{FF2B5EF4-FFF2-40B4-BE49-F238E27FC236}">
                  <a16:creationId xmlns:a16="http://schemas.microsoft.com/office/drawing/2014/main" id="{138337FF-1633-41B7-A57F-A77C61A7DFB2}"/>
                </a:ext>
              </a:extLst>
            </p:cNvPr>
            <p:cNvGrpSpPr/>
            <p:nvPr/>
          </p:nvGrpSpPr>
          <p:grpSpPr>
            <a:xfrm>
              <a:off x="7406611" y="1530734"/>
              <a:ext cx="1694999" cy="3200400"/>
              <a:chOff x="7408983" y="1524000"/>
              <a:chExt cx="1694999" cy="3200400"/>
            </a:xfrm>
          </p:grpSpPr>
          <p:grpSp>
            <p:nvGrpSpPr>
              <p:cNvPr id="45" name="Group 11">
                <a:extLst>
                  <a:ext uri="{FF2B5EF4-FFF2-40B4-BE49-F238E27FC236}">
                    <a16:creationId xmlns:a16="http://schemas.microsoft.com/office/drawing/2014/main" id="{39FBD441-A477-4324-B9E0-E5FF8069E444}"/>
                  </a:ext>
                </a:extLst>
              </p:cNvPr>
              <p:cNvGrpSpPr>
                <a:grpSpLocks/>
              </p:cNvGrpSpPr>
              <p:nvPr/>
            </p:nvGrpSpPr>
            <p:grpSpPr bwMode="auto">
              <a:xfrm>
                <a:off x="7408983" y="1524000"/>
                <a:ext cx="1447800" cy="3200400"/>
                <a:chOff x="4416" y="912"/>
                <a:chExt cx="912" cy="1968"/>
              </a:xfrm>
            </p:grpSpPr>
            <p:grpSp>
              <p:nvGrpSpPr>
                <p:cNvPr id="49" name="Group 12">
                  <a:extLst>
                    <a:ext uri="{FF2B5EF4-FFF2-40B4-BE49-F238E27FC236}">
                      <a16:creationId xmlns:a16="http://schemas.microsoft.com/office/drawing/2014/main" id="{E477E1FA-2A2C-410A-BF6E-910FBABDED7B}"/>
                    </a:ext>
                  </a:extLst>
                </p:cNvPr>
                <p:cNvGrpSpPr>
                  <a:grpSpLocks/>
                </p:cNvGrpSpPr>
                <p:nvPr/>
              </p:nvGrpSpPr>
              <p:grpSpPr bwMode="auto">
                <a:xfrm>
                  <a:off x="4704" y="2352"/>
                  <a:ext cx="624" cy="192"/>
                  <a:chOff x="4704" y="2880"/>
                  <a:chExt cx="624" cy="192"/>
                </a:xfrm>
              </p:grpSpPr>
              <p:sp>
                <p:nvSpPr>
                  <p:cNvPr id="58" name="Line 13">
                    <a:extLst>
                      <a:ext uri="{FF2B5EF4-FFF2-40B4-BE49-F238E27FC236}">
                        <a16:creationId xmlns:a16="http://schemas.microsoft.com/office/drawing/2014/main" id="{0FFDD801-82DC-43CF-9466-0A7E3C08D008}"/>
                      </a:ext>
                    </a:extLst>
                  </p:cNvPr>
                  <p:cNvSpPr>
                    <a:spLocks noChangeShapeType="1"/>
                  </p:cNvSpPr>
                  <p:nvPr/>
                </p:nvSpPr>
                <p:spPr bwMode="auto">
                  <a:xfrm>
                    <a:off x="4704" y="2880"/>
                    <a:ext cx="0" cy="192"/>
                  </a:xfrm>
                  <a:prstGeom prst="line">
                    <a:avLst/>
                  </a:prstGeom>
                  <a:noFill/>
                  <a:ln w="38100">
                    <a:solidFill>
                      <a:srgbClr val="5E57E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9" name="Line 14">
                    <a:extLst>
                      <a:ext uri="{FF2B5EF4-FFF2-40B4-BE49-F238E27FC236}">
                        <a16:creationId xmlns:a16="http://schemas.microsoft.com/office/drawing/2014/main" id="{DBB8C0EA-6263-46AF-98CD-6B70A14A6328}"/>
                      </a:ext>
                    </a:extLst>
                  </p:cNvPr>
                  <p:cNvSpPr>
                    <a:spLocks noChangeShapeType="1"/>
                  </p:cNvSpPr>
                  <p:nvPr/>
                </p:nvSpPr>
                <p:spPr bwMode="auto">
                  <a:xfrm>
                    <a:off x="5328" y="2880"/>
                    <a:ext cx="0" cy="192"/>
                  </a:xfrm>
                  <a:prstGeom prst="line">
                    <a:avLst/>
                  </a:prstGeom>
                  <a:noFill/>
                  <a:ln w="38100">
                    <a:solidFill>
                      <a:srgbClr val="5E57E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p:nvGrpSpPr>
                <p:cNvPr id="50" name="Group 15">
                  <a:extLst>
                    <a:ext uri="{FF2B5EF4-FFF2-40B4-BE49-F238E27FC236}">
                      <a16:creationId xmlns:a16="http://schemas.microsoft.com/office/drawing/2014/main" id="{C398C6BF-684E-4E05-AAE4-9C3E94B01DEA}"/>
                    </a:ext>
                  </a:extLst>
                </p:cNvPr>
                <p:cNvGrpSpPr>
                  <a:grpSpLocks/>
                </p:cNvGrpSpPr>
                <p:nvPr/>
              </p:nvGrpSpPr>
              <p:grpSpPr bwMode="auto">
                <a:xfrm>
                  <a:off x="4416" y="912"/>
                  <a:ext cx="908" cy="1968"/>
                  <a:chOff x="4416" y="1152"/>
                  <a:chExt cx="908" cy="2352"/>
                </a:xfrm>
              </p:grpSpPr>
              <p:sp>
                <p:nvSpPr>
                  <p:cNvPr id="54" name="Line 16">
                    <a:extLst>
                      <a:ext uri="{FF2B5EF4-FFF2-40B4-BE49-F238E27FC236}">
                        <a16:creationId xmlns:a16="http://schemas.microsoft.com/office/drawing/2014/main" id="{D0D64CC7-A4BA-4427-9094-5881551D2780}"/>
                      </a:ext>
                    </a:extLst>
                  </p:cNvPr>
                  <p:cNvSpPr>
                    <a:spLocks noChangeShapeType="1"/>
                  </p:cNvSpPr>
                  <p:nvPr/>
                </p:nvSpPr>
                <p:spPr bwMode="auto">
                  <a:xfrm>
                    <a:off x="4416" y="1584"/>
                    <a:ext cx="0" cy="158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5" name="Rectangle 17">
                    <a:extLst>
                      <a:ext uri="{FF2B5EF4-FFF2-40B4-BE49-F238E27FC236}">
                        <a16:creationId xmlns:a16="http://schemas.microsoft.com/office/drawing/2014/main" id="{A7B0DA87-7CD0-436A-B0F6-822DFAE817AF}"/>
                      </a:ext>
                    </a:extLst>
                  </p:cNvPr>
                  <p:cNvSpPr>
                    <a:spLocks noChangeArrowheads="1"/>
                  </p:cNvSpPr>
                  <p:nvPr/>
                </p:nvSpPr>
                <p:spPr bwMode="auto">
                  <a:xfrm>
                    <a:off x="4708" y="1924"/>
                    <a:ext cx="616" cy="904"/>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56" name="Line 19">
                    <a:extLst>
                      <a:ext uri="{FF2B5EF4-FFF2-40B4-BE49-F238E27FC236}">
                        <a16:creationId xmlns:a16="http://schemas.microsoft.com/office/drawing/2014/main" id="{2F4D5A35-6CD0-4C26-9B28-B519587BDB6A}"/>
                      </a:ext>
                    </a:extLst>
                  </p:cNvPr>
                  <p:cNvSpPr>
                    <a:spLocks noChangeShapeType="1"/>
                  </p:cNvSpPr>
                  <p:nvPr/>
                </p:nvSpPr>
                <p:spPr bwMode="auto">
                  <a:xfrm flipV="1">
                    <a:off x="4416" y="1152"/>
                    <a:ext cx="0" cy="576"/>
                  </a:xfrm>
                  <a:prstGeom prst="line">
                    <a:avLst/>
                  </a:prstGeom>
                  <a:noFill/>
                  <a:ln w="38100">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7" name="Line 20">
                    <a:extLst>
                      <a:ext uri="{FF2B5EF4-FFF2-40B4-BE49-F238E27FC236}">
                        <a16:creationId xmlns:a16="http://schemas.microsoft.com/office/drawing/2014/main" id="{C5550232-DBD3-42FE-A824-7010FE766737}"/>
                      </a:ext>
                    </a:extLst>
                  </p:cNvPr>
                  <p:cNvSpPr>
                    <a:spLocks noChangeShapeType="1"/>
                  </p:cNvSpPr>
                  <p:nvPr/>
                </p:nvSpPr>
                <p:spPr bwMode="auto">
                  <a:xfrm>
                    <a:off x="4416" y="2976"/>
                    <a:ext cx="0" cy="528"/>
                  </a:xfrm>
                  <a:prstGeom prst="line">
                    <a:avLst/>
                  </a:prstGeom>
                  <a:noFill/>
                  <a:ln w="38100" cap="rnd">
                    <a:solidFill>
                      <a:schemeClr val="tx1"/>
                    </a:solidFill>
                    <a:prstDash val="sys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sp>
              <p:nvSpPr>
                <p:cNvPr id="51" name="Line 22">
                  <a:extLst>
                    <a:ext uri="{FF2B5EF4-FFF2-40B4-BE49-F238E27FC236}">
                      <a16:creationId xmlns:a16="http://schemas.microsoft.com/office/drawing/2014/main" id="{FDEE9DEF-B679-494E-BBDD-F50749ED93F6}"/>
                    </a:ext>
                  </a:extLst>
                </p:cNvPr>
                <p:cNvSpPr>
                  <a:spLocks noChangeShapeType="1"/>
                </p:cNvSpPr>
                <p:nvPr/>
              </p:nvSpPr>
              <p:spPr bwMode="auto">
                <a:xfrm>
                  <a:off x="4416" y="2496"/>
                  <a:ext cx="96"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2" name="Line 23">
                  <a:extLst>
                    <a:ext uri="{FF2B5EF4-FFF2-40B4-BE49-F238E27FC236}">
                      <a16:creationId xmlns:a16="http://schemas.microsoft.com/office/drawing/2014/main" id="{48941946-2F2B-41EE-AC6D-49109D260226}"/>
                    </a:ext>
                  </a:extLst>
                </p:cNvPr>
                <p:cNvSpPr>
                  <a:spLocks noChangeShapeType="1"/>
                </p:cNvSpPr>
                <p:nvPr/>
              </p:nvSpPr>
              <p:spPr bwMode="auto">
                <a:xfrm>
                  <a:off x="4656" y="2496"/>
                  <a:ext cx="20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ea"/>
                    <a:ea typeface="+mn-ea"/>
                  </a:endParaRPr>
                </a:p>
              </p:txBody>
            </p:sp>
            <p:sp>
              <p:nvSpPr>
                <p:cNvPr id="53" name="Line 24">
                  <a:extLst>
                    <a:ext uri="{FF2B5EF4-FFF2-40B4-BE49-F238E27FC236}">
                      <a16:creationId xmlns:a16="http://schemas.microsoft.com/office/drawing/2014/main" id="{9C9350EF-9581-4D1D-AD8D-2D7E092FF599}"/>
                    </a:ext>
                  </a:extLst>
                </p:cNvPr>
                <p:cNvSpPr>
                  <a:spLocks noChangeShapeType="1"/>
                </p:cNvSpPr>
                <p:nvPr/>
              </p:nvSpPr>
              <p:spPr bwMode="auto">
                <a:xfrm>
                  <a:off x="5136" y="2496"/>
                  <a:ext cx="192"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29D83AC6-6D8A-4065-A2C5-CA88BB853B24}"/>
                      </a:ext>
                    </a:extLst>
                  </p:cNvPr>
                  <p:cNvSpPr txBox="1"/>
                  <p:nvPr/>
                </p:nvSpPr>
                <p:spPr>
                  <a:xfrm>
                    <a:off x="8888988" y="2992420"/>
                    <a:ext cx="21499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latin typeface="+mn-lt"/>
                      <a:ea typeface="+mn-ea"/>
                    </a:endParaRPr>
                  </a:p>
                </p:txBody>
              </p:sp>
            </mc:Choice>
            <mc:Fallback xmlns="">
              <p:sp>
                <p:nvSpPr>
                  <p:cNvPr id="46" name="文本框 45">
                    <a:extLst>
                      <a:ext uri="{FF2B5EF4-FFF2-40B4-BE49-F238E27FC236}">
                        <a16:creationId xmlns:a16="http://schemas.microsoft.com/office/drawing/2014/main" id="{29D83AC6-6D8A-4065-A2C5-CA88BB853B24}"/>
                      </a:ext>
                    </a:extLst>
                  </p:cNvPr>
                  <p:cNvSpPr txBox="1">
                    <a:spLocks noRot="1" noChangeAspect="1" noMove="1" noResize="1" noEditPoints="1" noAdjustHandles="1" noChangeArrowheads="1" noChangeShapeType="1" noTextEdit="1"/>
                  </p:cNvSpPr>
                  <p:nvPr/>
                </p:nvSpPr>
                <p:spPr>
                  <a:xfrm>
                    <a:off x="8888988" y="2992420"/>
                    <a:ext cx="214994"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01D6D2B2-26E9-43E6-BB0E-B27AB031D9AD}"/>
                      </a:ext>
                    </a:extLst>
                  </p:cNvPr>
                  <p:cNvSpPr txBox="1"/>
                  <p:nvPr/>
                </p:nvSpPr>
                <p:spPr>
                  <a:xfrm>
                    <a:off x="7531661" y="3849587"/>
                    <a:ext cx="30957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0000FF"/>
                      </a:solidFill>
                      <a:latin typeface="+mn-lt"/>
                      <a:ea typeface="+mn-ea"/>
                    </a:endParaRPr>
                  </a:p>
                </p:txBody>
              </p:sp>
            </mc:Choice>
            <mc:Fallback xmlns="">
              <p:sp>
                <p:nvSpPr>
                  <p:cNvPr id="47" name="文本框 46">
                    <a:extLst>
                      <a:ext uri="{FF2B5EF4-FFF2-40B4-BE49-F238E27FC236}">
                        <a16:creationId xmlns:a16="http://schemas.microsoft.com/office/drawing/2014/main" id="{01D6D2B2-26E9-43E6-BB0E-B27AB031D9AD}"/>
                      </a:ext>
                    </a:extLst>
                  </p:cNvPr>
                  <p:cNvSpPr txBox="1">
                    <a:spLocks noRot="1" noChangeAspect="1" noMove="1" noResize="1" noEditPoints="1" noAdjustHandles="1" noChangeArrowheads="1" noChangeShapeType="1" noTextEdit="1"/>
                  </p:cNvSpPr>
                  <p:nvPr/>
                </p:nvSpPr>
                <p:spPr>
                  <a:xfrm>
                    <a:off x="7531661" y="3849587"/>
                    <a:ext cx="309572"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5AEA0509-4DA7-4D44-A4B2-7AEB49C208EE}"/>
                      </a:ext>
                    </a:extLst>
                  </p:cNvPr>
                  <p:cNvSpPr txBox="1"/>
                  <p:nvPr/>
                </p:nvSpPr>
                <p:spPr>
                  <a:xfrm>
                    <a:off x="8183425" y="3859665"/>
                    <a:ext cx="29892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0000FF"/>
                      </a:solidFill>
                      <a:latin typeface="+mn-lt"/>
                      <a:ea typeface="+mn-ea"/>
                    </a:endParaRPr>
                  </a:p>
                </p:txBody>
              </p:sp>
            </mc:Choice>
            <mc:Fallback xmlns="">
              <p:sp>
                <p:nvSpPr>
                  <p:cNvPr id="48" name="文本框 47">
                    <a:extLst>
                      <a:ext uri="{FF2B5EF4-FFF2-40B4-BE49-F238E27FC236}">
                        <a16:creationId xmlns:a16="http://schemas.microsoft.com/office/drawing/2014/main" id="{5AEA0509-4DA7-4D44-A4B2-7AEB49C208EE}"/>
                      </a:ext>
                    </a:extLst>
                  </p:cNvPr>
                  <p:cNvSpPr txBox="1">
                    <a:spLocks noRot="1" noChangeAspect="1" noMove="1" noResize="1" noEditPoints="1" noAdjustHandles="1" noChangeArrowheads="1" noChangeShapeType="1" noTextEdit="1"/>
                  </p:cNvSpPr>
                  <p:nvPr/>
                </p:nvSpPr>
                <p:spPr>
                  <a:xfrm>
                    <a:off x="8183425" y="3859665"/>
                    <a:ext cx="298928" cy="430887"/>
                  </a:xfrm>
                  <a:prstGeom prst="rect">
                    <a:avLst/>
                  </a:prstGeom>
                  <a:blipFill>
                    <a:blip r:embed="rId12"/>
                    <a:stretch>
                      <a:fillRect/>
                    </a:stretch>
                  </a:blipFill>
                </p:spPr>
                <p:txBody>
                  <a:bodyPr/>
                  <a:lstStyle/>
                  <a:p>
                    <a:r>
                      <a:rPr lang="zh-CN" altLang="en-US">
                        <a:noFill/>
                      </a:rPr>
                      <a:t> </a:t>
                    </a:r>
                  </a:p>
                </p:txBody>
              </p:sp>
            </mc:Fallback>
          </mc:AlternateContent>
        </p:grpSp>
        <p:grpSp>
          <p:nvGrpSpPr>
            <p:cNvPr id="60" name="组合 59">
              <a:extLst>
                <a:ext uri="{FF2B5EF4-FFF2-40B4-BE49-F238E27FC236}">
                  <a16:creationId xmlns:a16="http://schemas.microsoft.com/office/drawing/2014/main" id="{6CC6E519-715F-48B9-86BF-43B4EDE0345C}"/>
                </a:ext>
              </a:extLst>
            </p:cNvPr>
            <p:cNvGrpSpPr/>
            <p:nvPr/>
          </p:nvGrpSpPr>
          <p:grpSpPr>
            <a:xfrm>
              <a:off x="8212034" y="2133818"/>
              <a:ext cx="423077" cy="443127"/>
              <a:chOff x="8212034" y="2133818"/>
              <a:chExt cx="423077" cy="443127"/>
            </a:xfrm>
          </p:grpSpPr>
          <p:sp>
            <p:nvSpPr>
              <p:cNvPr id="61" name="Line 5">
                <a:extLst>
                  <a:ext uri="{FF2B5EF4-FFF2-40B4-BE49-F238E27FC236}">
                    <a16:creationId xmlns:a16="http://schemas.microsoft.com/office/drawing/2014/main" id="{8BB5739E-5386-48B8-B77D-7171D562BAB9}"/>
                  </a:ext>
                </a:extLst>
              </p:cNvPr>
              <p:cNvSpPr>
                <a:spLocks noChangeShapeType="1"/>
              </p:cNvSpPr>
              <p:nvPr/>
            </p:nvSpPr>
            <p:spPr bwMode="auto">
              <a:xfrm>
                <a:off x="8254111" y="2576945"/>
                <a:ext cx="381000" cy="0"/>
              </a:xfrm>
              <a:prstGeom prst="line">
                <a:avLst/>
              </a:prstGeom>
              <a:noFill/>
              <a:ln w="38100">
                <a:solidFill>
                  <a:srgbClr val="FF0066"/>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041B8422-7D91-4F22-8604-EB395328A5EE}"/>
                      </a:ext>
                    </a:extLst>
                  </p:cNvPr>
                  <p:cNvSpPr txBox="1"/>
                  <p:nvPr/>
                </p:nvSpPr>
                <p:spPr>
                  <a:xfrm>
                    <a:off x="8212034" y="2133818"/>
                    <a:ext cx="287899"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latin typeface="+mn-lt"/>
                      <a:ea typeface="+mn-ea"/>
                    </a:endParaRPr>
                  </a:p>
                </p:txBody>
              </p:sp>
            </mc:Choice>
            <mc:Fallback xmlns="">
              <p:sp>
                <p:nvSpPr>
                  <p:cNvPr id="62" name="文本框 61">
                    <a:extLst>
                      <a:ext uri="{FF2B5EF4-FFF2-40B4-BE49-F238E27FC236}">
                        <a16:creationId xmlns:a16="http://schemas.microsoft.com/office/drawing/2014/main" id="{041B8422-7D91-4F22-8604-EB395328A5EE}"/>
                      </a:ext>
                    </a:extLst>
                  </p:cNvPr>
                  <p:cNvSpPr txBox="1">
                    <a:spLocks noRot="1" noChangeAspect="1" noMove="1" noResize="1" noEditPoints="1" noAdjustHandles="1" noChangeArrowheads="1" noChangeShapeType="1" noTextEdit="1"/>
                  </p:cNvSpPr>
                  <p:nvPr/>
                </p:nvSpPr>
                <p:spPr>
                  <a:xfrm>
                    <a:off x="8212034" y="2133818"/>
                    <a:ext cx="287899" cy="430887"/>
                  </a:xfrm>
                  <a:prstGeom prst="rect">
                    <a:avLst/>
                  </a:prstGeom>
                  <a:blipFill>
                    <a:blip r:embed="rId1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A4F11F69-FF4C-4D72-87CF-C14885091AE3}"/>
                    </a:ext>
                  </a:extLst>
                </p:cNvPr>
                <p:cNvSpPr txBox="1"/>
                <p:nvPr/>
              </p:nvSpPr>
              <p:spPr>
                <a:xfrm>
                  <a:off x="7069736" y="2687341"/>
                  <a:ext cx="23743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latin typeface="+mn-lt"/>
                    <a:ea typeface="+mn-ea"/>
                  </a:endParaRPr>
                </a:p>
              </p:txBody>
            </p:sp>
          </mc:Choice>
          <mc:Fallback xmlns="">
            <p:sp>
              <p:nvSpPr>
                <p:cNvPr id="63" name="文本框 62">
                  <a:extLst>
                    <a:ext uri="{FF2B5EF4-FFF2-40B4-BE49-F238E27FC236}">
                      <a16:creationId xmlns:a16="http://schemas.microsoft.com/office/drawing/2014/main" id="{A4F11F69-FF4C-4D72-87CF-C14885091AE3}"/>
                    </a:ext>
                  </a:extLst>
                </p:cNvPr>
                <p:cNvSpPr txBox="1">
                  <a:spLocks noRot="1" noChangeAspect="1" noMove="1" noResize="1" noEditPoints="1" noAdjustHandles="1" noChangeArrowheads="1" noChangeShapeType="1" noTextEdit="1"/>
                </p:cNvSpPr>
                <p:nvPr/>
              </p:nvSpPr>
              <p:spPr>
                <a:xfrm>
                  <a:off x="7069736" y="2687341"/>
                  <a:ext cx="237436" cy="430887"/>
                </a:xfrm>
                <a:prstGeom prst="rect">
                  <a:avLst/>
                </a:prstGeom>
                <a:blipFill>
                  <a:blip r:embed="rId14"/>
                  <a:stretch>
                    <a:fillRect/>
                  </a:stretch>
                </a:blipFill>
              </p:spPr>
              <p:txBody>
                <a:bodyPr/>
                <a:lstStyle/>
                <a:p>
                  <a:r>
                    <a:rPr lang="zh-CN" altLang="en-US">
                      <a:noFill/>
                    </a:rPr>
                    <a:t> </a:t>
                  </a:r>
                </a:p>
              </p:txBody>
            </p:sp>
          </mc:Fallback>
        </mc:AlternateContent>
        <p:sp>
          <p:nvSpPr>
            <p:cNvPr id="64" name="Line 8">
              <a:extLst>
                <a:ext uri="{FF2B5EF4-FFF2-40B4-BE49-F238E27FC236}">
                  <a16:creationId xmlns:a16="http://schemas.microsoft.com/office/drawing/2014/main" id="{9D88C7BE-E77D-4B30-A059-E6AC97759547}"/>
                </a:ext>
              </a:extLst>
            </p:cNvPr>
            <p:cNvSpPr>
              <a:spLocks noChangeShapeType="1"/>
            </p:cNvSpPr>
            <p:nvPr/>
          </p:nvSpPr>
          <p:spPr bwMode="auto">
            <a:xfrm>
              <a:off x="7408985" y="2590801"/>
              <a:ext cx="0" cy="533400"/>
            </a:xfrm>
            <a:prstGeom prst="line">
              <a:avLst/>
            </a:prstGeom>
            <a:noFill/>
            <a:ln w="38100">
              <a:solidFill>
                <a:srgbClr val="FF0066"/>
              </a:solidFill>
              <a:round/>
              <a:headEnd type="arrow" w="med" len="me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7B7F87FC-75B4-45C0-B688-438569AC2B14}"/>
                  </a:ext>
                </a:extLst>
              </p:cNvPr>
              <p:cNvSpPr txBox="1"/>
              <p:nvPr/>
            </p:nvSpPr>
            <p:spPr>
              <a:xfrm>
                <a:off x="4108496" y="512315"/>
                <a:ext cx="1711944" cy="88383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𝑁</m:t>
                      </m:r>
                      <m:nary>
                        <m:naryPr>
                          <m:supHide m:val="on"/>
                          <m:ctrlPr>
                            <a:rPr lang="en-US" altLang="zh-CN" sz="2800" b="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𝑆</m:t>
                          </m:r>
                        </m:sub>
                        <m:sup/>
                        <m:e>
                          <m:r>
                            <a:rPr lang="en-US" altLang="zh-CN" sz="2800" b="0" i="1" smtClean="0">
                              <a:solidFill>
                                <a:srgbClr val="0000FF"/>
                              </a:solidFill>
                              <a:latin typeface="Cambria Math" panose="02040503050406030204" pitchFamily="18" charset="0"/>
                              <a:ea typeface="+mn-ea"/>
                            </a:rPr>
                            <m:t>𝐵</m:t>
                          </m:r>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𝑠</m:t>
                          </m:r>
                        </m:e>
                      </m:nary>
                    </m:oMath>
                  </m:oMathPara>
                </a14:m>
                <a:endParaRPr lang="zh-CN" altLang="en-US" sz="2800" dirty="0">
                  <a:solidFill>
                    <a:srgbClr val="0000FF"/>
                  </a:solidFill>
                  <a:latin typeface="+mn-lt"/>
                  <a:ea typeface="+mn-ea"/>
                </a:endParaRPr>
              </a:p>
            </p:txBody>
          </p:sp>
        </mc:Choice>
        <mc:Fallback xmlns="">
          <p:sp>
            <p:nvSpPr>
              <p:cNvPr id="66" name="文本框 65">
                <a:extLst>
                  <a:ext uri="{FF2B5EF4-FFF2-40B4-BE49-F238E27FC236}">
                    <a16:creationId xmlns:a16="http://schemas.microsoft.com/office/drawing/2014/main" id="{7B7F87FC-75B4-45C0-B688-438569AC2B14}"/>
                  </a:ext>
                </a:extLst>
              </p:cNvPr>
              <p:cNvSpPr txBox="1">
                <a:spLocks noRot="1" noChangeAspect="1" noMove="1" noResize="1" noEditPoints="1" noAdjustHandles="1" noChangeArrowheads="1" noChangeShapeType="1" noTextEdit="1"/>
              </p:cNvSpPr>
              <p:nvPr/>
            </p:nvSpPr>
            <p:spPr>
              <a:xfrm>
                <a:off x="4108496" y="512315"/>
                <a:ext cx="1711944" cy="88383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24985EE4-D9F8-46B5-B564-949885F57058}"/>
                  </a:ext>
                </a:extLst>
              </p:cNvPr>
              <p:cNvSpPr txBox="1"/>
              <p:nvPr/>
            </p:nvSpPr>
            <p:spPr>
              <a:xfrm>
                <a:off x="5870785" y="486177"/>
                <a:ext cx="2872774" cy="977383"/>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𝑁</m:t>
                      </m:r>
                      <m:nary>
                        <m:naryPr>
                          <m:ctrlPr>
                            <a:rPr lang="en-US" altLang="zh-CN" sz="2800" b="0" i="1" smtClean="0">
                              <a:solidFill>
                                <a:srgbClr val="0000FF"/>
                              </a:solidFill>
                              <a:latin typeface="Cambria Math" panose="02040503050406030204" pitchFamily="18" charset="0"/>
                              <a:ea typeface="+mn-ea"/>
                            </a:rPr>
                          </m:ctrlPr>
                        </m:naryPr>
                        <m:sub>
                          <m:r>
                            <m:rPr>
                              <m:brk m:alnAt="7"/>
                            </m:rPr>
                            <a:rPr lang="en-US" altLang="zh-CN" sz="2800" b="0" i="1" smtClean="0">
                              <a:solidFill>
                                <a:srgbClr val="0000FF"/>
                              </a:solidFill>
                              <a:latin typeface="Cambria Math" panose="02040503050406030204" pitchFamily="18" charset="0"/>
                              <a:ea typeface="+mn-ea"/>
                            </a:rPr>
                            <m:t>𝑑</m:t>
                          </m:r>
                        </m:sub>
                        <m:sup>
                          <m:r>
                            <a:rPr lang="en-US" altLang="zh-CN" sz="2800" b="0" i="1" smtClean="0">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𝑎</m:t>
                          </m:r>
                        </m:sup>
                        <m:e>
                          <m:f>
                            <m:fPr>
                              <m:ctrlPr>
                                <a:rPr lang="en-US" altLang="zh-CN" sz="2800" b="0" i="1" smtClean="0">
                                  <a:solidFill>
                                    <a:srgbClr val="0000FF"/>
                                  </a:solidFill>
                                  <a:latin typeface="Cambria Math" panose="02040503050406030204" pitchFamily="18" charset="0"/>
                                  <a:ea typeface="+mn-ea"/>
                                </a:rPr>
                              </m:ctrlPr>
                            </m:fPr>
                            <m:num>
                              <m:r>
                                <a:rPr lang="zh-CN" altLang="en-US" sz="2800" b="0" i="1" smtClean="0">
                                  <a:solidFill>
                                    <a:srgbClr val="0000FF"/>
                                  </a:solidFill>
                                  <a:latin typeface="Cambria Math" panose="02040503050406030204" pitchFamily="18" charset="0"/>
                                  <a:ea typeface="+mn-ea"/>
                                </a:rPr>
                                <m:t>𝜇</m:t>
                              </m:r>
                              <m:r>
                                <a:rPr lang="en-US" altLang="zh-CN" sz="2800" b="0" i="1" smtClean="0">
                                  <a:solidFill>
                                    <a:srgbClr val="0000FF"/>
                                  </a:solidFill>
                                  <a:latin typeface="Cambria Math" panose="02040503050406030204" pitchFamily="18" charset="0"/>
                                  <a:ea typeface="+mn-ea"/>
                                </a:rPr>
                                <m:t>𝐼</m:t>
                              </m:r>
                            </m:num>
                            <m:den>
                              <m:r>
                                <a:rPr lang="en-US" altLang="zh-CN" sz="2800" b="0" i="1" smtClean="0">
                                  <a:solidFill>
                                    <a:srgbClr val="0000FF"/>
                                  </a:solidFill>
                                  <a:latin typeface="Cambria Math" panose="02040503050406030204" pitchFamily="18" charset="0"/>
                                  <a:ea typeface="+mn-ea"/>
                                </a:rPr>
                                <m:t>2</m:t>
                              </m:r>
                              <m:r>
                                <a:rPr lang="zh-CN" altLang="en-US" sz="2800" b="0" i="1" smtClean="0">
                                  <a:solidFill>
                                    <a:srgbClr val="0000FF"/>
                                  </a:solidFill>
                                  <a:latin typeface="Cambria Math" panose="02040503050406030204" pitchFamily="18" charset="0"/>
                                  <a:ea typeface="+mn-ea"/>
                                </a:rPr>
                                <m:t>𝜋</m:t>
                              </m:r>
                              <m:r>
                                <a:rPr lang="en-US" altLang="zh-CN" sz="2800" b="0" i="1" smtClean="0">
                                  <a:solidFill>
                                    <a:srgbClr val="0000FF"/>
                                  </a:solidFill>
                                  <a:latin typeface="Cambria Math" panose="02040503050406030204" pitchFamily="18" charset="0"/>
                                  <a:ea typeface="+mn-ea"/>
                                </a:rPr>
                                <m:t>𝑥</m:t>
                              </m:r>
                            </m:den>
                          </m:f>
                          <m:r>
                            <a:rPr lang="en-US" altLang="zh-CN" sz="2800" b="0" i="1" smtClean="0">
                              <a:solidFill>
                                <a:srgbClr val="0000FF"/>
                              </a:solidFill>
                              <a:latin typeface="Cambria Math" panose="02040503050406030204" pitchFamily="18" charset="0"/>
                              <a:ea typeface="+mn-ea"/>
                            </a:rPr>
                            <m:t>𝑙𝑑𝑥</m:t>
                          </m:r>
                        </m:e>
                      </m:nary>
                    </m:oMath>
                  </m:oMathPara>
                </a14:m>
                <a:endParaRPr lang="zh-CN" altLang="en-US" sz="2800" dirty="0">
                  <a:solidFill>
                    <a:srgbClr val="0000FF"/>
                  </a:solidFill>
                  <a:latin typeface="+mn-lt"/>
                  <a:ea typeface="+mn-ea"/>
                </a:endParaRPr>
              </a:p>
            </p:txBody>
          </p:sp>
        </mc:Choice>
        <mc:Fallback xmlns="">
          <p:sp>
            <p:nvSpPr>
              <p:cNvPr id="67" name="文本框 66">
                <a:extLst>
                  <a:ext uri="{FF2B5EF4-FFF2-40B4-BE49-F238E27FC236}">
                    <a16:creationId xmlns:a16="http://schemas.microsoft.com/office/drawing/2014/main" id="{24985EE4-D9F8-46B5-B564-949885F57058}"/>
                  </a:ext>
                </a:extLst>
              </p:cNvPr>
              <p:cNvSpPr txBox="1">
                <a:spLocks noRot="1" noChangeAspect="1" noMove="1" noResize="1" noEditPoints="1" noAdjustHandles="1" noChangeArrowheads="1" noChangeShapeType="1" noTextEdit="1"/>
              </p:cNvSpPr>
              <p:nvPr/>
            </p:nvSpPr>
            <p:spPr>
              <a:xfrm>
                <a:off x="5870785" y="486177"/>
                <a:ext cx="2872774" cy="977383"/>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6DAAA1EB-C212-42AD-8275-E4B3E8DFA92C}"/>
                  </a:ext>
                </a:extLst>
              </p:cNvPr>
              <p:cNvSpPr txBox="1"/>
              <p:nvPr/>
            </p:nvSpPr>
            <p:spPr>
              <a:xfrm>
                <a:off x="1148523" y="1595683"/>
                <a:ext cx="2452787"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𝜇</m:t>
                          </m:r>
                          <m:r>
                            <a:rPr lang="en-US" altLang="zh-CN" sz="2800" b="0" i="1" smtClean="0">
                              <a:solidFill>
                                <a:srgbClr val="0000FF"/>
                              </a:solidFill>
                              <a:latin typeface="Cambria Math" panose="02040503050406030204" pitchFamily="18" charset="0"/>
                            </a:rPr>
                            <m:t>𝑁</m:t>
                          </m:r>
                          <m:r>
                            <a:rPr lang="en-US" altLang="zh-CN" sz="2800" i="1">
                              <a:solidFill>
                                <a:srgbClr val="0000FF"/>
                              </a:solidFill>
                              <a:latin typeface="Cambria Math" panose="02040503050406030204" pitchFamily="18" charset="0"/>
                            </a:rPr>
                            <m:t>𝐼</m:t>
                          </m:r>
                          <m:r>
                            <a:rPr lang="en-US" altLang="zh-CN" sz="2800" b="0" i="1" smtClean="0">
                              <a:solidFill>
                                <a:srgbClr val="0000FF"/>
                              </a:solidFill>
                              <a:latin typeface="Cambria Math" panose="02040503050406030204" pitchFamily="18" charset="0"/>
                            </a:rPr>
                            <m:t>𝑙</m:t>
                          </m:r>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den>
                      </m:f>
                      <m:func>
                        <m:funcPr>
                          <m:ctrlPr>
                            <a:rPr lang="en-US" altLang="zh-CN" sz="2800" i="1" smtClean="0">
                              <a:solidFill>
                                <a:srgbClr val="0000FF"/>
                              </a:solidFill>
                              <a:latin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rPr>
                            <m:t>ln</m:t>
                          </m:r>
                        </m:fName>
                        <m:e>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𝑎</m:t>
                              </m:r>
                            </m:num>
                            <m:den>
                              <m:r>
                                <a:rPr lang="en-US" altLang="zh-CN" sz="2800" b="0" i="1" smtClean="0">
                                  <a:solidFill>
                                    <a:srgbClr val="0000FF"/>
                                  </a:solidFill>
                                  <a:latin typeface="Cambria Math" panose="02040503050406030204" pitchFamily="18" charset="0"/>
                                </a:rPr>
                                <m:t>𝑑</m:t>
                              </m:r>
                            </m:den>
                          </m:f>
                        </m:e>
                      </m:func>
                    </m:oMath>
                  </m:oMathPara>
                </a14:m>
                <a:endParaRPr lang="zh-CN" altLang="en-US" sz="2800" dirty="0">
                  <a:solidFill>
                    <a:srgbClr val="0000FF"/>
                  </a:solidFill>
                  <a:latin typeface="+mn-lt"/>
                  <a:ea typeface="+mn-ea"/>
                </a:endParaRPr>
              </a:p>
            </p:txBody>
          </p:sp>
        </mc:Choice>
        <mc:Fallback xmlns="">
          <p:sp>
            <p:nvSpPr>
              <p:cNvPr id="68" name="文本框 67">
                <a:extLst>
                  <a:ext uri="{FF2B5EF4-FFF2-40B4-BE49-F238E27FC236}">
                    <a16:creationId xmlns:a16="http://schemas.microsoft.com/office/drawing/2014/main" id="{6DAAA1EB-C212-42AD-8275-E4B3E8DFA92C}"/>
                  </a:ext>
                </a:extLst>
              </p:cNvPr>
              <p:cNvSpPr txBox="1">
                <a:spLocks noRot="1" noChangeAspect="1" noMove="1" noResize="1" noEditPoints="1" noAdjustHandles="1" noChangeArrowheads="1" noChangeShapeType="1" noTextEdit="1"/>
              </p:cNvSpPr>
              <p:nvPr/>
            </p:nvSpPr>
            <p:spPr>
              <a:xfrm>
                <a:off x="1148523" y="1595683"/>
                <a:ext cx="2452787" cy="81804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0BC8DCAA-84A2-43CB-88C6-E966F2E3323D}"/>
                  </a:ext>
                </a:extLst>
              </p:cNvPr>
              <p:cNvSpPr txBox="1"/>
              <p:nvPr/>
            </p:nvSpPr>
            <p:spPr>
              <a:xfrm>
                <a:off x="1148940" y="2819097"/>
                <a:ext cx="3592137"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𝜇</m:t>
                          </m:r>
                          <m:r>
                            <a:rPr lang="en-US" altLang="zh-CN" sz="2800" b="0" i="1" smtClean="0">
                              <a:solidFill>
                                <a:srgbClr val="0000FF"/>
                              </a:solidFill>
                              <a:latin typeface="Cambria Math" panose="02040503050406030204" pitchFamily="18" charset="0"/>
                            </a:rPr>
                            <m:t>𝑁</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𝑙</m:t>
                          </m:r>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den>
                      </m:f>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func>
                        <m:funcPr>
                          <m:ctrlPr>
                            <a:rPr lang="en-US" altLang="zh-CN" sz="2800" i="1" smtClean="0">
                              <a:solidFill>
                                <a:srgbClr val="0000FF"/>
                              </a:solidFill>
                              <a:latin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rPr>
                            <m:t>ln</m:t>
                          </m:r>
                        </m:fName>
                        <m:e>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𝑎</m:t>
                              </m:r>
                            </m:num>
                            <m:den>
                              <m:r>
                                <a:rPr lang="en-US" altLang="zh-CN" sz="2800" b="0" i="1" smtClean="0">
                                  <a:solidFill>
                                    <a:srgbClr val="0000FF"/>
                                  </a:solidFill>
                                  <a:latin typeface="Cambria Math" panose="02040503050406030204" pitchFamily="18" charset="0"/>
                                </a:rPr>
                                <m:t>𝑑</m:t>
                              </m:r>
                            </m:den>
                          </m:f>
                        </m:e>
                      </m:func>
                    </m:oMath>
                  </m:oMathPara>
                </a14:m>
                <a:endParaRPr lang="zh-CN" altLang="en-US" sz="2800" dirty="0">
                  <a:solidFill>
                    <a:srgbClr val="0000FF"/>
                  </a:solidFill>
                  <a:latin typeface="+mn-lt"/>
                  <a:ea typeface="+mn-ea"/>
                </a:endParaRPr>
              </a:p>
            </p:txBody>
          </p:sp>
        </mc:Choice>
        <mc:Fallback xmlns="">
          <p:sp>
            <p:nvSpPr>
              <p:cNvPr id="69" name="文本框 68">
                <a:extLst>
                  <a:ext uri="{FF2B5EF4-FFF2-40B4-BE49-F238E27FC236}">
                    <a16:creationId xmlns:a16="http://schemas.microsoft.com/office/drawing/2014/main" id="{0BC8DCAA-84A2-43CB-88C6-E966F2E3323D}"/>
                  </a:ext>
                </a:extLst>
              </p:cNvPr>
              <p:cNvSpPr txBox="1">
                <a:spLocks noRot="1" noChangeAspect="1" noMove="1" noResize="1" noEditPoints="1" noAdjustHandles="1" noChangeArrowheads="1" noChangeShapeType="1" noTextEdit="1"/>
              </p:cNvSpPr>
              <p:nvPr/>
            </p:nvSpPr>
            <p:spPr>
              <a:xfrm>
                <a:off x="1148940" y="2819097"/>
                <a:ext cx="3592137" cy="81804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97775B7E-33A3-43A3-9772-9BDFB987CFAA}"/>
                  </a:ext>
                </a:extLst>
              </p:cNvPr>
              <p:cNvSpPr txBox="1"/>
              <p:nvPr/>
            </p:nvSpPr>
            <p:spPr>
              <a:xfrm>
                <a:off x="1148940" y="5039453"/>
                <a:ext cx="4227118"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𝜇</m:t>
                          </m:r>
                          <m:r>
                            <a:rPr lang="en-US" altLang="zh-CN" sz="2800" b="0" i="1" smtClean="0">
                              <a:solidFill>
                                <a:srgbClr val="0000FF"/>
                              </a:solidFill>
                              <a:latin typeface="Cambria Math" panose="02040503050406030204" pitchFamily="18" charset="0"/>
                            </a:rPr>
                            <m:t>𝑁</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𝑙</m:t>
                          </m:r>
                          <m:r>
                            <a:rPr lang="zh-CN" altLang="en-US" sz="2800" i="1">
                              <a:solidFill>
                                <a:srgbClr val="0000FF"/>
                              </a:solidFill>
                              <a:latin typeface="Cambria Math" panose="02040503050406030204" pitchFamily="18" charset="0"/>
                            </a:rPr>
                            <m:t>𝜔</m:t>
                          </m:r>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den>
                      </m:f>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m:t>
                          </m:r>
                          <m:r>
                            <m:rPr>
                              <m:sty m:val="p"/>
                            </m:rPr>
                            <a:rPr lang="en-US" altLang="zh-CN" sz="2800">
                              <a:solidFill>
                                <a:srgbClr val="0000FF"/>
                              </a:solidFill>
                              <a:latin typeface="Cambria Math" panose="02040503050406030204" pitchFamily="18" charset="0"/>
                              <a:ea typeface="Cambria Math" panose="02040503050406030204" pitchFamily="18" charset="0"/>
                            </a:rPr>
                            <m:t>s</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func>
                        <m:funcPr>
                          <m:ctrlPr>
                            <a:rPr lang="en-US" altLang="zh-CN" sz="2800" i="1" smtClean="0">
                              <a:solidFill>
                                <a:srgbClr val="0000FF"/>
                              </a:solidFill>
                              <a:latin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rPr>
                            <m:t>ln</m:t>
                          </m:r>
                        </m:fName>
                        <m:e>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𝑎</m:t>
                              </m:r>
                            </m:num>
                            <m:den>
                              <m:r>
                                <a:rPr lang="en-US" altLang="zh-CN" sz="2800" b="0" i="1" smtClean="0">
                                  <a:solidFill>
                                    <a:srgbClr val="0000FF"/>
                                  </a:solidFill>
                                  <a:latin typeface="Cambria Math" panose="02040503050406030204" pitchFamily="18" charset="0"/>
                                </a:rPr>
                                <m:t>𝑑</m:t>
                              </m:r>
                            </m:den>
                          </m:f>
                        </m:e>
                      </m:func>
                    </m:oMath>
                  </m:oMathPara>
                </a14:m>
                <a:endParaRPr lang="zh-CN" altLang="en-US" sz="2800" dirty="0">
                  <a:solidFill>
                    <a:srgbClr val="0000FF"/>
                  </a:solidFill>
                  <a:latin typeface="+mn-lt"/>
                  <a:ea typeface="+mn-ea"/>
                </a:endParaRPr>
              </a:p>
            </p:txBody>
          </p:sp>
        </mc:Choice>
        <mc:Fallback xmlns="">
          <p:sp>
            <p:nvSpPr>
              <p:cNvPr id="70" name="文本框 69">
                <a:extLst>
                  <a:ext uri="{FF2B5EF4-FFF2-40B4-BE49-F238E27FC236}">
                    <a16:creationId xmlns:a16="http://schemas.microsoft.com/office/drawing/2014/main" id="{97775B7E-33A3-43A3-9772-9BDFB987CFAA}"/>
                  </a:ext>
                </a:extLst>
              </p:cNvPr>
              <p:cNvSpPr txBox="1">
                <a:spLocks noRot="1" noChangeAspect="1" noMove="1" noResize="1" noEditPoints="1" noAdjustHandles="1" noChangeArrowheads="1" noChangeShapeType="1" noTextEdit="1"/>
              </p:cNvSpPr>
              <p:nvPr/>
            </p:nvSpPr>
            <p:spPr>
              <a:xfrm>
                <a:off x="1148940" y="5039453"/>
                <a:ext cx="4227118" cy="818044"/>
              </a:xfrm>
              <a:prstGeom prst="rect">
                <a:avLst/>
              </a:prstGeom>
              <a:blipFill>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42408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wipe(left)">
                                      <p:cBhvr>
                                        <p:cTn id="17" dur="500"/>
                                        <p:tgtEl>
                                          <p:spTgt spid="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left)">
                                      <p:cBhvr>
                                        <p:cTn id="22" dur="500"/>
                                        <p:tgtEl>
                                          <p:spTgt spid="6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left)">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9"/>
                                        </p:tgtEl>
                                        <p:attrNameLst>
                                          <p:attrName>style.visibility</p:attrName>
                                        </p:attrNameLst>
                                      </p:cBhvr>
                                      <p:to>
                                        <p:strVal val="visible"/>
                                      </p:to>
                                    </p:set>
                                    <p:animEffect transition="in" filter="wipe(left)">
                                      <p:cBhvr>
                                        <p:cTn id="32" dur="500"/>
                                        <p:tgtEl>
                                          <p:spTgt spid="6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wipe(left)">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0185"/>
                                        </p:tgtEl>
                                        <p:attrNameLst>
                                          <p:attrName>style.visibility</p:attrName>
                                        </p:attrNameLst>
                                      </p:cBhvr>
                                      <p:to>
                                        <p:strVal val="visible"/>
                                      </p:to>
                                    </p:set>
                                    <p:animEffect transition="in" filter="wipe(left)">
                                      <p:cBhvr>
                                        <p:cTn id="47" dur="500"/>
                                        <p:tgtEl>
                                          <p:spTgt spid="50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5" grpId="0"/>
      <p:bldP spid="34" grpId="0"/>
      <p:bldP spid="35" grpId="0"/>
      <p:bldP spid="36" grpId="0"/>
      <p:bldP spid="66" grpId="0"/>
      <p:bldP spid="67" grpId="0"/>
      <p:bldP spid="68" grpId="0"/>
      <p:bldP spid="69" grpId="0"/>
      <p:bldP spid="7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2</a:t>
              </a:r>
              <a:endParaRPr lang="zh-CN" altLang="en-US" sz="6000" dirty="0"/>
            </a:p>
          </p:txBody>
        </p:sp>
        <p:sp>
          <p:nvSpPr>
            <p:cNvPr id="51" name="文本框 50"/>
            <p:cNvSpPr txBox="1"/>
            <p:nvPr/>
          </p:nvSpPr>
          <p:spPr>
            <a:xfrm>
              <a:off x="4374895" y="3061934"/>
              <a:ext cx="7802131"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动生电动势和感生电动势</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29663068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178" name="Group 2"/>
          <p:cNvGrpSpPr>
            <a:grpSpLocks/>
          </p:cNvGrpSpPr>
          <p:nvPr/>
        </p:nvGrpSpPr>
        <p:grpSpPr bwMode="auto">
          <a:xfrm>
            <a:off x="667383" y="1186264"/>
            <a:ext cx="8075613" cy="954088"/>
            <a:chOff x="422" y="851"/>
            <a:chExt cx="5087" cy="601"/>
          </a:xfrm>
        </p:grpSpPr>
        <p:sp>
          <p:nvSpPr>
            <p:cNvPr id="50208" name="Text Box 3"/>
            <p:cNvSpPr txBox="1">
              <a:spLocks noChangeArrowheads="1"/>
            </p:cNvSpPr>
            <p:nvPr/>
          </p:nvSpPr>
          <p:spPr bwMode="auto">
            <a:xfrm>
              <a:off x="422" y="851"/>
              <a:ext cx="5087"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1）稳恒磁场中的导体运动，或者回路面积变化、取向变化等                动生电动势        </a:t>
              </a:r>
            </a:p>
          </p:txBody>
        </p:sp>
        <p:sp>
          <p:nvSpPr>
            <p:cNvPr id="50209" name="AutoShape 4"/>
            <p:cNvSpPr>
              <a:spLocks noChangeArrowheads="1"/>
            </p:cNvSpPr>
            <p:nvPr/>
          </p:nvSpPr>
          <p:spPr bwMode="auto">
            <a:xfrm>
              <a:off x="1753" y="1231"/>
              <a:ext cx="720" cy="144"/>
            </a:xfrm>
            <a:prstGeom prst="rightArrow">
              <a:avLst>
                <a:gd name="adj1" fmla="val 50000"/>
                <a:gd name="adj2" fmla="val 125000"/>
              </a:avLst>
            </a:prstGeom>
            <a:solidFill>
              <a:srgbClr val="FFCCFF"/>
            </a:solidFill>
            <a:ln w="28575">
              <a:solidFill>
                <a:srgbClr val="FF0000"/>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grpSp>
        <p:nvGrpSpPr>
          <p:cNvPr id="3" name="Group 5"/>
          <p:cNvGrpSpPr>
            <a:grpSpLocks/>
          </p:cNvGrpSpPr>
          <p:nvPr/>
        </p:nvGrpSpPr>
        <p:grpSpPr bwMode="auto">
          <a:xfrm>
            <a:off x="667383" y="2336196"/>
            <a:ext cx="7478713" cy="519113"/>
            <a:chOff x="905" y="1792"/>
            <a:chExt cx="4711" cy="327"/>
          </a:xfrm>
        </p:grpSpPr>
        <p:sp>
          <p:nvSpPr>
            <p:cNvPr id="50206" name="AutoShape 6"/>
            <p:cNvSpPr>
              <a:spLocks noChangeArrowheads="1"/>
            </p:cNvSpPr>
            <p:nvPr/>
          </p:nvSpPr>
          <p:spPr bwMode="auto">
            <a:xfrm>
              <a:off x="3449" y="1872"/>
              <a:ext cx="576" cy="144"/>
            </a:xfrm>
            <a:prstGeom prst="rightArrow">
              <a:avLst>
                <a:gd name="adj1" fmla="val 50000"/>
                <a:gd name="adj2" fmla="val 100000"/>
              </a:avLst>
            </a:prstGeom>
            <a:solidFill>
              <a:schemeClr val="accent1"/>
            </a:solidFill>
            <a:ln w="28575">
              <a:solidFill>
                <a:srgbClr val="0000FF"/>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50207" name="Rectangle 7"/>
            <p:cNvSpPr>
              <a:spLocks noChangeArrowheads="1"/>
            </p:cNvSpPr>
            <p:nvPr/>
          </p:nvSpPr>
          <p:spPr bwMode="auto">
            <a:xfrm>
              <a:off x="905" y="1792"/>
              <a:ext cx="471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dirty="0">
                  <a:solidFill>
                    <a:srgbClr val="0000FF"/>
                  </a:solidFill>
                  <a:latin typeface="+mn-ea"/>
                  <a:ea typeface="+mn-ea"/>
                </a:rPr>
                <a:t>2）导体不动，磁场变化              感生电动势</a:t>
              </a:r>
            </a:p>
          </p:txBody>
        </p:sp>
      </p:grpSp>
      <p:sp>
        <p:nvSpPr>
          <p:cNvPr id="60" name="Text Box 8"/>
          <p:cNvSpPr txBox="1">
            <a:spLocks noChangeArrowheads="1"/>
          </p:cNvSpPr>
          <p:nvPr/>
        </p:nvSpPr>
        <p:spPr bwMode="auto">
          <a:xfrm>
            <a:off x="748345" y="3340501"/>
            <a:ext cx="198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Blip>
                <a:blip r:embed="rId3"/>
              </a:buBlip>
            </a:pPr>
            <a:r>
              <a:rPr lang="zh-CN" altLang="en-US" sz="2800" dirty="0">
                <a:solidFill>
                  <a:srgbClr val="0000FF"/>
                </a:solidFill>
                <a:latin typeface="+mn-ea"/>
                <a:ea typeface="+mn-ea"/>
              </a:rPr>
              <a:t>  电动势</a:t>
            </a:r>
          </a:p>
        </p:txBody>
      </p:sp>
      <p:sp>
        <p:nvSpPr>
          <p:cNvPr id="50189" name="Text Box 29"/>
          <p:cNvSpPr txBox="1">
            <a:spLocks noChangeArrowheads="1"/>
          </p:cNvSpPr>
          <p:nvPr/>
        </p:nvSpPr>
        <p:spPr bwMode="auto">
          <a:xfrm>
            <a:off x="748345" y="5605865"/>
            <a:ext cx="4267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Blip>
                <a:blip r:embed="rId3"/>
              </a:buBlip>
            </a:pPr>
            <a:r>
              <a:rPr lang="zh-CN" altLang="en-US" sz="2800">
                <a:solidFill>
                  <a:srgbClr val="0000FF"/>
                </a:solidFill>
                <a:latin typeface="+mn-ea"/>
                <a:ea typeface="+mn-ea"/>
              </a:rPr>
              <a:t>  闭合电路的总电动势  </a:t>
            </a:r>
          </a:p>
        </p:txBody>
      </p:sp>
      <mc:AlternateContent xmlns:mc="http://schemas.openxmlformats.org/markup-compatibility/2006" xmlns:a14="http://schemas.microsoft.com/office/drawing/2010/main">
        <mc:Choice Requires="a14">
          <p:sp>
            <p:nvSpPr>
              <p:cNvPr id="50187" name="Text Box 32"/>
              <p:cNvSpPr txBox="1">
                <a:spLocks noChangeArrowheads="1"/>
              </p:cNvSpPr>
              <p:nvPr/>
            </p:nvSpPr>
            <p:spPr bwMode="auto">
              <a:xfrm>
                <a:off x="1208170" y="4758541"/>
                <a:ext cx="4070412" cy="5762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en-US" altLang="zh-CN" sz="2800" i="1">
                        <a:solidFill>
                          <a:srgbClr val="0000FF"/>
                        </a:solidFill>
                        <a:latin typeface="Cambria Math" panose="02040503050406030204" pitchFamily="18" charset="0"/>
                        <a:ea typeface="Cambria Math" panose="02040503050406030204" pitchFamily="18" charset="0"/>
                      </a:rPr>
                      <m:t> </m:t>
                    </m:r>
                  </m:oMath>
                </a14:m>
                <a:r>
                  <a:rPr kumimoji="0" lang="zh-CN" altLang="en-US" sz="2800" dirty="0">
                    <a:solidFill>
                      <a:srgbClr val="0000FF"/>
                    </a:solidFill>
                    <a:latin typeface="+mn-ea"/>
                    <a:ea typeface="+mn-ea"/>
                  </a:rPr>
                  <a:t>: 非静电的电场强度。</a:t>
                </a:r>
              </a:p>
            </p:txBody>
          </p:sp>
        </mc:Choice>
        <mc:Fallback xmlns="">
          <p:sp>
            <p:nvSpPr>
              <p:cNvPr id="50187" name="Text Box 32"/>
              <p:cNvSpPr txBox="1">
                <a:spLocks noRot="1" noChangeAspect="1" noMove="1" noResize="1" noEditPoints="1" noAdjustHandles="1" noChangeArrowheads="1" noChangeShapeType="1" noTextEdit="1"/>
              </p:cNvSpPr>
              <p:nvPr/>
            </p:nvSpPr>
            <p:spPr bwMode="auto">
              <a:xfrm>
                <a:off x="1208170" y="4758541"/>
                <a:ext cx="4070412" cy="576262"/>
              </a:xfrm>
              <a:prstGeom prst="rect">
                <a:avLst/>
              </a:prstGeom>
              <a:blipFill>
                <a:blip r:embed="rId4"/>
                <a:stretch>
                  <a:fillRect t="-2128" r="-1796"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a:extLst>
              <a:ext uri="{FF2B5EF4-FFF2-40B4-BE49-F238E27FC236}">
                <a16:creationId xmlns:a16="http://schemas.microsoft.com/office/drawing/2014/main" id="{05BD1B6D-9D4D-466E-A40B-CA2863C50274}"/>
              </a:ext>
            </a:extLst>
          </p:cNvPr>
          <p:cNvGrpSpPr/>
          <p:nvPr/>
        </p:nvGrpSpPr>
        <p:grpSpPr>
          <a:xfrm>
            <a:off x="2664458" y="3188102"/>
            <a:ext cx="2895600" cy="1466851"/>
            <a:chOff x="2664458" y="3188102"/>
            <a:chExt cx="2895600" cy="1466851"/>
          </a:xfrm>
        </p:grpSpPr>
        <p:grpSp>
          <p:nvGrpSpPr>
            <p:cNvPr id="4" name="Group 9"/>
            <p:cNvGrpSpPr>
              <a:grpSpLocks/>
            </p:cNvGrpSpPr>
            <p:nvPr/>
          </p:nvGrpSpPr>
          <p:grpSpPr bwMode="auto">
            <a:xfrm>
              <a:off x="2664458" y="3188102"/>
              <a:ext cx="2895600" cy="1466851"/>
              <a:chOff x="1680" y="2112"/>
              <a:chExt cx="1824" cy="924"/>
            </a:xfrm>
          </p:grpSpPr>
          <p:grpSp>
            <p:nvGrpSpPr>
              <p:cNvPr id="50190" name="Group 10"/>
              <p:cNvGrpSpPr>
                <a:grpSpLocks/>
              </p:cNvGrpSpPr>
              <p:nvPr/>
            </p:nvGrpSpPr>
            <p:grpSpPr bwMode="auto">
              <a:xfrm>
                <a:off x="1680" y="2112"/>
                <a:ext cx="1824" cy="924"/>
                <a:chOff x="1680" y="2112"/>
                <a:chExt cx="1824" cy="924"/>
              </a:xfrm>
            </p:grpSpPr>
            <p:sp>
              <p:nvSpPr>
                <p:cNvPr id="50192" name="Rectangle 11"/>
                <p:cNvSpPr>
                  <a:spLocks noChangeArrowheads="1"/>
                </p:cNvSpPr>
                <p:nvPr/>
              </p:nvSpPr>
              <p:spPr bwMode="auto">
                <a:xfrm>
                  <a:off x="2352" y="2544"/>
                  <a:ext cx="48" cy="48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50193" name="Rectangle 12"/>
                <p:cNvSpPr>
                  <a:spLocks noChangeArrowheads="1"/>
                </p:cNvSpPr>
                <p:nvPr/>
              </p:nvSpPr>
              <p:spPr bwMode="auto">
                <a:xfrm>
                  <a:off x="2784" y="2544"/>
                  <a:ext cx="48" cy="48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50194" name="Line 13"/>
                <p:cNvSpPr>
                  <a:spLocks noChangeShapeType="1"/>
                </p:cNvSpPr>
                <p:nvPr/>
              </p:nvSpPr>
              <p:spPr bwMode="auto">
                <a:xfrm>
                  <a:off x="1680" y="2784"/>
                  <a:ext cx="672" cy="0"/>
                </a:xfrm>
                <a:prstGeom prst="line">
                  <a:avLst/>
                </a:prstGeom>
                <a:noFill/>
                <a:ln w="28575">
                  <a:solidFill>
                    <a:srgbClr val="3333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0195" name="Line 14"/>
                <p:cNvSpPr>
                  <a:spLocks noChangeShapeType="1"/>
                </p:cNvSpPr>
                <p:nvPr/>
              </p:nvSpPr>
              <p:spPr bwMode="auto">
                <a:xfrm>
                  <a:off x="2832" y="2784"/>
                  <a:ext cx="672" cy="0"/>
                </a:xfrm>
                <a:prstGeom prst="line">
                  <a:avLst/>
                </a:prstGeom>
                <a:noFill/>
                <a:ln w="28575">
                  <a:solidFill>
                    <a:srgbClr val="3333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0196" name="Line 15"/>
                <p:cNvSpPr>
                  <a:spLocks noChangeShapeType="1"/>
                </p:cNvSpPr>
                <p:nvPr/>
              </p:nvSpPr>
              <p:spPr bwMode="auto">
                <a:xfrm>
                  <a:off x="1680" y="2112"/>
                  <a:ext cx="1824" cy="0"/>
                </a:xfrm>
                <a:prstGeom prst="line">
                  <a:avLst/>
                </a:prstGeom>
                <a:noFill/>
                <a:ln w="28575">
                  <a:solidFill>
                    <a:srgbClr val="3333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0197" name="Line 16"/>
                <p:cNvSpPr>
                  <a:spLocks noChangeShapeType="1"/>
                </p:cNvSpPr>
                <p:nvPr/>
              </p:nvSpPr>
              <p:spPr bwMode="auto">
                <a:xfrm flipV="1">
                  <a:off x="1680" y="2112"/>
                  <a:ext cx="0" cy="672"/>
                </a:xfrm>
                <a:prstGeom prst="line">
                  <a:avLst/>
                </a:prstGeom>
                <a:noFill/>
                <a:ln w="38100">
                  <a:solidFill>
                    <a:srgbClr val="3333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0198" name="Line 17"/>
                <p:cNvSpPr>
                  <a:spLocks noChangeShapeType="1"/>
                </p:cNvSpPr>
                <p:nvPr/>
              </p:nvSpPr>
              <p:spPr bwMode="auto">
                <a:xfrm flipV="1">
                  <a:off x="3504" y="2112"/>
                  <a:ext cx="0" cy="672"/>
                </a:xfrm>
                <a:prstGeom prst="line">
                  <a:avLst/>
                </a:prstGeom>
                <a:noFill/>
                <a:ln w="38100">
                  <a:solidFill>
                    <a:srgbClr val="3333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0199" name="Text Box 18"/>
                <p:cNvSpPr txBox="1">
                  <a:spLocks noChangeArrowheads="1"/>
                </p:cNvSpPr>
                <p:nvPr/>
              </p:nvSpPr>
              <p:spPr bwMode="auto">
                <a:xfrm>
                  <a:off x="2124" y="2706"/>
                  <a:ext cx="28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a:t>
                  </a:r>
                </a:p>
              </p:txBody>
            </p:sp>
            <p:sp>
              <p:nvSpPr>
                <p:cNvPr id="50200" name="Text Box 19"/>
                <p:cNvSpPr txBox="1">
                  <a:spLocks noChangeArrowheads="1"/>
                </p:cNvSpPr>
                <p:nvPr/>
              </p:nvSpPr>
              <p:spPr bwMode="auto">
                <a:xfrm>
                  <a:off x="2823" y="2694"/>
                  <a:ext cx="21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a:t>
                  </a:r>
                </a:p>
              </p:txBody>
            </p:sp>
            <p:sp>
              <p:nvSpPr>
                <p:cNvPr id="50201" name="Line 20"/>
                <p:cNvSpPr>
                  <a:spLocks noChangeShapeType="1"/>
                </p:cNvSpPr>
                <p:nvPr/>
              </p:nvSpPr>
              <p:spPr bwMode="auto">
                <a:xfrm flipH="1">
                  <a:off x="2448" y="2736"/>
                  <a:ext cx="288"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0203" name="Line 22"/>
                <p:cNvSpPr>
                  <a:spLocks noChangeShapeType="1"/>
                </p:cNvSpPr>
                <p:nvPr/>
              </p:nvSpPr>
              <p:spPr bwMode="auto">
                <a:xfrm flipV="1">
                  <a:off x="1680" y="2352"/>
                  <a:ext cx="0" cy="9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0204" name="Line 23"/>
                <p:cNvSpPr>
                  <a:spLocks noChangeShapeType="1"/>
                </p:cNvSpPr>
                <p:nvPr/>
              </p:nvSpPr>
              <p:spPr bwMode="auto">
                <a:xfrm>
                  <a:off x="2544" y="2112"/>
                  <a:ext cx="14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0205" name="Line 24"/>
                <p:cNvSpPr>
                  <a:spLocks noChangeShapeType="1"/>
                </p:cNvSpPr>
                <p:nvPr/>
              </p:nvSpPr>
              <p:spPr bwMode="auto">
                <a:xfrm>
                  <a:off x="3504" y="2400"/>
                  <a:ext cx="0" cy="9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50191" name="Text Box 25"/>
                  <p:cNvSpPr txBox="1">
                    <a:spLocks noChangeArrowheads="1"/>
                  </p:cNvSpPr>
                  <p:nvPr/>
                </p:nvSpPr>
                <p:spPr bwMode="auto">
                  <a:xfrm>
                    <a:off x="1686" y="2256"/>
                    <a:ext cx="266"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en-US" altLang="zh-CN" sz="2800" dirty="0">
                      <a:solidFill>
                        <a:srgbClr val="0000FF"/>
                      </a:solidFill>
                      <a:latin typeface="+mn-lt"/>
                      <a:ea typeface="+mn-ea"/>
                    </a:endParaRPr>
                  </a:p>
                </p:txBody>
              </p:sp>
            </mc:Choice>
            <mc:Fallback xmlns="">
              <p:sp>
                <p:nvSpPr>
                  <p:cNvPr id="50191" name="Text Box 25"/>
                  <p:cNvSpPr txBox="1">
                    <a:spLocks noRot="1" noChangeAspect="1" noMove="1" noResize="1" noEditPoints="1" noAdjustHandles="1" noChangeArrowheads="1" noChangeShapeType="1" noTextEdit="1"/>
                  </p:cNvSpPr>
                  <p:nvPr/>
                </p:nvSpPr>
                <p:spPr bwMode="auto">
                  <a:xfrm>
                    <a:off x="1686" y="2256"/>
                    <a:ext cx="266" cy="330"/>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9892793A-2117-4DCE-8451-536156722BBD}"/>
                    </a:ext>
                  </a:extLst>
                </p:cNvPr>
                <p:cNvSpPr/>
                <p:nvPr/>
              </p:nvSpPr>
              <p:spPr>
                <a:xfrm>
                  <a:off x="3784718" y="3575450"/>
                  <a:ext cx="670440"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oMath>
                    </m:oMathPara>
                  </a14:m>
                  <a:endParaRPr lang="zh-CN" altLang="en-US" sz="2800" dirty="0"/>
                </a:p>
              </p:txBody>
            </p:sp>
          </mc:Choice>
          <mc:Fallback xmlns="">
            <p:sp>
              <p:nvSpPr>
                <p:cNvPr id="34" name="矩形 33">
                  <a:extLst>
                    <a:ext uri="{FF2B5EF4-FFF2-40B4-BE49-F238E27FC236}">
                      <a16:creationId xmlns:a16="http://schemas.microsoft.com/office/drawing/2014/main" id="{9892793A-2117-4DCE-8451-536156722BBD}"/>
                    </a:ext>
                  </a:extLst>
                </p:cNvPr>
                <p:cNvSpPr>
                  <a:spLocks noRot="1" noChangeAspect="1" noMove="1" noResize="1" noEditPoints="1" noAdjustHandles="1" noChangeArrowheads="1" noChangeShapeType="1" noTextEdit="1"/>
                </p:cNvSpPr>
                <p:nvPr/>
              </p:nvSpPr>
              <p:spPr>
                <a:xfrm>
                  <a:off x="3784718" y="3575450"/>
                  <a:ext cx="670440" cy="575479"/>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DB9A3492-0BB1-4B29-AE88-F8771F2E5763}"/>
                  </a:ext>
                </a:extLst>
              </p:cNvPr>
              <p:cNvSpPr/>
              <p:nvPr/>
            </p:nvSpPr>
            <p:spPr>
              <a:xfrm>
                <a:off x="4507249" y="5406704"/>
                <a:ext cx="2364878"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  </m:t>
                      </m:r>
                      <m:r>
                        <a:rPr lang="zh-CN" altLang="en-US" sz="2800" i="1" smtClean="0">
                          <a:solidFill>
                            <a:srgbClr val="FF0000"/>
                          </a:solidFill>
                          <a:latin typeface="Cambria Math" panose="02040503050406030204" pitchFamily="18" charset="0"/>
                          <a:ea typeface="Cambria Math" panose="02040503050406030204" pitchFamily="18" charset="0"/>
                        </a:rPr>
                        <m:t>𝜀</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i="1">
                              <a:solidFill>
                                <a:srgbClr val="FF0000"/>
                              </a:solidFill>
                              <a:latin typeface="Cambria Math" panose="02040503050406030204" pitchFamily="18" charset="0"/>
                              <a:ea typeface="Cambria Math" panose="02040503050406030204" pitchFamily="18" charset="0"/>
                            </a:rPr>
                            <m:t>𝑙</m:t>
                          </m:r>
                        </m:sub>
                        <m:sup/>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e>
                            <m:sub>
                              <m:r>
                                <a:rPr lang="en-US" altLang="zh-CN" sz="2800" i="1">
                                  <a:solidFill>
                                    <a:srgbClr val="FF0000"/>
                                  </a:solidFill>
                                  <a:latin typeface="Cambria Math" panose="02040503050406030204" pitchFamily="18" charset="0"/>
                                  <a:ea typeface="Cambria Math" panose="02040503050406030204" pitchFamily="18" charset="0"/>
                                </a:rPr>
                                <m:t>𝑘</m:t>
                              </m:r>
                            </m:sub>
                          </m:sSub>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35" name="矩形 34">
                <a:extLst>
                  <a:ext uri="{FF2B5EF4-FFF2-40B4-BE49-F238E27FC236}">
                    <a16:creationId xmlns:a16="http://schemas.microsoft.com/office/drawing/2014/main" id="{DB9A3492-0BB1-4B29-AE88-F8771F2E5763}"/>
                  </a:ext>
                </a:extLst>
              </p:cNvPr>
              <p:cNvSpPr>
                <a:spLocks noRot="1" noChangeAspect="1" noMove="1" noResize="1" noEditPoints="1" noAdjustHandles="1" noChangeArrowheads="1" noChangeShapeType="1" noTextEdit="1"/>
              </p:cNvSpPr>
              <p:nvPr/>
            </p:nvSpPr>
            <p:spPr>
              <a:xfrm>
                <a:off x="4507249" y="5406704"/>
                <a:ext cx="2364878" cy="97565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7513F7AB-004A-447D-AE82-CD610C8C9D61}"/>
                  </a:ext>
                </a:extLst>
              </p:cNvPr>
              <p:cNvSpPr/>
              <p:nvPr/>
            </p:nvSpPr>
            <p:spPr>
              <a:xfrm>
                <a:off x="5826757" y="3156282"/>
                <a:ext cx="2398542" cy="10447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𝜀</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m:t>
                          </m:r>
                        </m:sub>
                        <m:sup>
                          <m:r>
                            <a:rPr lang="en-US" altLang="zh-CN" sz="2800" b="0" i="1" smtClean="0">
                              <a:solidFill>
                                <a:srgbClr val="FF0000"/>
                              </a:solidFill>
                              <a:latin typeface="Cambria Math" panose="02040503050406030204" pitchFamily="18" charset="0"/>
                              <a:ea typeface="Cambria Math" panose="02040503050406030204" pitchFamily="18" charset="0"/>
                            </a:rPr>
                            <m:t>+</m:t>
                          </m:r>
                        </m:sup>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e>
                            <m:sub>
                              <m:r>
                                <a:rPr lang="en-US" altLang="zh-CN" sz="2800" i="1">
                                  <a:solidFill>
                                    <a:srgbClr val="FF0000"/>
                                  </a:solidFill>
                                  <a:latin typeface="Cambria Math" panose="02040503050406030204" pitchFamily="18" charset="0"/>
                                  <a:ea typeface="Cambria Math" panose="02040503050406030204" pitchFamily="18" charset="0"/>
                                </a:rPr>
                                <m:t>𝑘</m:t>
                              </m:r>
                            </m:sub>
                          </m:sSub>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FF0000"/>
                  </a:solidFill>
                </a:endParaRPr>
              </a:p>
            </p:txBody>
          </p:sp>
        </mc:Choice>
        <mc:Fallback xmlns="">
          <p:sp>
            <p:nvSpPr>
              <p:cNvPr id="36" name="矩形 35">
                <a:extLst>
                  <a:ext uri="{FF2B5EF4-FFF2-40B4-BE49-F238E27FC236}">
                    <a16:creationId xmlns:a16="http://schemas.microsoft.com/office/drawing/2014/main" id="{7513F7AB-004A-447D-AE82-CD610C8C9D61}"/>
                  </a:ext>
                </a:extLst>
              </p:cNvPr>
              <p:cNvSpPr>
                <a:spLocks noRot="1" noChangeAspect="1" noMove="1" noResize="1" noEditPoints="1" noAdjustHandles="1" noChangeArrowheads="1" noChangeShapeType="1" noTextEdit="1"/>
              </p:cNvSpPr>
              <p:nvPr/>
            </p:nvSpPr>
            <p:spPr>
              <a:xfrm>
                <a:off x="5826757" y="3156282"/>
                <a:ext cx="2398542" cy="1044710"/>
              </a:xfrm>
              <a:prstGeom prst="rect">
                <a:avLst/>
              </a:prstGeom>
              <a:blipFill>
                <a:blip r:embed="rId8"/>
                <a:stretch>
                  <a:fillRect/>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5E111F47-0B72-42D1-994C-64673F0D4466}"/>
              </a:ext>
            </a:extLst>
          </p:cNvPr>
          <p:cNvSpPr/>
          <p:nvPr/>
        </p:nvSpPr>
        <p:spPr>
          <a:xfrm>
            <a:off x="667383" y="565135"/>
            <a:ext cx="43243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mn-ea"/>
                <a:ea typeface="+mn-ea"/>
              </a:rPr>
              <a:t>引起磁通量变化的原因：</a:t>
            </a:r>
          </a:p>
        </p:txBody>
      </p:sp>
    </p:spTree>
    <p:extLst>
      <p:ext uri="{BB962C8B-B14F-4D97-AF65-F5344CB8AC3E}">
        <p14:creationId xmlns:p14="http://schemas.microsoft.com/office/powerpoint/2010/main" val="31136585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0178"/>
                                        </p:tgtEl>
                                        <p:attrNameLst>
                                          <p:attrName>style.visibility</p:attrName>
                                        </p:attrNameLst>
                                      </p:cBhvr>
                                      <p:to>
                                        <p:strVal val="visible"/>
                                      </p:to>
                                    </p:set>
                                    <p:animEffect transition="in" filter="wipe(left)">
                                      <p:cBhvr>
                                        <p:cTn id="7" dur="500"/>
                                        <p:tgtEl>
                                          <p:spTgt spid="501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0187"/>
                                        </p:tgtEl>
                                        <p:attrNameLst>
                                          <p:attrName>style.visibility</p:attrName>
                                        </p:attrNameLst>
                                      </p:cBhvr>
                                      <p:to>
                                        <p:strVal val="visible"/>
                                      </p:to>
                                    </p:set>
                                    <p:animEffect transition="in" filter="wipe(left)">
                                      <p:cBhvr>
                                        <p:cTn id="32" dur="500"/>
                                        <p:tgtEl>
                                          <p:spTgt spid="5018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0189"/>
                                        </p:tgtEl>
                                        <p:attrNameLst>
                                          <p:attrName>style.visibility</p:attrName>
                                        </p:attrNameLst>
                                      </p:cBhvr>
                                      <p:to>
                                        <p:strVal val="visible"/>
                                      </p:to>
                                    </p:set>
                                    <p:animEffect transition="in" filter="wipe(left)">
                                      <p:cBhvr>
                                        <p:cTn id="37" dur="500"/>
                                        <p:tgtEl>
                                          <p:spTgt spid="5018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left)">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50189" grpId="0"/>
      <p:bldP spid="50187" grpId="0"/>
      <p:bldP spid="35" grpId="0"/>
      <p:bldP spid="3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729395" y="441614"/>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7030A0"/>
                </a:solidFill>
                <a:latin typeface="+mn-ea"/>
                <a:ea typeface="+mn-ea"/>
              </a:rPr>
              <a:t>一、动生电动势</a:t>
            </a:r>
          </a:p>
        </p:txBody>
      </p:sp>
      <p:sp>
        <p:nvSpPr>
          <p:cNvPr id="48131" name="Text Box 3"/>
          <p:cNvSpPr txBox="1">
            <a:spLocks noChangeArrowheads="1"/>
          </p:cNvSpPr>
          <p:nvPr/>
        </p:nvSpPr>
        <p:spPr bwMode="auto">
          <a:xfrm>
            <a:off x="729395" y="1153746"/>
            <a:ext cx="48434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导体在磁场中运动时产生的感应电动势叫动生电动势</a:t>
            </a:r>
          </a:p>
        </p:txBody>
      </p:sp>
      <p:grpSp>
        <p:nvGrpSpPr>
          <p:cNvPr id="3" name="Group 31"/>
          <p:cNvGrpSpPr>
            <a:grpSpLocks/>
          </p:cNvGrpSpPr>
          <p:nvPr/>
        </p:nvGrpSpPr>
        <p:grpSpPr bwMode="auto">
          <a:xfrm>
            <a:off x="6794481" y="1538753"/>
            <a:ext cx="2894013" cy="1155700"/>
            <a:chOff x="3265" y="1030"/>
            <a:chExt cx="1823" cy="728"/>
          </a:xfrm>
        </p:grpSpPr>
        <p:sp>
          <p:nvSpPr>
            <p:cNvPr id="52267" name="Line 32"/>
            <p:cNvSpPr>
              <a:spLocks noChangeShapeType="1"/>
            </p:cNvSpPr>
            <p:nvPr/>
          </p:nvSpPr>
          <p:spPr bwMode="auto">
            <a:xfrm>
              <a:off x="3456" y="1052"/>
              <a:ext cx="1632" cy="0"/>
            </a:xfrm>
            <a:prstGeom prst="line">
              <a:avLst/>
            </a:prstGeom>
            <a:noFill/>
            <a:ln w="63500">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2268" name="Line 33"/>
            <p:cNvSpPr>
              <a:spLocks noChangeShapeType="1"/>
            </p:cNvSpPr>
            <p:nvPr/>
          </p:nvSpPr>
          <p:spPr bwMode="auto">
            <a:xfrm>
              <a:off x="3456" y="1737"/>
              <a:ext cx="1614" cy="0"/>
            </a:xfrm>
            <a:prstGeom prst="line">
              <a:avLst/>
            </a:prstGeom>
            <a:noFill/>
            <a:ln w="63500">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2269" name="Freeform 34"/>
            <p:cNvSpPr>
              <a:spLocks/>
            </p:cNvSpPr>
            <p:nvPr/>
          </p:nvSpPr>
          <p:spPr bwMode="auto">
            <a:xfrm>
              <a:off x="3456" y="1041"/>
              <a:ext cx="1" cy="717"/>
            </a:xfrm>
            <a:custGeom>
              <a:avLst/>
              <a:gdLst>
                <a:gd name="T0" fmla="*/ 0 w 1"/>
                <a:gd name="T1" fmla="*/ 0 h 244"/>
                <a:gd name="T2" fmla="*/ 1 w 1"/>
                <a:gd name="T3" fmla="*/ 873328876 h 244"/>
                <a:gd name="T4" fmla="*/ 0 60000 65536"/>
                <a:gd name="T5" fmla="*/ 0 60000 65536"/>
                <a:gd name="T6" fmla="*/ 0 w 1"/>
                <a:gd name="T7" fmla="*/ 0 h 244"/>
                <a:gd name="T8" fmla="*/ 1 w 1"/>
                <a:gd name="T9" fmla="*/ 244 h 244"/>
              </a:gdLst>
              <a:ahLst/>
              <a:cxnLst>
                <a:cxn ang="T4">
                  <a:pos x="T0" y="T1"/>
                </a:cxn>
                <a:cxn ang="T5">
                  <a:pos x="T2" y="T3"/>
                </a:cxn>
              </a:cxnLst>
              <a:rect l="T6" t="T7" r="T8" b="T9"/>
              <a:pathLst>
                <a:path w="1" h="244">
                  <a:moveTo>
                    <a:pt x="0" y="0"/>
                  </a:moveTo>
                  <a:lnTo>
                    <a:pt x="1" y="244"/>
                  </a:lnTo>
                </a:path>
              </a:pathLst>
            </a:custGeom>
            <a:noFill/>
            <a:ln w="635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grpSp>
          <p:nvGrpSpPr>
            <p:cNvPr id="52270" name="Group 35"/>
            <p:cNvGrpSpPr>
              <a:grpSpLocks/>
            </p:cNvGrpSpPr>
            <p:nvPr/>
          </p:nvGrpSpPr>
          <p:grpSpPr bwMode="auto">
            <a:xfrm>
              <a:off x="3265" y="1030"/>
              <a:ext cx="205" cy="707"/>
              <a:chOff x="3120" y="1536"/>
              <a:chExt cx="192" cy="576"/>
            </a:xfrm>
          </p:grpSpPr>
          <p:sp>
            <p:nvSpPr>
              <p:cNvPr id="52271" name="Line 36"/>
              <p:cNvSpPr>
                <a:spLocks noChangeShapeType="1"/>
              </p:cNvSpPr>
              <p:nvPr/>
            </p:nvSpPr>
            <p:spPr bwMode="auto">
              <a:xfrm>
                <a:off x="3120" y="1536"/>
                <a:ext cx="144"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2272" name="Line 37"/>
              <p:cNvSpPr>
                <a:spLocks noChangeShapeType="1"/>
              </p:cNvSpPr>
              <p:nvPr/>
            </p:nvSpPr>
            <p:spPr bwMode="auto">
              <a:xfrm>
                <a:off x="3120" y="2112"/>
                <a:ext cx="19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2273" name="Line 38"/>
              <p:cNvSpPr>
                <a:spLocks noChangeShapeType="1"/>
              </p:cNvSpPr>
              <p:nvPr/>
            </p:nvSpPr>
            <p:spPr bwMode="auto">
              <a:xfrm>
                <a:off x="3168" y="1920"/>
                <a:ext cx="0" cy="177"/>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2275" name="Line 40"/>
              <p:cNvSpPr>
                <a:spLocks noChangeShapeType="1"/>
              </p:cNvSpPr>
              <p:nvPr/>
            </p:nvSpPr>
            <p:spPr bwMode="auto">
              <a:xfrm flipV="1">
                <a:off x="3168" y="1536"/>
                <a:ext cx="0" cy="222"/>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p:grpSp>
        <p:nvGrpSpPr>
          <p:cNvPr id="5" name="Group 41"/>
          <p:cNvGrpSpPr>
            <a:grpSpLocks/>
          </p:cNvGrpSpPr>
          <p:nvPr/>
        </p:nvGrpSpPr>
        <p:grpSpPr bwMode="auto">
          <a:xfrm>
            <a:off x="7145319" y="1025991"/>
            <a:ext cx="1577975" cy="468313"/>
            <a:chOff x="3531" y="614"/>
            <a:chExt cx="994" cy="295"/>
          </a:xfrm>
        </p:grpSpPr>
        <p:sp>
          <p:nvSpPr>
            <p:cNvPr id="52262" name="Line 43"/>
            <p:cNvSpPr>
              <a:spLocks noChangeShapeType="1"/>
            </p:cNvSpPr>
            <p:nvPr/>
          </p:nvSpPr>
          <p:spPr bwMode="auto">
            <a:xfrm flipV="1">
              <a:off x="3531" y="614"/>
              <a:ext cx="0" cy="29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nvGrpSpPr>
            <p:cNvPr id="52263" name="Group 44"/>
            <p:cNvGrpSpPr>
              <a:grpSpLocks/>
            </p:cNvGrpSpPr>
            <p:nvPr/>
          </p:nvGrpSpPr>
          <p:grpSpPr bwMode="auto">
            <a:xfrm>
              <a:off x="3532" y="640"/>
              <a:ext cx="993" cy="176"/>
              <a:chOff x="3547" y="633"/>
              <a:chExt cx="993" cy="176"/>
            </a:xfrm>
          </p:grpSpPr>
          <p:sp>
            <p:nvSpPr>
              <p:cNvPr id="52264" name="Line 45"/>
              <p:cNvSpPr>
                <a:spLocks noChangeShapeType="1"/>
              </p:cNvSpPr>
              <p:nvPr/>
            </p:nvSpPr>
            <p:spPr bwMode="auto">
              <a:xfrm flipV="1">
                <a:off x="4540" y="633"/>
                <a:ext cx="0" cy="17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2265" name="Line 46"/>
              <p:cNvSpPr>
                <a:spLocks noChangeShapeType="1"/>
              </p:cNvSpPr>
              <p:nvPr/>
            </p:nvSpPr>
            <p:spPr bwMode="auto">
              <a:xfrm>
                <a:off x="4199" y="736"/>
                <a:ext cx="309"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2266" name="Line 47"/>
              <p:cNvSpPr>
                <a:spLocks noChangeShapeType="1"/>
              </p:cNvSpPr>
              <p:nvPr/>
            </p:nvSpPr>
            <p:spPr bwMode="auto">
              <a:xfrm flipH="1">
                <a:off x="3547" y="754"/>
                <a:ext cx="309" cy="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p:sp>
        <p:nvSpPr>
          <p:cNvPr id="48176" name="Text Box 48"/>
          <p:cNvSpPr txBox="1">
            <a:spLocks noChangeArrowheads="1"/>
          </p:cNvSpPr>
          <p:nvPr/>
        </p:nvSpPr>
        <p:spPr bwMode="auto">
          <a:xfrm>
            <a:off x="729396" y="3259099"/>
            <a:ext cx="67772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等于导线单位时间切割磁感应线的条数</a:t>
            </a:r>
          </a:p>
        </p:txBody>
      </p:sp>
      <p:sp>
        <p:nvSpPr>
          <p:cNvPr id="48177" name="Text Box 49"/>
          <p:cNvSpPr txBox="1">
            <a:spLocks noChangeArrowheads="1"/>
          </p:cNvSpPr>
          <p:nvPr/>
        </p:nvSpPr>
        <p:spPr bwMode="auto">
          <a:xfrm>
            <a:off x="719859" y="3861218"/>
            <a:ext cx="341632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动生电动势可看成是</a:t>
            </a:r>
          </a:p>
          <a:p>
            <a:pPr algn="just" eaLnBrk="1" hangingPunct="1">
              <a:spcBef>
                <a:spcPct val="0"/>
              </a:spcBef>
              <a:buClrTx/>
              <a:buFontTx/>
              <a:buNone/>
            </a:pPr>
            <a:r>
              <a:rPr lang="zh-CN" altLang="en-US" sz="2800" dirty="0">
                <a:solidFill>
                  <a:srgbClr val="0000FF"/>
                </a:solidFill>
                <a:latin typeface="+mn-ea"/>
                <a:ea typeface="+mn-ea"/>
              </a:rPr>
              <a:t>由洛伦兹力引起的。</a:t>
            </a:r>
          </a:p>
        </p:txBody>
      </p:sp>
      <p:sp>
        <p:nvSpPr>
          <p:cNvPr id="48179" name="Freeform 51"/>
          <p:cNvSpPr>
            <a:spLocks/>
          </p:cNvSpPr>
          <p:nvPr/>
        </p:nvSpPr>
        <p:spPr bwMode="auto">
          <a:xfrm>
            <a:off x="7649307" y="4019185"/>
            <a:ext cx="7938" cy="579437"/>
          </a:xfrm>
          <a:custGeom>
            <a:avLst/>
            <a:gdLst>
              <a:gd name="T0" fmla="*/ 2147483646 w 5"/>
              <a:gd name="T1" fmla="*/ 0 h 365"/>
              <a:gd name="T2" fmla="*/ 0 w 5"/>
              <a:gd name="T3" fmla="*/ 2147483646 h 365"/>
              <a:gd name="T4" fmla="*/ 0 60000 65536"/>
              <a:gd name="T5" fmla="*/ 0 60000 65536"/>
              <a:gd name="T6" fmla="*/ 0 w 5"/>
              <a:gd name="T7" fmla="*/ 0 h 365"/>
              <a:gd name="T8" fmla="*/ 5 w 5"/>
              <a:gd name="T9" fmla="*/ 365 h 365"/>
            </a:gdLst>
            <a:ahLst/>
            <a:cxnLst>
              <a:cxn ang="T4">
                <a:pos x="T0" y="T1"/>
              </a:cxn>
              <a:cxn ang="T5">
                <a:pos x="T2" y="T3"/>
              </a:cxn>
            </a:cxnLst>
            <a:rect l="T6" t="T7" r="T8" b="T9"/>
            <a:pathLst>
              <a:path w="5" h="365">
                <a:moveTo>
                  <a:pt x="5" y="0"/>
                </a:moveTo>
                <a:lnTo>
                  <a:pt x="0" y="365"/>
                </a:lnTo>
              </a:path>
            </a:pathLst>
          </a:custGeom>
          <a:noFill/>
          <a:ln w="85725">
            <a:solidFill>
              <a:srgbClr val="00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48180" name="Freeform 52"/>
          <p:cNvSpPr>
            <a:spLocks/>
          </p:cNvSpPr>
          <p:nvPr/>
        </p:nvSpPr>
        <p:spPr bwMode="auto">
          <a:xfrm>
            <a:off x="7725507" y="5276485"/>
            <a:ext cx="7938" cy="579437"/>
          </a:xfrm>
          <a:custGeom>
            <a:avLst/>
            <a:gdLst>
              <a:gd name="T0" fmla="*/ 2147483646 w 5"/>
              <a:gd name="T1" fmla="*/ 0 h 365"/>
              <a:gd name="T2" fmla="*/ 0 w 5"/>
              <a:gd name="T3" fmla="*/ 2147483646 h 365"/>
              <a:gd name="T4" fmla="*/ 0 60000 65536"/>
              <a:gd name="T5" fmla="*/ 0 60000 65536"/>
              <a:gd name="T6" fmla="*/ 0 w 5"/>
              <a:gd name="T7" fmla="*/ 0 h 365"/>
              <a:gd name="T8" fmla="*/ 5 w 5"/>
              <a:gd name="T9" fmla="*/ 365 h 365"/>
            </a:gdLst>
            <a:ahLst/>
            <a:cxnLst>
              <a:cxn ang="T4">
                <a:pos x="T0" y="T1"/>
              </a:cxn>
              <a:cxn ang="T5">
                <a:pos x="T2" y="T3"/>
              </a:cxn>
            </a:cxnLst>
            <a:rect l="T6" t="T7" r="T8" b="T9"/>
            <a:pathLst>
              <a:path w="5" h="365">
                <a:moveTo>
                  <a:pt x="5" y="0"/>
                </a:moveTo>
                <a:lnTo>
                  <a:pt x="0" y="365"/>
                </a:lnTo>
              </a:path>
            </a:pathLst>
          </a:custGeom>
          <a:noFill/>
          <a:ln w="85725">
            <a:solidFill>
              <a:srgbClr val="00FF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52260" name="Text Box 55"/>
          <p:cNvSpPr txBox="1">
            <a:spLocks noChangeArrowheads="1"/>
          </p:cNvSpPr>
          <p:nvPr/>
        </p:nvSpPr>
        <p:spPr bwMode="auto">
          <a:xfrm>
            <a:off x="4410807" y="5819410"/>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非静电场强</a:t>
            </a:r>
          </a:p>
        </p:txBody>
      </p:sp>
      <p:sp>
        <p:nvSpPr>
          <p:cNvPr id="52244" name="Line 79"/>
          <p:cNvSpPr>
            <a:spLocks noChangeShapeType="1"/>
          </p:cNvSpPr>
          <p:nvPr/>
        </p:nvSpPr>
        <p:spPr bwMode="auto">
          <a:xfrm>
            <a:off x="9148744" y="2175340"/>
            <a:ext cx="677863" cy="0"/>
          </a:xfrm>
          <a:prstGeom prst="line">
            <a:avLst/>
          </a:prstGeom>
          <a:noFill/>
          <a:ln w="444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0313479-A779-4932-B1A9-73EC5F9D8184}"/>
                  </a:ext>
                </a:extLst>
              </p:cNvPr>
              <p:cNvSpPr txBox="1"/>
              <p:nvPr/>
            </p:nvSpPr>
            <p:spPr>
              <a:xfrm>
                <a:off x="1527687" y="2153399"/>
                <a:ext cx="1418915" cy="815223"/>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panose="02040503050406030204" pitchFamily="18" charset="0"/>
                              <a:ea typeface="+mn-ea"/>
                            </a:rPr>
                          </m:ctrlPr>
                        </m:dPr>
                        <m:e>
                          <m:r>
                            <a:rPr lang="zh-CN" altLang="en-US" sz="2800" i="1" smtClean="0">
                              <a:solidFill>
                                <a:srgbClr val="0000FF"/>
                              </a:solidFill>
                              <a:latin typeface="Cambria Math" panose="02040503050406030204" pitchFamily="18" charset="0"/>
                              <a:ea typeface="+mn-ea"/>
                            </a:rPr>
                            <m:t>𝜀</m:t>
                          </m:r>
                        </m:e>
                      </m:d>
                      <m:r>
                        <a:rPr lang="en-US" altLang="zh-CN" sz="2800" i="1">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m:t>
                          </m:r>
                          <m:r>
                            <a:rPr lang="zh-CN" altLang="en-US" sz="2800" b="0" i="1" smtClean="0">
                              <a:solidFill>
                                <a:srgbClr val="0000FF"/>
                              </a:solidFill>
                              <a:latin typeface="Cambria Math" panose="02040503050406030204" pitchFamily="18" charset="0"/>
                              <a:ea typeface="+mn-ea"/>
                            </a:rPr>
                            <m:t>𝜑</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4" name="文本框 3">
                <a:extLst>
                  <a:ext uri="{FF2B5EF4-FFF2-40B4-BE49-F238E27FC236}">
                    <a16:creationId xmlns:a16="http://schemas.microsoft.com/office/drawing/2014/main" id="{C0313479-A779-4932-B1A9-73EC5F9D8184}"/>
                  </a:ext>
                </a:extLst>
              </p:cNvPr>
              <p:cNvSpPr txBox="1">
                <a:spLocks noRot="1" noChangeAspect="1" noMove="1" noResize="1" noEditPoints="1" noAdjustHandles="1" noChangeArrowheads="1" noChangeShapeType="1" noTextEdit="1"/>
              </p:cNvSpPr>
              <p:nvPr/>
            </p:nvSpPr>
            <p:spPr>
              <a:xfrm>
                <a:off x="1527687" y="2153399"/>
                <a:ext cx="1418915" cy="81522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1419FD46-DB2D-4C97-996C-8DE0659B2AC7}"/>
                  </a:ext>
                </a:extLst>
              </p:cNvPr>
              <p:cNvSpPr txBox="1"/>
              <p:nvPr/>
            </p:nvSpPr>
            <p:spPr>
              <a:xfrm>
                <a:off x="2951609" y="2180923"/>
                <a:ext cx="1526315" cy="82067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𝐵𝑙𝑥</m:t>
                          </m:r>
                          <m:r>
                            <a:rPr lang="en-US" altLang="zh-CN" sz="2800" b="0" i="1" smtClean="0">
                              <a:solidFill>
                                <a:srgbClr val="0000FF"/>
                              </a:solidFill>
                              <a:latin typeface="Cambria Math" panose="02040503050406030204" pitchFamily="18" charset="0"/>
                              <a:ea typeface="+mn-ea"/>
                            </a:rPr>
                            <m:t>)</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55" name="文本框 54">
                <a:extLst>
                  <a:ext uri="{FF2B5EF4-FFF2-40B4-BE49-F238E27FC236}">
                    <a16:creationId xmlns:a16="http://schemas.microsoft.com/office/drawing/2014/main" id="{1419FD46-DB2D-4C97-996C-8DE0659B2AC7}"/>
                  </a:ext>
                </a:extLst>
              </p:cNvPr>
              <p:cNvSpPr txBox="1">
                <a:spLocks noRot="1" noChangeAspect="1" noMove="1" noResize="1" noEditPoints="1" noAdjustHandles="1" noChangeArrowheads="1" noChangeShapeType="1" noTextEdit="1"/>
              </p:cNvSpPr>
              <p:nvPr/>
            </p:nvSpPr>
            <p:spPr>
              <a:xfrm>
                <a:off x="2951609" y="2180923"/>
                <a:ext cx="1526315" cy="82067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5112414C-E164-4C2D-96F0-19A6BB3220D3}"/>
                  </a:ext>
                </a:extLst>
              </p:cNvPr>
              <p:cNvSpPr txBox="1"/>
              <p:nvPr/>
            </p:nvSpPr>
            <p:spPr>
              <a:xfrm>
                <a:off x="4468197" y="2415613"/>
                <a:ext cx="1042529"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𝐵𝑙𝑉</m:t>
                      </m:r>
                    </m:oMath>
                  </m:oMathPara>
                </a14:m>
                <a:endParaRPr lang="zh-CN" altLang="en-US" sz="2800" dirty="0">
                  <a:solidFill>
                    <a:srgbClr val="0000FF"/>
                  </a:solidFill>
                  <a:latin typeface="+mn-lt"/>
                  <a:ea typeface="+mn-ea"/>
                </a:endParaRPr>
              </a:p>
            </p:txBody>
          </p:sp>
        </mc:Choice>
        <mc:Fallback xmlns="">
          <p:sp>
            <p:nvSpPr>
              <p:cNvPr id="56" name="文本框 55">
                <a:extLst>
                  <a:ext uri="{FF2B5EF4-FFF2-40B4-BE49-F238E27FC236}">
                    <a16:creationId xmlns:a16="http://schemas.microsoft.com/office/drawing/2014/main" id="{5112414C-E164-4C2D-96F0-19A6BB3220D3}"/>
                  </a:ext>
                </a:extLst>
              </p:cNvPr>
              <p:cNvSpPr txBox="1">
                <a:spLocks noRot="1" noChangeAspect="1" noMove="1" noResize="1" noEditPoints="1" noAdjustHandles="1" noChangeArrowheads="1" noChangeShapeType="1" noTextEdit="1"/>
              </p:cNvSpPr>
              <p:nvPr/>
            </p:nvSpPr>
            <p:spPr>
              <a:xfrm>
                <a:off x="4468197" y="2415613"/>
                <a:ext cx="1042529"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BD000704-C63D-408F-814F-95AF64C52B7D}"/>
                  </a:ext>
                </a:extLst>
              </p:cNvPr>
              <p:cNvSpPr/>
              <p:nvPr/>
            </p:nvSpPr>
            <p:spPr>
              <a:xfrm>
                <a:off x="7537964" y="2116201"/>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69" name="矩形 68">
                <a:extLst>
                  <a:ext uri="{FF2B5EF4-FFF2-40B4-BE49-F238E27FC236}">
                    <a16:creationId xmlns:a16="http://schemas.microsoft.com/office/drawing/2014/main" id="{BD000704-C63D-408F-814F-95AF64C52B7D}"/>
                  </a:ext>
                </a:extLst>
              </p:cNvPr>
              <p:cNvSpPr>
                <a:spLocks noRot="1" noChangeAspect="1" noMove="1" noResize="1" noEditPoints="1" noAdjustHandles="1" noChangeArrowheads="1" noChangeShapeType="1" noTextEdit="1"/>
              </p:cNvSpPr>
              <p:nvPr/>
            </p:nvSpPr>
            <p:spPr>
              <a:xfrm>
                <a:off x="7537964" y="2116201"/>
                <a:ext cx="529312"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A3DA551E-86C1-4B56-94FA-5309DECABA83}"/>
                  </a:ext>
                </a:extLst>
              </p:cNvPr>
              <p:cNvSpPr/>
              <p:nvPr/>
            </p:nvSpPr>
            <p:spPr>
              <a:xfrm>
                <a:off x="9256529" y="1652978"/>
                <a:ext cx="51988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𝑉</m:t>
                          </m:r>
                        </m:e>
                      </m:acc>
                    </m:oMath>
                  </m:oMathPara>
                </a14:m>
                <a:endParaRPr lang="zh-CN" altLang="en-US" sz="2800" dirty="0">
                  <a:solidFill>
                    <a:srgbClr val="0000FF"/>
                  </a:solidFill>
                </a:endParaRPr>
              </a:p>
            </p:txBody>
          </p:sp>
        </mc:Choice>
        <mc:Fallback xmlns="">
          <p:sp>
            <p:nvSpPr>
              <p:cNvPr id="72" name="矩形 71">
                <a:extLst>
                  <a:ext uri="{FF2B5EF4-FFF2-40B4-BE49-F238E27FC236}">
                    <a16:creationId xmlns:a16="http://schemas.microsoft.com/office/drawing/2014/main" id="{A3DA551E-86C1-4B56-94FA-5309DECABA83}"/>
                  </a:ext>
                </a:extLst>
              </p:cNvPr>
              <p:cNvSpPr>
                <a:spLocks noRot="1" noChangeAspect="1" noMove="1" noResize="1" noEditPoints="1" noAdjustHandles="1" noChangeArrowheads="1" noChangeShapeType="1" noTextEdit="1"/>
              </p:cNvSpPr>
              <p:nvPr/>
            </p:nvSpPr>
            <p:spPr>
              <a:xfrm>
                <a:off x="9256529" y="1652978"/>
                <a:ext cx="519886" cy="575479"/>
              </a:xfrm>
              <a:prstGeom prst="rect">
                <a:avLst/>
              </a:prstGeom>
              <a:blipFill>
                <a:blip r:embed="rId7"/>
                <a:stretch>
                  <a:fillRect/>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8D1EF76E-52EB-4B56-95DF-F9A83ED08FEA}"/>
              </a:ext>
            </a:extLst>
          </p:cNvPr>
          <p:cNvGrpSpPr/>
          <p:nvPr/>
        </p:nvGrpSpPr>
        <p:grpSpPr>
          <a:xfrm>
            <a:off x="7170311" y="1128355"/>
            <a:ext cx="2064125" cy="2017972"/>
            <a:chOff x="9555914" y="2556342"/>
            <a:chExt cx="2064125" cy="2017972"/>
          </a:xfrm>
        </p:grpSpPr>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00E5359F-0069-4FFC-BA77-2DA308189A46}"/>
                    </a:ext>
                  </a:extLst>
                </p:cNvPr>
                <p:cNvSpPr/>
                <p:nvPr/>
              </p:nvSpPr>
              <p:spPr>
                <a:xfrm>
                  <a:off x="9555914"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71" name="矩形 70">
                  <a:extLst>
                    <a:ext uri="{FF2B5EF4-FFF2-40B4-BE49-F238E27FC236}">
                      <a16:creationId xmlns:a16="http://schemas.microsoft.com/office/drawing/2014/main" id="{00E5359F-0069-4FFC-BA77-2DA308189A46}"/>
                    </a:ext>
                  </a:extLst>
                </p:cNvPr>
                <p:cNvSpPr>
                  <a:spLocks noRot="1" noChangeAspect="1" noMove="1" noResize="1" noEditPoints="1" noAdjustHandles="1" noChangeArrowheads="1" noChangeShapeType="1" noTextEdit="1"/>
                </p:cNvSpPr>
                <p:nvPr/>
              </p:nvSpPr>
              <p:spPr>
                <a:xfrm>
                  <a:off x="9555914" y="2556342"/>
                  <a:ext cx="54053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a:extLst>
                    <a:ext uri="{FF2B5EF4-FFF2-40B4-BE49-F238E27FC236}">
                      <a16:creationId xmlns:a16="http://schemas.microsoft.com/office/drawing/2014/main" id="{38790923-44BA-45CB-B657-F9FF782EFC92}"/>
                    </a:ext>
                  </a:extLst>
                </p:cNvPr>
                <p:cNvSpPr/>
                <p:nvPr/>
              </p:nvSpPr>
              <p:spPr>
                <a:xfrm>
                  <a:off x="10317710"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73" name="矩形 72">
                  <a:extLst>
                    <a:ext uri="{FF2B5EF4-FFF2-40B4-BE49-F238E27FC236}">
                      <a16:creationId xmlns:a16="http://schemas.microsoft.com/office/drawing/2014/main" id="{38790923-44BA-45CB-B657-F9FF782EFC92}"/>
                    </a:ext>
                  </a:extLst>
                </p:cNvPr>
                <p:cNvSpPr>
                  <a:spLocks noRot="1" noChangeAspect="1" noMove="1" noResize="1" noEditPoints="1" noAdjustHandles="1" noChangeArrowheads="1" noChangeShapeType="1" noTextEdit="1"/>
                </p:cNvSpPr>
                <p:nvPr/>
              </p:nvSpPr>
              <p:spPr>
                <a:xfrm>
                  <a:off x="10317710" y="2556342"/>
                  <a:ext cx="54053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75CF0FA5-277F-4C4B-8B16-D9C998F28450}"/>
                    </a:ext>
                  </a:extLst>
                </p:cNvPr>
                <p:cNvSpPr/>
                <p:nvPr/>
              </p:nvSpPr>
              <p:spPr>
                <a:xfrm>
                  <a:off x="11079506"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74" name="矩形 73">
                  <a:extLst>
                    <a:ext uri="{FF2B5EF4-FFF2-40B4-BE49-F238E27FC236}">
                      <a16:creationId xmlns:a16="http://schemas.microsoft.com/office/drawing/2014/main" id="{75CF0FA5-277F-4C4B-8B16-D9C998F28450}"/>
                    </a:ext>
                  </a:extLst>
                </p:cNvPr>
                <p:cNvSpPr>
                  <a:spLocks noRot="1" noChangeAspect="1" noMove="1" noResize="1" noEditPoints="1" noAdjustHandles="1" noChangeArrowheads="1" noChangeShapeType="1" noTextEdit="1"/>
                </p:cNvSpPr>
                <p:nvPr/>
              </p:nvSpPr>
              <p:spPr>
                <a:xfrm>
                  <a:off x="11079506" y="2556342"/>
                  <a:ext cx="54053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a:extLst>
                    <a:ext uri="{FF2B5EF4-FFF2-40B4-BE49-F238E27FC236}">
                      <a16:creationId xmlns:a16="http://schemas.microsoft.com/office/drawing/2014/main" id="{851C7BBD-A34F-477B-B13E-15D077D6455F}"/>
                    </a:ext>
                  </a:extLst>
                </p:cNvPr>
                <p:cNvSpPr/>
                <p:nvPr/>
              </p:nvSpPr>
              <p:spPr>
                <a:xfrm>
                  <a:off x="11079506"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75" name="矩形 74">
                  <a:extLst>
                    <a:ext uri="{FF2B5EF4-FFF2-40B4-BE49-F238E27FC236}">
                      <a16:creationId xmlns:a16="http://schemas.microsoft.com/office/drawing/2014/main" id="{851C7BBD-A34F-477B-B13E-15D077D6455F}"/>
                    </a:ext>
                  </a:extLst>
                </p:cNvPr>
                <p:cNvSpPr>
                  <a:spLocks noRot="1" noChangeAspect="1" noMove="1" noResize="1" noEditPoints="1" noAdjustHandles="1" noChangeArrowheads="1" noChangeShapeType="1" noTextEdit="1"/>
                </p:cNvSpPr>
                <p:nvPr/>
              </p:nvSpPr>
              <p:spPr>
                <a:xfrm>
                  <a:off x="11079506" y="3323270"/>
                  <a:ext cx="54053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a:extLst>
                    <a:ext uri="{FF2B5EF4-FFF2-40B4-BE49-F238E27FC236}">
                      <a16:creationId xmlns:a16="http://schemas.microsoft.com/office/drawing/2014/main" id="{4161019C-F81B-47E1-A456-E57CAD373BFE}"/>
                    </a:ext>
                  </a:extLst>
                </p:cNvPr>
                <p:cNvSpPr/>
                <p:nvPr/>
              </p:nvSpPr>
              <p:spPr>
                <a:xfrm>
                  <a:off x="11079506"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76" name="矩形 75">
                  <a:extLst>
                    <a:ext uri="{FF2B5EF4-FFF2-40B4-BE49-F238E27FC236}">
                      <a16:creationId xmlns:a16="http://schemas.microsoft.com/office/drawing/2014/main" id="{4161019C-F81B-47E1-A456-E57CAD373BFE}"/>
                    </a:ext>
                  </a:extLst>
                </p:cNvPr>
                <p:cNvSpPr>
                  <a:spLocks noRot="1" noChangeAspect="1" noMove="1" noResize="1" noEditPoints="1" noAdjustHandles="1" noChangeArrowheads="1" noChangeShapeType="1" noTextEdit="1"/>
                </p:cNvSpPr>
                <p:nvPr/>
              </p:nvSpPr>
              <p:spPr>
                <a:xfrm>
                  <a:off x="11079506" y="4051094"/>
                  <a:ext cx="54053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E577C5FB-6506-450A-B718-1F8C3A570831}"/>
                    </a:ext>
                  </a:extLst>
                </p:cNvPr>
                <p:cNvSpPr/>
                <p:nvPr/>
              </p:nvSpPr>
              <p:spPr>
                <a:xfrm>
                  <a:off x="9555914"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77" name="矩形 76">
                  <a:extLst>
                    <a:ext uri="{FF2B5EF4-FFF2-40B4-BE49-F238E27FC236}">
                      <a16:creationId xmlns:a16="http://schemas.microsoft.com/office/drawing/2014/main" id="{E577C5FB-6506-450A-B718-1F8C3A570831}"/>
                    </a:ext>
                  </a:extLst>
                </p:cNvPr>
                <p:cNvSpPr>
                  <a:spLocks noRot="1" noChangeAspect="1" noMove="1" noResize="1" noEditPoints="1" noAdjustHandles="1" noChangeArrowheads="1" noChangeShapeType="1" noTextEdit="1"/>
                </p:cNvSpPr>
                <p:nvPr/>
              </p:nvSpPr>
              <p:spPr>
                <a:xfrm>
                  <a:off x="9555914" y="3323270"/>
                  <a:ext cx="540533"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4493B837-BCDA-4EC7-AC3A-68A75B2DEE80}"/>
                    </a:ext>
                  </a:extLst>
                </p:cNvPr>
                <p:cNvSpPr/>
                <p:nvPr/>
              </p:nvSpPr>
              <p:spPr>
                <a:xfrm>
                  <a:off x="10317710"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78" name="矩形 77">
                  <a:extLst>
                    <a:ext uri="{FF2B5EF4-FFF2-40B4-BE49-F238E27FC236}">
                      <a16:creationId xmlns:a16="http://schemas.microsoft.com/office/drawing/2014/main" id="{4493B837-BCDA-4EC7-AC3A-68A75B2DEE80}"/>
                    </a:ext>
                  </a:extLst>
                </p:cNvPr>
                <p:cNvSpPr>
                  <a:spLocks noRot="1" noChangeAspect="1" noMove="1" noResize="1" noEditPoints="1" noAdjustHandles="1" noChangeArrowheads="1" noChangeShapeType="1" noTextEdit="1"/>
                </p:cNvSpPr>
                <p:nvPr/>
              </p:nvSpPr>
              <p:spPr>
                <a:xfrm>
                  <a:off x="10317710" y="3323270"/>
                  <a:ext cx="54053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97D1121F-7818-4BF8-BF4E-E14FA39D408E}"/>
                    </a:ext>
                  </a:extLst>
                </p:cNvPr>
                <p:cNvSpPr/>
                <p:nvPr/>
              </p:nvSpPr>
              <p:spPr>
                <a:xfrm>
                  <a:off x="10317710"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79" name="矩形 78">
                  <a:extLst>
                    <a:ext uri="{FF2B5EF4-FFF2-40B4-BE49-F238E27FC236}">
                      <a16:creationId xmlns:a16="http://schemas.microsoft.com/office/drawing/2014/main" id="{97D1121F-7818-4BF8-BF4E-E14FA39D408E}"/>
                    </a:ext>
                  </a:extLst>
                </p:cNvPr>
                <p:cNvSpPr>
                  <a:spLocks noRot="1" noChangeAspect="1" noMove="1" noResize="1" noEditPoints="1" noAdjustHandles="1" noChangeArrowheads="1" noChangeShapeType="1" noTextEdit="1"/>
                </p:cNvSpPr>
                <p:nvPr/>
              </p:nvSpPr>
              <p:spPr>
                <a:xfrm>
                  <a:off x="10317710" y="4051094"/>
                  <a:ext cx="540533"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41335557-B207-4E03-BED9-1DF06DBA87E8}"/>
                    </a:ext>
                  </a:extLst>
                </p:cNvPr>
                <p:cNvSpPr/>
                <p:nvPr/>
              </p:nvSpPr>
              <p:spPr>
                <a:xfrm>
                  <a:off x="9555914"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80" name="矩形 79">
                  <a:extLst>
                    <a:ext uri="{FF2B5EF4-FFF2-40B4-BE49-F238E27FC236}">
                      <a16:creationId xmlns:a16="http://schemas.microsoft.com/office/drawing/2014/main" id="{41335557-B207-4E03-BED9-1DF06DBA87E8}"/>
                    </a:ext>
                  </a:extLst>
                </p:cNvPr>
                <p:cNvSpPr>
                  <a:spLocks noRot="1" noChangeAspect="1" noMove="1" noResize="1" noEditPoints="1" noAdjustHandles="1" noChangeArrowheads="1" noChangeShapeType="1" noTextEdit="1"/>
                </p:cNvSpPr>
                <p:nvPr/>
              </p:nvSpPr>
              <p:spPr>
                <a:xfrm>
                  <a:off x="9555914" y="4051094"/>
                  <a:ext cx="540533" cy="523220"/>
                </a:xfrm>
                <a:prstGeom prst="rect">
                  <a:avLst/>
                </a:prstGeom>
                <a:blipFill>
                  <a:blip r:embed="rId1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0E837C46-2038-4993-B9BB-299563BEF402}"/>
                  </a:ext>
                </a:extLst>
              </p:cNvPr>
              <p:cNvSpPr txBox="1"/>
              <p:nvPr/>
            </p:nvSpPr>
            <p:spPr>
              <a:xfrm>
                <a:off x="6755611" y="1931301"/>
                <a:ext cx="21499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𝑙</m:t>
                      </m:r>
                    </m:oMath>
                  </m:oMathPara>
                </a14:m>
                <a:endParaRPr lang="zh-CN" altLang="en-US" sz="2800" dirty="0">
                  <a:solidFill>
                    <a:srgbClr val="0000FF"/>
                  </a:solidFill>
                  <a:latin typeface="+mn-lt"/>
                  <a:ea typeface="+mn-ea"/>
                </a:endParaRPr>
              </a:p>
            </p:txBody>
          </p:sp>
        </mc:Choice>
        <mc:Fallback xmlns="">
          <p:sp>
            <p:nvSpPr>
              <p:cNvPr id="81" name="文本框 80">
                <a:extLst>
                  <a:ext uri="{FF2B5EF4-FFF2-40B4-BE49-F238E27FC236}">
                    <a16:creationId xmlns:a16="http://schemas.microsoft.com/office/drawing/2014/main" id="{0E837C46-2038-4993-B9BB-299563BEF402}"/>
                  </a:ext>
                </a:extLst>
              </p:cNvPr>
              <p:cNvSpPr txBox="1">
                <a:spLocks noRot="1" noChangeAspect="1" noMove="1" noResize="1" noEditPoints="1" noAdjustHandles="1" noChangeArrowheads="1" noChangeShapeType="1" noTextEdit="1"/>
              </p:cNvSpPr>
              <p:nvPr/>
            </p:nvSpPr>
            <p:spPr>
              <a:xfrm>
                <a:off x="6755611" y="1931301"/>
                <a:ext cx="214994" cy="43088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C45D8379-EAC0-4292-A699-BD7982B2865F}"/>
                  </a:ext>
                </a:extLst>
              </p:cNvPr>
              <p:cNvSpPr/>
              <p:nvPr/>
            </p:nvSpPr>
            <p:spPr>
              <a:xfrm>
                <a:off x="4938770" y="3997765"/>
                <a:ext cx="2158924"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𝑓</m:t>
                              </m:r>
                            </m:e>
                          </m:acc>
                        </m:e>
                        <m:sub>
                          <m:r>
                            <a:rPr lang="en-US" altLang="zh-CN" sz="2800" b="0" i="1" smtClean="0">
                              <a:solidFill>
                                <a:srgbClr val="0000FF"/>
                              </a:solidFill>
                              <a:latin typeface="Cambria Math" panose="02040503050406030204" pitchFamily="18" charset="0"/>
                              <a:ea typeface="Cambria Math" panose="02040503050406030204" pitchFamily="18" charset="0"/>
                            </a:rPr>
                            <m:t>𝐿</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𝑞</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𝑉</m:t>
                          </m:r>
                        </m:e>
                      </m:acc>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85" name="矩形 84">
                <a:extLst>
                  <a:ext uri="{FF2B5EF4-FFF2-40B4-BE49-F238E27FC236}">
                    <a16:creationId xmlns:a16="http://schemas.microsoft.com/office/drawing/2014/main" id="{C45D8379-EAC0-4292-A699-BD7982B2865F}"/>
                  </a:ext>
                </a:extLst>
              </p:cNvPr>
              <p:cNvSpPr>
                <a:spLocks noRot="1" noChangeAspect="1" noMove="1" noResize="1" noEditPoints="1" noAdjustHandles="1" noChangeArrowheads="1" noChangeShapeType="1" noTextEdit="1"/>
              </p:cNvSpPr>
              <p:nvPr/>
            </p:nvSpPr>
            <p:spPr>
              <a:xfrm>
                <a:off x="4938770" y="3997765"/>
                <a:ext cx="2158924" cy="587981"/>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a:extLst>
                  <a:ext uri="{FF2B5EF4-FFF2-40B4-BE49-F238E27FC236}">
                    <a16:creationId xmlns:a16="http://schemas.microsoft.com/office/drawing/2014/main" id="{5C01511C-B1D9-49F2-B769-63C6EFC8DAF6}"/>
                  </a:ext>
                </a:extLst>
              </p:cNvPr>
              <p:cNvSpPr/>
              <p:nvPr/>
            </p:nvSpPr>
            <p:spPr>
              <a:xfrm>
                <a:off x="9756633" y="1671079"/>
                <a:ext cx="877612" cy="6878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e>
                        <m:sub>
                          <m:r>
                            <a:rPr lang="zh-CN" altLang="en-US" sz="2800" i="1">
                              <a:solidFill>
                                <a:srgbClr val="0000FF"/>
                              </a:solidFill>
                              <a:latin typeface="Cambria Math" panose="02040503050406030204" pitchFamily="18" charset="0"/>
                              <a:ea typeface="Cambria Math" panose="02040503050406030204" pitchFamily="18" charset="0"/>
                            </a:rPr>
                            <m:t>外</m:t>
                          </m:r>
                        </m:sub>
                      </m:sSub>
                    </m:oMath>
                  </m:oMathPara>
                </a14:m>
                <a:endParaRPr lang="zh-CN" altLang="en-US" sz="2800" dirty="0">
                  <a:solidFill>
                    <a:srgbClr val="0000FF"/>
                  </a:solidFill>
                </a:endParaRPr>
              </a:p>
            </p:txBody>
          </p:sp>
        </mc:Choice>
        <mc:Fallback xmlns="">
          <p:sp>
            <p:nvSpPr>
              <p:cNvPr id="86" name="矩形 85">
                <a:extLst>
                  <a:ext uri="{FF2B5EF4-FFF2-40B4-BE49-F238E27FC236}">
                    <a16:creationId xmlns:a16="http://schemas.microsoft.com/office/drawing/2014/main" id="{5C01511C-B1D9-49F2-B769-63C6EFC8DAF6}"/>
                  </a:ext>
                </a:extLst>
              </p:cNvPr>
              <p:cNvSpPr>
                <a:spLocks noRot="1" noChangeAspect="1" noMove="1" noResize="1" noEditPoints="1" noAdjustHandles="1" noChangeArrowheads="1" noChangeShapeType="1" noTextEdit="1"/>
              </p:cNvSpPr>
              <p:nvPr/>
            </p:nvSpPr>
            <p:spPr>
              <a:xfrm>
                <a:off x="9756633" y="1671079"/>
                <a:ext cx="877612" cy="687881"/>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文本框 88">
                <a:extLst>
                  <a:ext uri="{FF2B5EF4-FFF2-40B4-BE49-F238E27FC236}">
                    <a16:creationId xmlns:a16="http://schemas.microsoft.com/office/drawing/2014/main" id="{6E49C604-6546-44CB-A273-AE6BA8258184}"/>
                  </a:ext>
                </a:extLst>
              </p:cNvPr>
              <p:cNvSpPr txBox="1"/>
              <p:nvPr/>
            </p:nvSpPr>
            <p:spPr>
              <a:xfrm>
                <a:off x="8738292" y="1545595"/>
                <a:ext cx="29161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𝑏</m:t>
                      </m:r>
                    </m:oMath>
                  </m:oMathPara>
                </a14:m>
                <a:endParaRPr lang="zh-CN" altLang="en-US" sz="2800" dirty="0">
                  <a:solidFill>
                    <a:srgbClr val="0000FF"/>
                  </a:solidFill>
                  <a:latin typeface="+mn-lt"/>
                  <a:ea typeface="+mn-ea"/>
                </a:endParaRPr>
              </a:p>
            </p:txBody>
          </p:sp>
        </mc:Choice>
        <mc:Fallback xmlns="">
          <p:sp>
            <p:nvSpPr>
              <p:cNvPr id="89" name="文本框 88">
                <a:extLst>
                  <a:ext uri="{FF2B5EF4-FFF2-40B4-BE49-F238E27FC236}">
                    <a16:creationId xmlns:a16="http://schemas.microsoft.com/office/drawing/2014/main" id="{6E49C604-6546-44CB-A273-AE6BA8258184}"/>
                  </a:ext>
                </a:extLst>
              </p:cNvPr>
              <p:cNvSpPr txBox="1">
                <a:spLocks noRot="1" noChangeAspect="1" noMove="1" noResize="1" noEditPoints="1" noAdjustHandles="1" noChangeArrowheads="1" noChangeShapeType="1" noTextEdit="1"/>
              </p:cNvSpPr>
              <p:nvPr/>
            </p:nvSpPr>
            <p:spPr>
              <a:xfrm>
                <a:off x="8738292" y="1545595"/>
                <a:ext cx="291618" cy="43088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文本框 89">
                <a:extLst>
                  <a:ext uri="{FF2B5EF4-FFF2-40B4-BE49-F238E27FC236}">
                    <a16:creationId xmlns:a16="http://schemas.microsoft.com/office/drawing/2014/main" id="{87DC1EBD-382B-4A1A-B2A1-E2B33D2BFE33}"/>
                  </a:ext>
                </a:extLst>
              </p:cNvPr>
              <p:cNvSpPr txBox="1"/>
              <p:nvPr/>
            </p:nvSpPr>
            <p:spPr>
              <a:xfrm>
                <a:off x="8362535" y="1903591"/>
                <a:ext cx="26468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𝜀</m:t>
                      </m:r>
                    </m:oMath>
                  </m:oMathPara>
                </a14:m>
                <a:endParaRPr lang="zh-CN" altLang="en-US" sz="2800" dirty="0">
                  <a:solidFill>
                    <a:srgbClr val="0000FF"/>
                  </a:solidFill>
                  <a:latin typeface="+mn-lt"/>
                  <a:ea typeface="+mn-ea"/>
                </a:endParaRPr>
              </a:p>
            </p:txBody>
          </p:sp>
        </mc:Choice>
        <mc:Fallback xmlns="">
          <p:sp>
            <p:nvSpPr>
              <p:cNvPr id="90" name="文本框 89">
                <a:extLst>
                  <a:ext uri="{FF2B5EF4-FFF2-40B4-BE49-F238E27FC236}">
                    <a16:creationId xmlns:a16="http://schemas.microsoft.com/office/drawing/2014/main" id="{87DC1EBD-382B-4A1A-B2A1-E2B33D2BFE33}"/>
                  </a:ext>
                </a:extLst>
              </p:cNvPr>
              <p:cNvSpPr txBox="1">
                <a:spLocks noRot="1" noChangeAspect="1" noMove="1" noResize="1" noEditPoints="1" noAdjustHandles="1" noChangeArrowheads="1" noChangeShapeType="1" noTextEdit="1"/>
              </p:cNvSpPr>
              <p:nvPr/>
            </p:nvSpPr>
            <p:spPr>
              <a:xfrm>
                <a:off x="8362535" y="1903591"/>
                <a:ext cx="264688" cy="430887"/>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a:extLst>
                  <a:ext uri="{FF2B5EF4-FFF2-40B4-BE49-F238E27FC236}">
                    <a16:creationId xmlns:a16="http://schemas.microsoft.com/office/drawing/2014/main" id="{07633EBA-F36A-468A-8063-EF9E76A3E9EE}"/>
                  </a:ext>
                </a:extLst>
              </p:cNvPr>
              <p:cNvSpPr txBox="1"/>
              <p:nvPr/>
            </p:nvSpPr>
            <p:spPr>
              <a:xfrm>
                <a:off x="8570650" y="2627073"/>
                <a:ext cx="29892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oMath>
                  </m:oMathPara>
                </a14:m>
                <a:endParaRPr lang="zh-CN" altLang="en-US" sz="2800" dirty="0">
                  <a:solidFill>
                    <a:srgbClr val="0000FF"/>
                  </a:solidFill>
                  <a:latin typeface="+mn-lt"/>
                  <a:ea typeface="+mn-ea"/>
                </a:endParaRPr>
              </a:p>
            </p:txBody>
          </p:sp>
        </mc:Choice>
        <mc:Fallback xmlns="">
          <p:sp>
            <p:nvSpPr>
              <p:cNvPr id="91" name="文本框 90">
                <a:extLst>
                  <a:ext uri="{FF2B5EF4-FFF2-40B4-BE49-F238E27FC236}">
                    <a16:creationId xmlns:a16="http://schemas.microsoft.com/office/drawing/2014/main" id="{07633EBA-F36A-468A-8063-EF9E76A3E9EE}"/>
                  </a:ext>
                </a:extLst>
              </p:cNvPr>
              <p:cNvSpPr txBox="1">
                <a:spLocks noRot="1" noChangeAspect="1" noMove="1" noResize="1" noEditPoints="1" noAdjustHandles="1" noChangeArrowheads="1" noChangeShapeType="1" noTextEdit="1"/>
              </p:cNvSpPr>
              <p:nvPr/>
            </p:nvSpPr>
            <p:spPr>
              <a:xfrm>
                <a:off x="8570650" y="2627073"/>
                <a:ext cx="298928" cy="430887"/>
              </a:xfrm>
              <a:prstGeom prst="rect">
                <a:avLst/>
              </a:prstGeom>
              <a:blipFill>
                <a:blip r:embed="rId22"/>
                <a:stretch>
                  <a:fillRect/>
                </a:stretch>
              </a:blipFill>
            </p:spPr>
            <p:txBody>
              <a:bodyPr/>
              <a:lstStyle/>
              <a:p>
                <a:r>
                  <a:rPr lang="zh-CN" altLang="en-US">
                    <a:noFill/>
                  </a:rPr>
                  <a:t> </a:t>
                </a:r>
              </a:p>
            </p:txBody>
          </p:sp>
        </mc:Fallback>
      </mc:AlternateContent>
      <p:sp>
        <p:nvSpPr>
          <p:cNvPr id="52233" name="Rectangle 26"/>
          <p:cNvSpPr>
            <a:spLocks noChangeArrowheads="1"/>
          </p:cNvSpPr>
          <p:nvPr/>
        </p:nvSpPr>
        <p:spPr bwMode="auto">
          <a:xfrm>
            <a:off x="8649316" y="1499270"/>
            <a:ext cx="93457" cy="1223760"/>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52277" name="Freeform 30"/>
          <p:cNvSpPr>
            <a:spLocks/>
          </p:cNvSpPr>
          <p:nvPr/>
        </p:nvSpPr>
        <p:spPr bwMode="auto">
          <a:xfrm>
            <a:off x="8680476" y="1726284"/>
            <a:ext cx="1587" cy="736600"/>
          </a:xfrm>
          <a:custGeom>
            <a:avLst/>
            <a:gdLst>
              <a:gd name="T0" fmla="*/ 0 w 6"/>
              <a:gd name="T1" fmla="*/ 6667 h 378"/>
              <a:gd name="T2" fmla="*/ 0 w 6"/>
              <a:gd name="T3" fmla="*/ 0 h 378"/>
              <a:gd name="T4" fmla="*/ 0 60000 65536"/>
              <a:gd name="T5" fmla="*/ 0 60000 65536"/>
              <a:gd name="T6" fmla="*/ 0 w 6"/>
              <a:gd name="T7" fmla="*/ 0 h 378"/>
              <a:gd name="T8" fmla="*/ 6 w 6"/>
              <a:gd name="T9" fmla="*/ 378 h 378"/>
            </a:gdLst>
            <a:ahLst/>
            <a:cxnLst>
              <a:cxn ang="T4">
                <a:pos x="T0" y="T1"/>
              </a:cxn>
              <a:cxn ang="T5">
                <a:pos x="T2" y="T3"/>
              </a:cxn>
            </a:cxnLst>
            <a:rect l="T6" t="T7" r="T8" b="T9"/>
            <a:pathLst>
              <a:path w="6" h="378">
                <a:moveTo>
                  <a:pt x="0" y="378"/>
                </a:moveTo>
                <a:lnTo>
                  <a:pt x="6" y="0"/>
                </a:lnTo>
              </a:path>
            </a:pathLst>
          </a:custGeom>
          <a:noFill/>
          <a:ln w="50800">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87F2FBD1-0530-4263-A90E-33BB0A7B973C}"/>
                  </a:ext>
                </a:extLst>
              </p:cNvPr>
              <p:cNvSpPr txBox="1"/>
              <p:nvPr/>
            </p:nvSpPr>
            <p:spPr>
              <a:xfrm>
                <a:off x="7785487" y="989056"/>
                <a:ext cx="29142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oMath>
                  </m:oMathPara>
                </a14:m>
                <a:endParaRPr lang="zh-CN" altLang="en-US" sz="2800" dirty="0">
                  <a:solidFill>
                    <a:srgbClr val="0000FF"/>
                  </a:solidFill>
                  <a:latin typeface="+mn-lt"/>
                  <a:ea typeface="+mn-ea"/>
                </a:endParaRPr>
              </a:p>
            </p:txBody>
          </p:sp>
        </mc:Choice>
        <mc:Fallback xmlns="">
          <p:sp>
            <p:nvSpPr>
              <p:cNvPr id="92" name="文本框 91">
                <a:extLst>
                  <a:ext uri="{FF2B5EF4-FFF2-40B4-BE49-F238E27FC236}">
                    <a16:creationId xmlns:a16="http://schemas.microsoft.com/office/drawing/2014/main" id="{87F2FBD1-0530-4263-A90E-33BB0A7B973C}"/>
                  </a:ext>
                </a:extLst>
              </p:cNvPr>
              <p:cNvSpPr txBox="1">
                <a:spLocks noRot="1" noChangeAspect="1" noMove="1" noResize="1" noEditPoints="1" noAdjustHandles="1" noChangeArrowheads="1" noChangeShapeType="1" noTextEdit="1"/>
              </p:cNvSpPr>
              <p:nvPr/>
            </p:nvSpPr>
            <p:spPr>
              <a:xfrm>
                <a:off x="7785487" y="989056"/>
                <a:ext cx="291425" cy="430887"/>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4187B6E0-C76B-4804-9515-54E1C7C6A226}"/>
                  </a:ext>
                </a:extLst>
              </p:cNvPr>
              <p:cNvSpPr/>
              <p:nvPr/>
            </p:nvSpPr>
            <p:spPr>
              <a:xfrm>
                <a:off x="4940540" y="4628712"/>
                <a:ext cx="3217419"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𝑓</m:t>
                              </m:r>
                            </m:e>
                          </m:acc>
                        </m:e>
                        <m:sub>
                          <m:r>
                            <a:rPr lang="en-US" altLang="zh-CN" sz="2800" b="0" i="1" smtClean="0">
                              <a:solidFill>
                                <a:srgbClr val="0000FF"/>
                              </a:solidFill>
                              <a:latin typeface="Cambria Math" panose="02040503050406030204" pitchFamily="18" charset="0"/>
                              <a:ea typeface="Cambria Math" panose="02040503050406030204" pitchFamily="18" charset="0"/>
                            </a:rPr>
                            <m:t>𝐿</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𝑞</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𝑉</m:t>
                          </m:r>
                        </m:e>
                      </m:acc>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𝑞</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oMath>
                  </m:oMathPara>
                </a14:m>
                <a:endParaRPr lang="zh-CN" altLang="en-US" sz="2800" dirty="0">
                  <a:solidFill>
                    <a:srgbClr val="0000FF"/>
                  </a:solidFill>
                </a:endParaRPr>
              </a:p>
            </p:txBody>
          </p:sp>
        </mc:Choice>
        <mc:Fallback xmlns="">
          <p:sp>
            <p:nvSpPr>
              <p:cNvPr id="93" name="矩形 92">
                <a:extLst>
                  <a:ext uri="{FF2B5EF4-FFF2-40B4-BE49-F238E27FC236}">
                    <a16:creationId xmlns:a16="http://schemas.microsoft.com/office/drawing/2014/main" id="{4187B6E0-C76B-4804-9515-54E1C7C6A226}"/>
                  </a:ext>
                </a:extLst>
              </p:cNvPr>
              <p:cNvSpPr>
                <a:spLocks noRot="1" noChangeAspect="1" noMove="1" noResize="1" noEditPoints="1" noAdjustHandles="1" noChangeArrowheads="1" noChangeShapeType="1" noTextEdit="1"/>
              </p:cNvSpPr>
              <p:nvPr/>
            </p:nvSpPr>
            <p:spPr>
              <a:xfrm>
                <a:off x="4940540" y="4628712"/>
                <a:ext cx="3217419" cy="587981"/>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A6966466-340A-431A-A00F-4C0F3739D987}"/>
                  </a:ext>
                </a:extLst>
              </p:cNvPr>
              <p:cNvSpPr/>
              <p:nvPr/>
            </p:nvSpPr>
            <p:spPr>
              <a:xfrm>
                <a:off x="6392438" y="5775346"/>
                <a:ext cx="203478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𝑉</m:t>
                          </m:r>
                        </m:e>
                      </m:acc>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94" name="矩形 93">
                <a:extLst>
                  <a:ext uri="{FF2B5EF4-FFF2-40B4-BE49-F238E27FC236}">
                    <a16:creationId xmlns:a16="http://schemas.microsoft.com/office/drawing/2014/main" id="{A6966466-340A-431A-A00F-4C0F3739D987}"/>
                  </a:ext>
                </a:extLst>
              </p:cNvPr>
              <p:cNvSpPr>
                <a:spLocks noRot="1" noChangeAspect="1" noMove="1" noResize="1" noEditPoints="1" noAdjustHandles="1" noChangeArrowheads="1" noChangeShapeType="1" noTextEdit="1"/>
              </p:cNvSpPr>
              <p:nvPr/>
            </p:nvSpPr>
            <p:spPr>
              <a:xfrm>
                <a:off x="6392438" y="5775346"/>
                <a:ext cx="2034788" cy="575479"/>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矩形 95">
                <a:extLst>
                  <a:ext uri="{FF2B5EF4-FFF2-40B4-BE49-F238E27FC236}">
                    <a16:creationId xmlns:a16="http://schemas.microsoft.com/office/drawing/2014/main" id="{A0C7E300-97FB-4E20-809E-983B38A31590}"/>
                  </a:ext>
                </a:extLst>
              </p:cNvPr>
              <p:cNvSpPr/>
              <p:nvPr/>
            </p:nvSpPr>
            <p:spPr>
              <a:xfrm>
                <a:off x="825370" y="5031345"/>
                <a:ext cx="3205300"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𝜀</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ctrlPr>
                            <a:rPr lang="en-US" altLang="zh-CN" sz="2800" i="1">
                              <a:solidFill>
                                <a:srgbClr val="FF0000"/>
                              </a:solidFill>
                              <a:latin typeface="Cambria Math" panose="02040503050406030204" pitchFamily="18" charset="0"/>
                              <a:ea typeface="Cambria Math" panose="02040503050406030204" pitchFamily="18" charset="0"/>
                            </a:rPr>
                          </m:ctrlPr>
                        </m:naryPr>
                        <m:sub>
                          <m:r>
                            <m:rPr>
                              <m:brk m:alnAt="15"/>
                            </m:rPr>
                            <a:rPr lang="en-US" altLang="zh-CN" sz="2800" b="0" i="1" smtClean="0">
                              <a:solidFill>
                                <a:srgbClr val="FF0000"/>
                              </a:solidFill>
                              <a:latin typeface="Cambria Math" panose="02040503050406030204" pitchFamily="18" charset="0"/>
                              <a:ea typeface="Cambria Math" panose="02040503050406030204" pitchFamily="18" charset="0"/>
                            </a:rPr>
                            <m:t>𝑎</m:t>
                          </m:r>
                        </m:sub>
                        <m:sup>
                          <m:r>
                            <a:rPr lang="en-US" altLang="zh-CN" sz="2800" b="0" i="1" smtClean="0">
                              <a:solidFill>
                                <a:srgbClr val="FF0000"/>
                              </a:solidFill>
                              <a:latin typeface="Cambria Math" panose="02040503050406030204" pitchFamily="18" charset="0"/>
                              <a:ea typeface="Cambria Math" panose="02040503050406030204" pitchFamily="18" charset="0"/>
                            </a:rPr>
                            <m:t>𝑏</m:t>
                          </m:r>
                        </m:sup>
                        <m:e>
                          <m:d>
                            <m:dPr>
                              <m:ctrlPr>
                                <a:rPr lang="en-US" altLang="zh-CN" sz="2800" i="1" smtClean="0">
                                  <a:solidFill>
                                    <a:srgbClr val="FF0000"/>
                                  </a:solidFill>
                                  <a:latin typeface="Cambria Math" panose="02040503050406030204" pitchFamily="18" charset="0"/>
                                  <a:ea typeface="Cambria Math" panose="02040503050406030204" pitchFamily="18" charset="0"/>
                                </a:rPr>
                              </m:ctrlPr>
                            </m:dPr>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𝑉</m:t>
                                  </m:r>
                                </m:e>
                              </m:acc>
                              <m:r>
                                <a:rPr lang="en-US" altLang="zh-CN" sz="2800" i="1">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e>
                          </m:d>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FF0000"/>
                  </a:solidFill>
                </a:endParaRPr>
              </a:p>
            </p:txBody>
          </p:sp>
        </mc:Choice>
        <mc:Fallback xmlns="">
          <p:sp>
            <p:nvSpPr>
              <p:cNvPr id="96" name="矩形 95">
                <a:extLst>
                  <a:ext uri="{FF2B5EF4-FFF2-40B4-BE49-F238E27FC236}">
                    <a16:creationId xmlns:a16="http://schemas.microsoft.com/office/drawing/2014/main" id="{A0C7E300-97FB-4E20-809E-983B38A31590}"/>
                  </a:ext>
                </a:extLst>
              </p:cNvPr>
              <p:cNvSpPr>
                <a:spLocks noRot="1" noChangeAspect="1" noMove="1" noResize="1" noEditPoints="1" noAdjustHandles="1" noChangeArrowheads="1" noChangeShapeType="1" noTextEdit="1"/>
              </p:cNvSpPr>
              <p:nvPr/>
            </p:nvSpPr>
            <p:spPr>
              <a:xfrm>
                <a:off x="825370" y="5031345"/>
                <a:ext cx="3205300" cy="1069716"/>
              </a:xfrm>
              <a:prstGeom prst="rect">
                <a:avLst/>
              </a:prstGeom>
              <a:blipFill>
                <a:blip r:embed="rId2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623487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130"/>
                                        </p:tgtEl>
                                        <p:attrNameLst>
                                          <p:attrName>style.visibility</p:attrName>
                                        </p:attrNameLst>
                                      </p:cBhvr>
                                      <p:to>
                                        <p:strVal val="visible"/>
                                      </p:to>
                                    </p:set>
                                    <p:animEffect transition="in" filter="wipe(left)">
                                      <p:cBhvr>
                                        <p:cTn id="7" dur="500"/>
                                        <p:tgtEl>
                                          <p:spTgt spid="4813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8131"/>
                                        </p:tgtEl>
                                        <p:attrNameLst>
                                          <p:attrName>style.visibility</p:attrName>
                                        </p:attrNameLst>
                                      </p:cBhvr>
                                      <p:to>
                                        <p:strVal val="visible"/>
                                      </p:to>
                                    </p:set>
                                    <p:animEffect transition="in" filter="wipe(up)">
                                      <p:cBhvr>
                                        <p:cTn id="12" dur="500"/>
                                        <p:tgtEl>
                                          <p:spTgt spid="4813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wipe(left)">
                                      <p:cBhvr>
                                        <p:cTn id="22" dur="500"/>
                                        <p:tgtEl>
                                          <p:spTgt spid="8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righ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wipe(left)">
                                      <p:cBhvr>
                                        <p:cTn id="32" dur="500"/>
                                        <p:tgtEl>
                                          <p:spTgt spid="9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wipe(left)">
                                      <p:cBhvr>
                                        <p:cTn id="42" dur="500"/>
                                        <p:tgtEl>
                                          <p:spTgt spid="6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2233"/>
                                        </p:tgtEl>
                                        <p:attrNameLst>
                                          <p:attrName>style.visibility</p:attrName>
                                        </p:attrNameLst>
                                      </p:cBhvr>
                                      <p:to>
                                        <p:strVal val="visible"/>
                                      </p:to>
                                    </p:set>
                                    <p:animEffect transition="in" filter="wipe(left)">
                                      <p:cBhvr>
                                        <p:cTn id="47" dur="500"/>
                                        <p:tgtEl>
                                          <p:spTgt spid="522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91"/>
                                        </p:tgtEl>
                                        <p:attrNameLst>
                                          <p:attrName>style.visibility</p:attrName>
                                        </p:attrNameLst>
                                      </p:cBhvr>
                                      <p:to>
                                        <p:strVal val="visible"/>
                                      </p:to>
                                    </p:set>
                                    <p:animEffect transition="in" filter="wipe(left)">
                                      <p:cBhvr>
                                        <p:cTn id="52" dur="500"/>
                                        <p:tgtEl>
                                          <p:spTgt spid="9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wipe(left)">
                                      <p:cBhvr>
                                        <p:cTn id="57" dur="500"/>
                                        <p:tgtEl>
                                          <p:spTgt spid="8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1" nodeType="click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wipe(left)">
                                      <p:cBhvr>
                                        <p:cTn id="62" dur="500"/>
                                        <p:tgtEl>
                                          <p:spTgt spid="8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2244"/>
                                        </p:tgtEl>
                                        <p:attrNameLst>
                                          <p:attrName>style.visibility</p:attrName>
                                        </p:attrNameLst>
                                      </p:cBhvr>
                                      <p:to>
                                        <p:strVal val="visible"/>
                                      </p:to>
                                    </p:set>
                                    <p:animEffect transition="in" filter="wipe(left)">
                                      <p:cBhvr>
                                        <p:cTn id="67" dur="500"/>
                                        <p:tgtEl>
                                          <p:spTgt spid="5224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wipe(left)">
                                      <p:cBhvr>
                                        <p:cTn id="72" dur="500"/>
                                        <p:tgtEl>
                                          <p:spTgt spid="7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wipe(left)">
                                      <p:cBhvr>
                                        <p:cTn id="77" dur="500"/>
                                        <p:tgtEl>
                                          <p:spTgt spid="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5"/>
                                        </p:tgtEl>
                                        <p:attrNameLst>
                                          <p:attrName>style.visibility</p:attrName>
                                        </p:attrNameLst>
                                      </p:cBhvr>
                                      <p:to>
                                        <p:strVal val="visible"/>
                                      </p:to>
                                    </p:set>
                                    <p:animEffect transition="in" filter="wipe(left)">
                                      <p:cBhvr>
                                        <p:cTn id="82" dur="500"/>
                                        <p:tgtEl>
                                          <p:spTgt spid="5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wipe(left)">
                                      <p:cBhvr>
                                        <p:cTn id="87" dur="500"/>
                                        <p:tgtEl>
                                          <p:spTgt spid="5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52277"/>
                                        </p:tgtEl>
                                        <p:attrNameLst>
                                          <p:attrName>style.visibility</p:attrName>
                                        </p:attrNameLst>
                                      </p:cBhvr>
                                      <p:to>
                                        <p:strVal val="visible"/>
                                      </p:to>
                                    </p:set>
                                    <p:animEffect transition="in" filter="wipe(down)">
                                      <p:cBhvr>
                                        <p:cTn id="92" dur="500"/>
                                        <p:tgtEl>
                                          <p:spTgt spid="5227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90"/>
                                        </p:tgtEl>
                                        <p:attrNameLst>
                                          <p:attrName>style.visibility</p:attrName>
                                        </p:attrNameLst>
                                      </p:cBhvr>
                                      <p:to>
                                        <p:strVal val="visible"/>
                                      </p:to>
                                    </p:set>
                                    <p:animEffect transition="in" filter="wipe(left)">
                                      <p:cBhvr>
                                        <p:cTn id="97" dur="500"/>
                                        <p:tgtEl>
                                          <p:spTgt spid="9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8176"/>
                                        </p:tgtEl>
                                        <p:attrNameLst>
                                          <p:attrName>style.visibility</p:attrName>
                                        </p:attrNameLst>
                                      </p:cBhvr>
                                      <p:to>
                                        <p:strVal val="visible"/>
                                      </p:to>
                                    </p:set>
                                    <p:animEffect transition="in" filter="wipe(left)">
                                      <p:cBhvr>
                                        <p:cTn id="102" dur="500"/>
                                        <p:tgtEl>
                                          <p:spTgt spid="48176"/>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48177"/>
                                        </p:tgtEl>
                                        <p:attrNameLst>
                                          <p:attrName>style.visibility</p:attrName>
                                        </p:attrNameLst>
                                      </p:cBhvr>
                                      <p:to>
                                        <p:strVal val="visible"/>
                                      </p:to>
                                    </p:set>
                                    <p:animEffect transition="in" filter="wipe(up)">
                                      <p:cBhvr>
                                        <p:cTn id="107" dur="500"/>
                                        <p:tgtEl>
                                          <p:spTgt spid="48177"/>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85"/>
                                        </p:tgtEl>
                                        <p:attrNameLst>
                                          <p:attrName>style.visibility</p:attrName>
                                        </p:attrNameLst>
                                      </p:cBhvr>
                                      <p:to>
                                        <p:strVal val="visible"/>
                                      </p:to>
                                    </p:set>
                                    <p:animEffect transition="in" filter="wipe(left)">
                                      <p:cBhvr>
                                        <p:cTn id="112" dur="500"/>
                                        <p:tgtEl>
                                          <p:spTgt spid="8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1" fill="hold" nodeType="clickEffect">
                                  <p:stCondLst>
                                    <p:cond delay="0"/>
                                  </p:stCondLst>
                                  <p:childTnLst>
                                    <p:set>
                                      <p:cBhvr>
                                        <p:cTn id="116" dur="1" fill="hold">
                                          <p:stCondLst>
                                            <p:cond delay="0"/>
                                          </p:stCondLst>
                                        </p:cTn>
                                        <p:tgtEl>
                                          <p:spTgt spid="48179"/>
                                        </p:tgtEl>
                                        <p:attrNameLst>
                                          <p:attrName>style.visibility</p:attrName>
                                        </p:attrNameLst>
                                      </p:cBhvr>
                                      <p:to>
                                        <p:strVal val="visible"/>
                                      </p:to>
                                    </p:set>
                                    <p:animEffect transition="in" filter="wipe(up)">
                                      <p:cBhvr>
                                        <p:cTn id="117" dur="500"/>
                                        <p:tgtEl>
                                          <p:spTgt spid="48179"/>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93"/>
                                        </p:tgtEl>
                                        <p:attrNameLst>
                                          <p:attrName>style.visibility</p:attrName>
                                        </p:attrNameLst>
                                      </p:cBhvr>
                                      <p:to>
                                        <p:strVal val="visible"/>
                                      </p:to>
                                    </p:set>
                                    <p:animEffect transition="in" filter="wipe(left)">
                                      <p:cBhvr>
                                        <p:cTn id="122" dur="500"/>
                                        <p:tgtEl>
                                          <p:spTgt spid="93"/>
                                        </p:tgtEl>
                                      </p:cBhvr>
                                    </p:animEffec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22" presetClass="entr" presetSubtype="1" fill="hold" nodeType="clickEffect">
                                  <p:stCondLst>
                                    <p:cond delay="0"/>
                                  </p:stCondLst>
                                  <p:childTnLst>
                                    <p:set>
                                      <p:cBhvr>
                                        <p:cTn id="126" dur="1" fill="hold">
                                          <p:stCondLst>
                                            <p:cond delay="0"/>
                                          </p:stCondLst>
                                        </p:cTn>
                                        <p:tgtEl>
                                          <p:spTgt spid="48180"/>
                                        </p:tgtEl>
                                        <p:attrNameLst>
                                          <p:attrName>style.visibility</p:attrName>
                                        </p:attrNameLst>
                                      </p:cBhvr>
                                      <p:to>
                                        <p:strVal val="visible"/>
                                      </p:to>
                                    </p:set>
                                    <p:animEffect transition="in" filter="wipe(up)">
                                      <p:cBhvr>
                                        <p:cTn id="127" dur="500"/>
                                        <p:tgtEl>
                                          <p:spTgt spid="48180"/>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52260"/>
                                        </p:tgtEl>
                                        <p:attrNameLst>
                                          <p:attrName>style.visibility</p:attrName>
                                        </p:attrNameLst>
                                      </p:cBhvr>
                                      <p:to>
                                        <p:strVal val="visible"/>
                                      </p:to>
                                    </p:set>
                                    <p:animEffect transition="in" filter="wipe(left)">
                                      <p:cBhvr>
                                        <p:cTn id="132" dur="500"/>
                                        <p:tgtEl>
                                          <p:spTgt spid="52260"/>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94"/>
                                        </p:tgtEl>
                                        <p:attrNameLst>
                                          <p:attrName>style.visibility</p:attrName>
                                        </p:attrNameLst>
                                      </p:cBhvr>
                                      <p:to>
                                        <p:strVal val="visible"/>
                                      </p:to>
                                    </p:set>
                                    <p:animEffect transition="in" filter="wipe(left)">
                                      <p:cBhvr>
                                        <p:cTn id="137" dur="500"/>
                                        <p:tgtEl>
                                          <p:spTgt spid="94"/>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96"/>
                                        </p:tgtEl>
                                        <p:attrNameLst>
                                          <p:attrName>style.visibility</p:attrName>
                                        </p:attrNameLst>
                                      </p:cBhvr>
                                      <p:to>
                                        <p:strVal val="visible"/>
                                      </p:to>
                                    </p:set>
                                    <p:animEffect transition="in" filter="wipe(left)">
                                      <p:cBhvr>
                                        <p:cTn id="142"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0" grpId="0" autoUpdateAnimBg="0"/>
      <p:bldP spid="48131" grpId="0" autoUpdateAnimBg="0"/>
      <p:bldP spid="48176" grpId="0" autoUpdateAnimBg="0"/>
      <p:bldP spid="48177" grpId="0" autoUpdateAnimBg="0"/>
      <p:bldP spid="52260" grpId="0"/>
      <p:bldP spid="52244" grpId="0" animBg="1"/>
      <p:bldP spid="4" grpId="0"/>
      <p:bldP spid="55" grpId="0"/>
      <p:bldP spid="56" grpId="0"/>
      <p:bldP spid="69" grpId="0"/>
      <p:bldP spid="72" grpId="0"/>
      <p:bldP spid="81" grpId="0"/>
      <p:bldP spid="85" grpId="0"/>
      <p:bldP spid="86" grpId="1"/>
      <p:bldP spid="89" grpId="0"/>
      <p:bldP spid="90" grpId="0"/>
      <p:bldP spid="91" grpId="0"/>
      <p:bldP spid="52233" grpId="0" animBg="1"/>
      <p:bldP spid="52277" grpId="0" animBg="1"/>
      <p:bldP spid="92" grpId="0"/>
      <p:bldP spid="93" grpId="0"/>
      <p:bldP spid="94" grpId="0"/>
      <p:bldP spid="9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a:extLst>
              <a:ext uri="{FF2B5EF4-FFF2-40B4-BE49-F238E27FC236}">
                <a16:creationId xmlns:a16="http://schemas.microsoft.com/office/drawing/2014/main" id="{8ABE0148-1233-43B6-BF94-0CB7C4B40C6F}"/>
              </a:ext>
            </a:extLst>
          </p:cNvPr>
          <p:cNvGrpSpPr/>
          <p:nvPr/>
        </p:nvGrpSpPr>
        <p:grpSpPr>
          <a:xfrm>
            <a:off x="6116957" y="430182"/>
            <a:ext cx="2064125" cy="2017972"/>
            <a:chOff x="9555914" y="2556342"/>
            <a:chExt cx="2064125" cy="2017972"/>
          </a:xfrm>
        </p:grpSpPr>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CC1A2D69-ECD3-4A43-9F08-7CC273EA70EF}"/>
                    </a:ext>
                  </a:extLst>
                </p:cNvPr>
                <p:cNvSpPr/>
                <p:nvPr/>
              </p:nvSpPr>
              <p:spPr>
                <a:xfrm>
                  <a:off x="9555914"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49" name="矩形 48">
                  <a:extLst>
                    <a:ext uri="{FF2B5EF4-FFF2-40B4-BE49-F238E27FC236}">
                      <a16:creationId xmlns:a16="http://schemas.microsoft.com/office/drawing/2014/main" id="{CC1A2D69-ECD3-4A43-9F08-7CC273EA70EF}"/>
                    </a:ext>
                  </a:extLst>
                </p:cNvPr>
                <p:cNvSpPr>
                  <a:spLocks noRot="1" noChangeAspect="1" noMove="1" noResize="1" noEditPoints="1" noAdjustHandles="1" noChangeArrowheads="1" noChangeShapeType="1" noTextEdit="1"/>
                </p:cNvSpPr>
                <p:nvPr/>
              </p:nvSpPr>
              <p:spPr>
                <a:xfrm>
                  <a:off x="9555914" y="2556342"/>
                  <a:ext cx="540533"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AA07CF92-684E-4D72-8C8F-55D34F23246B}"/>
                    </a:ext>
                  </a:extLst>
                </p:cNvPr>
                <p:cNvSpPr/>
                <p:nvPr/>
              </p:nvSpPr>
              <p:spPr>
                <a:xfrm>
                  <a:off x="10317710"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0" name="矩形 49">
                  <a:extLst>
                    <a:ext uri="{FF2B5EF4-FFF2-40B4-BE49-F238E27FC236}">
                      <a16:creationId xmlns:a16="http://schemas.microsoft.com/office/drawing/2014/main" id="{AA07CF92-684E-4D72-8C8F-55D34F23246B}"/>
                    </a:ext>
                  </a:extLst>
                </p:cNvPr>
                <p:cNvSpPr>
                  <a:spLocks noRot="1" noChangeAspect="1" noMove="1" noResize="1" noEditPoints="1" noAdjustHandles="1" noChangeArrowheads="1" noChangeShapeType="1" noTextEdit="1"/>
                </p:cNvSpPr>
                <p:nvPr/>
              </p:nvSpPr>
              <p:spPr>
                <a:xfrm>
                  <a:off x="10317710" y="2556342"/>
                  <a:ext cx="54053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F914EB15-0220-4723-84C0-3C50AE86964F}"/>
                    </a:ext>
                  </a:extLst>
                </p:cNvPr>
                <p:cNvSpPr/>
                <p:nvPr/>
              </p:nvSpPr>
              <p:spPr>
                <a:xfrm>
                  <a:off x="11079506"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1" name="矩形 50">
                  <a:extLst>
                    <a:ext uri="{FF2B5EF4-FFF2-40B4-BE49-F238E27FC236}">
                      <a16:creationId xmlns:a16="http://schemas.microsoft.com/office/drawing/2014/main" id="{F914EB15-0220-4723-84C0-3C50AE86964F}"/>
                    </a:ext>
                  </a:extLst>
                </p:cNvPr>
                <p:cNvSpPr>
                  <a:spLocks noRot="1" noChangeAspect="1" noMove="1" noResize="1" noEditPoints="1" noAdjustHandles="1" noChangeArrowheads="1" noChangeShapeType="1" noTextEdit="1"/>
                </p:cNvSpPr>
                <p:nvPr/>
              </p:nvSpPr>
              <p:spPr>
                <a:xfrm>
                  <a:off x="11079506" y="2556342"/>
                  <a:ext cx="54053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B58CDCE6-AABE-426E-AF9A-2777C88A8093}"/>
                    </a:ext>
                  </a:extLst>
                </p:cNvPr>
                <p:cNvSpPr/>
                <p:nvPr/>
              </p:nvSpPr>
              <p:spPr>
                <a:xfrm>
                  <a:off x="11079506"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2" name="矩形 51">
                  <a:extLst>
                    <a:ext uri="{FF2B5EF4-FFF2-40B4-BE49-F238E27FC236}">
                      <a16:creationId xmlns:a16="http://schemas.microsoft.com/office/drawing/2014/main" id="{B58CDCE6-AABE-426E-AF9A-2777C88A8093}"/>
                    </a:ext>
                  </a:extLst>
                </p:cNvPr>
                <p:cNvSpPr>
                  <a:spLocks noRot="1" noChangeAspect="1" noMove="1" noResize="1" noEditPoints="1" noAdjustHandles="1" noChangeArrowheads="1" noChangeShapeType="1" noTextEdit="1"/>
                </p:cNvSpPr>
                <p:nvPr/>
              </p:nvSpPr>
              <p:spPr>
                <a:xfrm>
                  <a:off x="11079506" y="3323270"/>
                  <a:ext cx="54053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F7CA39A0-63F5-48AE-9418-DA360B8E108D}"/>
                    </a:ext>
                  </a:extLst>
                </p:cNvPr>
                <p:cNvSpPr/>
                <p:nvPr/>
              </p:nvSpPr>
              <p:spPr>
                <a:xfrm>
                  <a:off x="11079506"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3" name="矩形 52">
                  <a:extLst>
                    <a:ext uri="{FF2B5EF4-FFF2-40B4-BE49-F238E27FC236}">
                      <a16:creationId xmlns:a16="http://schemas.microsoft.com/office/drawing/2014/main" id="{F7CA39A0-63F5-48AE-9418-DA360B8E108D}"/>
                    </a:ext>
                  </a:extLst>
                </p:cNvPr>
                <p:cNvSpPr>
                  <a:spLocks noRot="1" noChangeAspect="1" noMove="1" noResize="1" noEditPoints="1" noAdjustHandles="1" noChangeArrowheads="1" noChangeShapeType="1" noTextEdit="1"/>
                </p:cNvSpPr>
                <p:nvPr/>
              </p:nvSpPr>
              <p:spPr>
                <a:xfrm>
                  <a:off x="11079506" y="4051094"/>
                  <a:ext cx="54053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492E9F13-386D-426E-ABA5-D09C6BC13F4A}"/>
                    </a:ext>
                  </a:extLst>
                </p:cNvPr>
                <p:cNvSpPr/>
                <p:nvPr/>
              </p:nvSpPr>
              <p:spPr>
                <a:xfrm>
                  <a:off x="9555914"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4" name="矩形 53">
                  <a:extLst>
                    <a:ext uri="{FF2B5EF4-FFF2-40B4-BE49-F238E27FC236}">
                      <a16:creationId xmlns:a16="http://schemas.microsoft.com/office/drawing/2014/main" id="{492E9F13-386D-426E-ABA5-D09C6BC13F4A}"/>
                    </a:ext>
                  </a:extLst>
                </p:cNvPr>
                <p:cNvSpPr>
                  <a:spLocks noRot="1" noChangeAspect="1" noMove="1" noResize="1" noEditPoints="1" noAdjustHandles="1" noChangeArrowheads="1" noChangeShapeType="1" noTextEdit="1"/>
                </p:cNvSpPr>
                <p:nvPr/>
              </p:nvSpPr>
              <p:spPr>
                <a:xfrm>
                  <a:off x="9555914" y="3323270"/>
                  <a:ext cx="54053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C22F9B63-BC2D-428C-B213-C1FF97C329A7}"/>
                    </a:ext>
                  </a:extLst>
                </p:cNvPr>
                <p:cNvSpPr/>
                <p:nvPr/>
              </p:nvSpPr>
              <p:spPr>
                <a:xfrm>
                  <a:off x="10317710"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5" name="矩形 54">
                  <a:extLst>
                    <a:ext uri="{FF2B5EF4-FFF2-40B4-BE49-F238E27FC236}">
                      <a16:creationId xmlns:a16="http://schemas.microsoft.com/office/drawing/2014/main" id="{C22F9B63-BC2D-428C-B213-C1FF97C329A7}"/>
                    </a:ext>
                  </a:extLst>
                </p:cNvPr>
                <p:cNvSpPr>
                  <a:spLocks noRot="1" noChangeAspect="1" noMove="1" noResize="1" noEditPoints="1" noAdjustHandles="1" noChangeArrowheads="1" noChangeShapeType="1" noTextEdit="1"/>
                </p:cNvSpPr>
                <p:nvPr/>
              </p:nvSpPr>
              <p:spPr>
                <a:xfrm>
                  <a:off x="10317710" y="3323270"/>
                  <a:ext cx="54053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EB918477-4D57-46E0-B90B-85651BF29502}"/>
                    </a:ext>
                  </a:extLst>
                </p:cNvPr>
                <p:cNvSpPr/>
                <p:nvPr/>
              </p:nvSpPr>
              <p:spPr>
                <a:xfrm>
                  <a:off x="10317710"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6" name="矩形 55">
                  <a:extLst>
                    <a:ext uri="{FF2B5EF4-FFF2-40B4-BE49-F238E27FC236}">
                      <a16:creationId xmlns:a16="http://schemas.microsoft.com/office/drawing/2014/main" id="{EB918477-4D57-46E0-B90B-85651BF29502}"/>
                    </a:ext>
                  </a:extLst>
                </p:cNvPr>
                <p:cNvSpPr>
                  <a:spLocks noRot="1" noChangeAspect="1" noMove="1" noResize="1" noEditPoints="1" noAdjustHandles="1" noChangeArrowheads="1" noChangeShapeType="1" noTextEdit="1"/>
                </p:cNvSpPr>
                <p:nvPr/>
              </p:nvSpPr>
              <p:spPr>
                <a:xfrm>
                  <a:off x="10317710" y="4051094"/>
                  <a:ext cx="54053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a:extLst>
                    <a:ext uri="{FF2B5EF4-FFF2-40B4-BE49-F238E27FC236}">
                      <a16:creationId xmlns:a16="http://schemas.microsoft.com/office/drawing/2014/main" id="{B47AF871-ED95-4E1E-ADA7-78ECE6F41F87}"/>
                    </a:ext>
                  </a:extLst>
                </p:cNvPr>
                <p:cNvSpPr/>
                <p:nvPr/>
              </p:nvSpPr>
              <p:spPr>
                <a:xfrm>
                  <a:off x="9555914"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7" name="矩形 56">
                  <a:extLst>
                    <a:ext uri="{FF2B5EF4-FFF2-40B4-BE49-F238E27FC236}">
                      <a16:creationId xmlns:a16="http://schemas.microsoft.com/office/drawing/2014/main" id="{B47AF871-ED95-4E1E-ADA7-78ECE6F41F87}"/>
                    </a:ext>
                  </a:extLst>
                </p:cNvPr>
                <p:cNvSpPr>
                  <a:spLocks noRot="1" noChangeAspect="1" noMove="1" noResize="1" noEditPoints="1" noAdjustHandles="1" noChangeArrowheads="1" noChangeShapeType="1" noTextEdit="1"/>
                </p:cNvSpPr>
                <p:nvPr/>
              </p:nvSpPr>
              <p:spPr>
                <a:xfrm>
                  <a:off x="9555914" y="4051094"/>
                  <a:ext cx="540533" cy="523220"/>
                </a:xfrm>
                <a:prstGeom prst="rect">
                  <a:avLst/>
                </a:prstGeom>
                <a:blipFill>
                  <a:blip r:embed="rId11"/>
                  <a:stretch>
                    <a:fillRect/>
                  </a:stretch>
                </a:blipFill>
              </p:spPr>
              <p:txBody>
                <a:bodyPr/>
                <a:lstStyle/>
                <a:p>
                  <a:r>
                    <a:rPr lang="zh-CN" altLang="en-US">
                      <a:noFill/>
                    </a:rPr>
                    <a:t> </a:t>
                  </a:r>
                </a:p>
              </p:txBody>
            </p:sp>
          </mc:Fallback>
        </mc:AlternateContent>
      </p:grpSp>
      <p:grpSp>
        <p:nvGrpSpPr>
          <p:cNvPr id="2" name="Group 112"/>
          <p:cNvGrpSpPr>
            <a:grpSpLocks/>
          </p:cNvGrpSpPr>
          <p:nvPr/>
        </p:nvGrpSpPr>
        <p:grpSpPr bwMode="auto">
          <a:xfrm>
            <a:off x="6281373" y="1133965"/>
            <a:ext cx="1185863" cy="1600200"/>
            <a:chOff x="1872" y="737"/>
            <a:chExt cx="747" cy="1008"/>
          </a:xfrm>
        </p:grpSpPr>
        <p:sp>
          <p:nvSpPr>
            <p:cNvPr id="54310" name="Line 94"/>
            <p:cNvSpPr>
              <a:spLocks noChangeShapeType="1"/>
            </p:cNvSpPr>
            <p:nvPr/>
          </p:nvSpPr>
          <p:spPr bwMode="auto">
            <a:xfrm>
              <a:off x="2619" y="737"/>
              <a:ext cx="0" cy="1008"/>
            </a:xfrm>
            <a:prstGeom prst="line">
              <a:avLst/>
            </a:prstGeom>
            <a:noFill/>
            <a:ln w="412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4311" name="Line 95"/>
            <p:cNvSpPr>
              <a:spLocks noChangeShapeType="1"/>
            </p:cNvSpPr>
            <p:nvPr/>
          </p:nvSpPr>
          <p:spPr bwMode="auto">
            <a:xfrm flipH="1">
              <a:off x="1872" y="751"/>
              <a:ext cx="747" cy="0"/>
            </a:xfrm>
            <a:prstGeom prst="line">
              <a:avLst/>
            </a:prstGeom>
            <a:noFill/>
            <a:ln w="412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p:nvGrpSpPr>
          <p:cNvPr id="3" name="Group 114"/>
          <p:cNvGrpSpPr>
            <a:grpSpLocks/>
          </p:cNvGrpSpPr>
          <p:nvPr/>
        </p:nvGrpSpPr>
        <p:grpSpPr bwMode="auto">
          <a:xfrm>
            <a:off x="7297149" y="994267"/>
            <a:ext cx="1102055" cy="884238"/>
            <a:chOff x="1986" y="1186"/>
            <a:chExt cx="702" cy="557"/>
          </a:xfrm>
        </p:grpSpPr>
        <p:sp>
          <p:nvSpPr>
            <p:cNvPr id="54302" name="Freeform 116"/>
            <p:cNvSpPr>
              <a:spLocks/>
            </p:cNvSpPr>
            <p:nvPr/>
          </p:nvSpPr>
          <p:spPr bwMode="auto">
            <a:xfrm>
              <a:off x="2091" y="1288"/>
              <a:ext cx="1" cy="455"/>
            </a:xfrm>
            <a:custGeom>
              <a:avLst/>
              <a:gdLst>
                <a:gd name="T0" fmla="*/ 0 w 16"/>
                <a:gd name="T1" fmla="*/ 0 h 455"/>
                <a:gd name="T2" fmla="*/ 0 w 16"/>
                <a:gd name="T3" fmla="*/ 455 h 455"/>
                <a:gd name="T4" fmla="*/ 0 60000 65536"/>
                <a:gd name="T5" fmla="*/ 0 60000 65536"/>
                <a:gd name="T6" fmla="*/ 0 w 16"/>
                <a:gd name="T7" fmla="*/ 0 h 455"/>
                <a:gd name="T8" fmla="*/ 16 w 16"/>
                <a:gd name="T9" fmla="*/ 455 h 455"/>
              </a:gdLst>
              <a:ahLst/>
              <a:cxnLst>
                <a:cxn ang="T4">
                  <a:pos x="T0" y="T1"/>
                </a:cxn>
                <a:cxn ang="T5">
                  <a:pos x="T2" y="T3"/>
                </a:cxn>
              </a:cxnLst>
              <a:rect l="T6" t="T7" r="T8" b="T9"/>
              <a:pathLst>
                <a:path w="16" h="455">
                  <a:moveTo>
                    <a:pt x="0" y="0"/>
                  </a:moveTo>
                  <a:lnTo>
                    <a:pt x="16" y="455"/>
                  </a:lnTo>
                </a:path>
              </a:pathLst>
            </a:custGeom>
            <a:noFill/>
            <a:ln w="412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54303" name="Line 117"/>
            <p:cNvSpPr>
              <a:spLocks noChangeShapeType="1"/>
            </p:cNvSpPr>
            <p:nvPr/>
          </p:nvSpPr>
          <p:spPr bwMode="auto">
            <a:xfrm>
              <a:off x="2091" y="1274"/>
              <a:ext cx="597"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nvGrpSpPr>
            <p:cNvPr id="54304" name="Group 118"/>
            <p:cNvGrpSpPr>
              <a:grpSpLocks/>
            </p:cNvGrpSpPr>
            <p:nvPr/>
          </p:nvGrpSpPr>
          <p:grpSpPr bwMode="auto">
            <a:xfrm>
              <a:off x="1986" y="1186"/>
              <a:ext cx="199" cy="199"/>
              <a:chOff x="2001" y="1824"/>
              <a:chExt cx="199" cy="199"/>
            </a:xfrm>
          </p:grpSpPr>
          <p:sp>
            <p:nvSpPr>
              <p:cNvPr id="54308" name="Oval 119"/>
              <p:cNvSpPr>
                <a:spLocks noChangeArrowheads="1"/>
              </p:cNvSpPr>
              <p:nvPr/>
            </p:nvSpPr>
            <p:spPr bwMode="auto">
              <a:xfrm>
                <a:off x="2001" y="1824"/>
                <a:ext cx="199" cy="199"/>
              </a:xfrm>
              <a:prstGeom prst="ellipse">
                <a:avLst/>
              </a:prstGeom>
              <a:solidFill>
                <a:srgbClr val="0000FF"/>
              </a:solidFill>
              <a:ln w="31750">
                <a:solidFill>
                  <a:srgbClr val="FFFFFF"/>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54309" name="Line 120"/>
              <p:cNvSpPr>
                <a:spLocks noChangeShapeType="1"/>
              </p:cNvSpPr>
              <p:nvPr/>
            </p:nvSpPr>
            <p:spPr bwMode="auto">
              <a:xfrm>
                <a:off x="2046" y="1920"/>
                <a:ext cx="123" cy="0"/>
              </a:xfrm>
              <a:prstGeom prst="line">
                <a:avLst/>
              </a:prstGeom>
              <a:noFill/>
              <a:ln w="317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p:sp>
        <p:nvSpPr>
          <p:cNvPr id="25735" name="Text Box 135"/>
          <p:cNvSpPr txBox="1">
            <a:spLocks noChangeArrowheads="1"/>
          </p:cNvSpPr>
          <p:nvPr/>
        </p:nvSpPr>
        <p:spPr bwMode="auto">
          <a:xfrm>
            <a:off x="983885" y="375140"/>
            <a:ext cx="397604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每个电子受的洛伦兹力</a:t>
            </a:r>
          </a:p>
        </p:txBody>
      </p:sp>
      <mc:AlternateContent xmlns:mc="http://schemas.openxmlformats.org/markup-compatibility/2006" xmlns:a14="http://schemas.microsoft.com/office/drawing/2010/main">
        <mc:Choice Requires="a14">
          <p:sp>
            <p:nvSpPr>
              <p:cNvPr id="54300" name="Text Box 143"/>
              <p:cNvSpPr txBox="1">
                <a:spLocks noChangeArrowheads="1"/>
              </p:cNvSpPr>
              <p:nvPr/>
            </p:nvSpPr>
            <p:spPr bwMode="auto">
              <a:xfrm>
                <a:off x="4210556" y="3023148"/>
                <a:ext cx="5876925" cy="5873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𝑓</m:t>
                            </m:r>
                          </m:e>
                        </m:acc>
                      </m:e>
                      <m:sub>
                        <m:r>
                          <a:rPr lang="en-US" altLang="zh-CN" sz="2800" i="1">
                            <a:solidFill>
                              <a:srgbClr val="0000FF"/>
                            </a:solidFill>
                            <a:latin typeface="Cambria Math" panose="02040503050406030204" pitchFamily="18" charset="0"/>
                            <a:ea typeface="Cambria Math" panose="02040503050406030204" pitchFamily="18" charset="0"/>
                          </a:rPr>
                          <m:t>𝐿</m:t>
                        </m:r>
                      </m:sub>
                    </m:sSub>
                  </m:oMath>
                </a14:m>
                <a:r>
                  <a:rPr lang="zh-CN" altLang="en-US" sz="2800" dirty="0">
                    <a:solidFill>
                      <a:srgbClr val="0000FF"/>
                    </a:solidFill>
                    <a:latin typeface="+mn-ea"/>
                    <a:ea typeface="+mn-ea"/>
                  </a:rPr>
                  <a:t>洛伦兹力对电子做功的代数和为零</a:t>
                </a:r>
              </a:p>
            </p:txBody>
          </p:sp>
        </mc:Choice>
        <mc:Fallback xmlns="">
          <p:sp>
            <p:nvSpPr>
              <p:cNvPr id="54300" name="Text Box 143"/>
              <p:cNvSpPr txBox="1">
                <a:spLocks noRot="1" noChangeAspect="1" noMove="1" noResize="1" noEditPoints="1" noAdjustHandles="1" noChangeArrowheads="1" noChangeShapeType="1" noTextEdit="1"/>
              </p:cNvSpPr>
              <p:nvPr/>
            </p:nvSpPr>
            <p:spPr bwMode="auto">
              <a:xfrm>
                <a:off x="4210556" y="3023148"/>
                <a:ext cx="5876925" cy="587375"/>
              </a:xfrm>
              <a:prstGeom prst="rect">
                <a:avLst/>
              </a:prstGeom>
              <a:blipFill>
                <a:blip r:embed="rId12"/>
                <a:stretch>
                  <a:fillRect r="-622" b="-291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298" name="Text Box 145"/>
              <p:cNvSpPr txBox="1">
                <a:spLocks noChangeArrowheads="1"/>
              </p:cNvSpPr>
              <p:nvPr/>
            </p:nvSpPr>
            <p:spPr bwMode="auto">
              <a:xfrm>
                <a:off x="983885" y="2662727"/>
                <a:ext cx="2616201" cy="6064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14:m>
                  <m:oMath xmlns:m="http://schemas.openxmlformats.org/officeDocument/2006/math">
                    <m:sSub>
                      <m:sSubPr>
                        <m:ctrlPr>
                          <a:rPr lang="en-US" altLang="zh-CN" sz="2800" i="1">
                            <a:solidFill>
                              <a:srgbClr val="FF0000"/>
                            </a:solidFill>
                            <a:latin typeface="Cambria Math" panose="02040503050406030204" pitchFamily="18" charset="0"/>
                            <a:ea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𝑓</m:t>
                            </m:r>
                          </m:e>
                        </m:acc>
                      </m:e>
                      <m:sub>
                        <m:r>
                          <a:rPr lang="en-US" altLang="zh-CN" sz="2800" i="1">
                            <a:solidFill>
                              <a:srgbClr val="FF0000"/>
                            </a:solidFill>
                            <a:latin typeface="Cambria Math" panose="02040503050406030204" pitchFamily="18" charset="0"/>
                            <a:ea typeface="Cambria Math" panose="02040503050406030204" pitchFamily="18" charset="0"/>
                          </a:rPr>
                          <m:t>∥</m:t>
                        </m:r>
                      </m:sub>
                    </m:sSub>
                  </m:oMath>
                </a14:m>
                <a:r>
                  <a:rPr lang="zh-CN" altLang="en-US" sz="2800" dirty="0">
                    <a:solidFill>
                      <a:srgbClr val="0000FF"/>
                    </a:solidFill>
                    <a:latin typeface="+mn-ea"/>
                    <a:ea typeface="+mn-ea"/>
                  </a:rPr>
                  <a:t>对电子做正功</a:t>
                </a:r>
              </a:p>
            </p:txBody>
          </p:sp>
        </mc:Choice>
        <mc:Fallback xmlns="">
          <p:sp>
            <p:nvSpPr>
              <p:cNvPr id="54298" name="Text Box 145"/>
              <p:cNvSpPr txBox="1">
                <a:spLocks noRot="1" noChangeAspect="1" noMove="1" noResize="1" noEditPoints="1" noAdjustHandles="1" noChangeArrowheads="1" noChangeShapeType="1" noTextEdit="1"/>
              </p:cNvSpPr>
              <p:nvPr/>
            </p:nvSpPr>
            <p:spPr bwMode="auto">
              <a:xfrm>
                <a:off x="983885" y="2662727"/>
                <a:ext cx="2616201" cy="606425"/>
              </a:xfrm>
              <a:prstGeom prst="rect">
                <a:avLst/>
              </a:prstGeom>
              <a:blipFill>
                <a:blip r:embed="rId13"/>
                <a:stretch>
                  <a:fillRect r="-3256" b="-262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296" name="Text Box 147"/>
              <p:cNvSpPr txBox="1">
                <a:spLocks noChangeArrowheads="1"/>
              </p:cNvSpPr>
              <p:nvPr/>
            </p:nvSpPr>
            <p:spPr bwMode="auto">
              <a:xfrm>
                <a:off x="983885" y="3378833"/>
                <a:ext cx="2679700" cy="5873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14:m>
                  <m:oMath xmlns:m="http://schemas.openxmlformats.org/officeDocument/2006/math">
                    <m:sSub>
                      <m:sSubPr>
                        <m:ctrlPr>
                          <a:rPr lang="en-US" altLang="zh-CN" sz="2800" i="1">
                            <a:solidFill>
                              <a:srgbClr val="00FF00"/>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FF00"/>
                                </a:solidFill>
                                <a:latin typeface="Cambria Math" panose="02040503050406030204" pitchFamily="18" charset="0"/>
                                <a:ea typeface="Cambria Math" panose="02040503050406030204" pitchFamily="18" charset="0"/>
                              </a:rPr>
                            </m:ctrlPr>
                          </m:accPr>
                          <m:e>
                            <m:r>
                              <a:rPr lang="en-US" altLang="zh-CN" sz="2800" i="1">
                                <a:solidFill>
                                  <a:srgbClr val="00FF00"/>
                                </a:solidFill>
                                <a:latin typeface="Cambria Math" panose="02040503050406030204" pitchFamily="18" charset="0"/>
                                <a:ea typeface="Cambria Math" panose="02040503050406030204" pitchFamily="18" charset="0"/>
                              </a:rPr>
                              <m:t>𝑓</m:t>
                            </m:r>
                          </m:e>
                        </m:acc>
                      </m:e>
                      <m:sub>
                        <m:r>
                          <a:rPr lang="en-US" altLang="zh-CN" sz="2800" i="1">
                            <a:solidFill>
                              <a:srgbClr val="00FF00"/>
                            </a:solidFill>
                            <a:latin typeface="Cambria Math" panose="02040503050406030204" pitchFamily="18" charset="0"/>
                            <a:ea typeface="Cambria Math" panose="02040503050406030204" pitchFamily="18" charset="0"/>
                          </a:rPr>
                          <m:t>⊥</m:t>
                        </m:r>
                      </m:sub>
                    </m:sSub>
                  </m:oMath>
                </a14:m>
                <a:r>
                  <a:rPr lang="zh-CN" altLang="en-US" sz="2800" dirty="0">
                    <a:solidFill>
                      <a:srgbClr val="0000FF"/>
                    </a:solidFill>
                    <a:latin typeface="+mn-ea"/>
                    <a:ea typeface="+mn-ea"/>
                  </a:rPr>
                  <a:t>反抗外力做功</a:t>
                </a:r>
              </a:p>
            </p:txBody>
          </p:sp>
        </mc:Choice>
        <mc:Fallback xmlns="">
          <p:sp>
            <p:nvSpPr>
              <p:cNvPr id="54296" name="Text Box 147"/>
              <p:cNvSpPr txBox="1">
                <a:spLocks noRot="1" noChangeAspect="1" noMove="1" noResize="1" noEditPoints="1" noAdjustHandles="1" noChangeArrowheads="1" noChangeShapeType="1" noTextEdit="1"/>
              </p:cNvSpPr>
              <p:nvPr/>
            </p:nvSpPr>
            <p:spPr bwMode="auto">
              <a:xfrm>
                <a:off x="983885" y="3378833"/>
                <a:ext cx="2679700" cy="587375"/>
              </a:xfrm>
              <a:prstGeom prst="rect">
                <a:avLst/>
              </a:prstGeom>
              <a:blipFill>
                <a:blip r:embed="rId14"/>
                <a:stretch>
                  <a:fillRect r="-3182" b="-2886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5758" name="Text Box 158"/>
          <p:cNvSpPr txBox="1">
            <a:spLocks noChangeArrowheads="1"/>
          </p:cNvSpPr>
          <p:nvPr/>
        </p:nvSpPr>
        <p:spPr bwMode="auto">
          <a:xfrm>
            <a:off x="983885" y="5982516"/>
            <a:ext cx="91614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发电机的工作原理就是靠洛伦兹力将机械能转换为电能。</a:t>
            </a:r>
          </a:p>
        </p:txBody>
      </p:sp>
      <p:sp>
        <p:nvSpPr>
          <p:cNvPr id="25760" name="AutoShape 160"/>
          <p:cNvSpPr>
            <a:spLocks noChangeArrowheads="1"/>
          </p:cNvSpPr>
          <p:nvPr/>
        </p:nvSpPr>
        <p:spPr bwMode="auto">
          <a:xfrm>
            <a:off x="861646" y="4261339"/>
            <a:ext cx="1295400" cy="990600"/>
          </a:xfrm>
          <a:prstGeom prst="cloudCallout">
            <a:avLst>
              <a:gd name="adj1" fmla="val 74019"/>
              <a:gd name="adj2" fmla="val 75000"/>
            </a:avLst>
          </a:prstGeom>
          <a:solidFill>
            <a:srgbClr val="00FFFF"/>
          </a:solidFill>
          <a:ln w="41275">
            <a:solidFill>
              <a:srgbClr val="FFCC99"/>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a:solidFill>
                  <a:srgbClr val="0000FF"/>
                </a:solidFill>
                <a:latin typeface="+mn-ea"/>
                <a:ea typeface="+mn-ea"/>
              </a:rPr>
              <a:t>结论</a:t>
            </a:r>
          </a:p>
        </p:txBody>
      </p:sp>
      <p:grpSp>
        <p:nvGrpSpPr>
          <p:cNvPr id="8" name="Group 161"/>
          <p:cNvGrpSpPr>
            <a:grpSpLocks/>
          </p:cNvGrpSpPr>
          <p:nvPr/>
        </p:nvGrpSpPr>
        <p:grpSpPr bwMode="auto">
          <a:xfrm>
            <a:off x="6311533" y="1170477"/>
            <a:ext cx="1993900" cy="1600200"/>
            <a:chOff x="2755" y="639"/>
            <a:chExt cx="1256" cy="1008"/>
          </a:xfrm>
        </p:grpSpPr>
        <p:sp>
          <p:nvSpPr>
            <p:cNvPr id="54291" name="Freeform 162"/>
            <p:cNvSpPr>
              <a:spLocks/>
            </p:cNvSpPr>
            <p:nvPr/>
          </p:nvSpPr>
          <p:spPr bwMode="auto">
            <a:xfrm>
              <a:off x="2755" y="672"/>
              <a:ext cx="716" cy="352"/>
            </a:xfrm>
            <a:custGeom>
              <a:avLst/>
              <a:gdLst>
                <a:gd name="T0" fmla="*/ 716 w 716"/>
                <a:gd name="T1" fmla="*/ 0 h 352"/>
                <a:gd name="T2" fmla="*/ 0 w 716"/>
                <a:gd name="T3" fmla="*/ 352 h 352"/>
                <a:gd name="T4" fmla="*/ 0 60000 65536"/>
                <a:gd name="T5" fmla="*/ 0 60000 65536"/>
                <a:gd name="T6" fmla="*/ 0 w 716"/>
                <a:gd name="T7" fmla="*/ 0 h 352"/>
                <a:gd name="T8" fmla="*/ 716 w 716"/>
                <a:gd name="T9" fmla="*/ 352 h 352"/>
              </a:gdLst>
              <a:ahLst/>
              <a:cxnLst>
                <a:cxn ang="T4">
                  <a:pos x="T0" y="T1"/>
                </a:cxn>
                <a:cxn ang="T5">
                  <a:pos x="T2" y="T3"/>
                </a:cxn>
              </a:cxnLst>
              <a:rect l="T6" t="T7" r="T8" b="T9"/>
              <a:pathLst>
                <a:path w="716" h="352">
                  <a:moveTo>
                    <a:pt x="716" y="0"/>
                  </a:moveTo>
                  <a:lnTo>
                    <a:pt x="0" y="352"/>
                  </a:lnTo>
                </a:path>
              </a:pathLst>
            </a:custGeom>
            <a:noFill/>
            <a:ln w="41275">
              <a:solidFill>
                <a:srgbClr val="FF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54292" name="Line 163"/>
            <p:cNvSpPr>
              <a:spLocks noChangeShapeType="1"/>
            </p:cNvSpPr>
            <p:nvPr/>
          </p:nvSpPr>
          <p:spPr bwMode="auto">
            <a:xfrm>
              <a:off x="3489" y="639"/>
              <a:ext cx="522" cy="1008"/>
            </a:xfrm>
            <a:prstGeom prst="line">
              <a:avLst/>
            </a:prstGeom>
            <a:noFill/>
            <a:ln w="4127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54289" name="Text Box 152"/>
              <p:cNvSpPr txBox="1">
                <a:spLocks noChangeArrowheads="1"/>
              </p:cNvSpPr>
              <p:nvPr/>
            </p:nvSpPr>
            <p:spPr bwMode="auto">
              <a:xfrm>
                <a:off x="2408867" y="3919638"/>
                <a:ext cx="7344733" cy="19645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洛伦兹力的作用并不提供能量，而只是传递能量，即外力克服洛伦兹力的一个分量</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𝑓</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oMath>
                </a14:m>
                <a:r>
                  <a:rPr lang="zh-CN" altLang="zh-CN" sz="2800" i="1" baseline="-25000" dirty="0">
                    <a:solidFill>
                      <a:srgbClr val="0000FF"/>
                    </a:solidFill>
                    <a:latin typeface="+mn-ea"/>
                    <a:ea typeface="+mn-ea"/>
                  </a:rPr>
                  <a:t> </a:t>
                </a:r>
                <a:r>
                  <a:rPr lang="zh-CN" altLang="en-US" sz="2800" dirty="0">
                    <a:solidFill>
                      <a:srgbClr val="0000FF"/>
                    </a:solidFill>
                    <a:latin typeface="+mn-ea"/>
                    <a:ea typeface="+mn-ea"/>
                  </a:rPr>
                  <a:t>所做的功，通过另一个分量</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𝑓</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oMath>
                </a14:m>
                <a:r>
                  <a:rPr lang="zh-CN" altLang="en-US" sz="2800" dirty="0">
                    <a:solidFill>
                      <a:srgbClr val="0000FF"/>
                    </a:solidFill>
                    <a:latin typeface="+mn-ea"/>
                    <a:ea typeface="+mn-ea"/>
                  </a:rPr>
                  <a:t>转换为动生电流的能量。实质上表示能量的转换和守恒。</a:t>
                </a:r>
              </a:p>
            </p:txBody>
          </p:sp>
        </mc:Choice>
        <mc:Fallback xmlns="">
          <p:sp>
            <p:nvSpPr>
              <p:cNvPr id="54289" name="Text Box 152"/>
              <p:cNvSpPr txBox="1">
                <a:spLocks noRot="1" noChangeAspect="1" noMove="1" noResize="1" noEditPoints="1" noAdjustHandles="1" noChangeArrowheads="1" noChangeShapeType="1" noTextEdit="1"/>
              </p:cNvSpPr>
              <p:nvPr/>
            </p:nvSpPr>
            <p:spPr bwMode="auto">
              <a:xfrm>
                <a:off x="2408867" y="3919638"/>
                <a:ext cx="7344733" cy="1964512"/>
              </a:xfrm>
              <a:prstGeom prst="rect">
                <a:avLst/>
              </a:prstGeom>
              <a:blipFill>
                <a:blip r:embed="rId15"/>
                <a:stretch>
                  <a:fillRect l="-1660" t="-2795" r="-1743" b="-838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3FD48AF5-F3D8-4EF7-ACD7-9603803408A2}"/>
                  </a:ext>
                </a:extLst>
              </p:cNvPr>
              <p:cNvSpPr/>
              <p:nvPr/>
            </p:nvSpPr>
            <p:spPr>
              <a:xfrm>
                <a:off x="6517490" y="467153"/>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42" name="矩形 41">
                <a:extLst>
                  <a:ext uri="{FF2B5EF4-FFF2-40B4-BE49-F238E27FC236}">
                    <a16:creationId xmlns:a16="http://schemas.microsoft.com/office/drawing/2014/main" id="{3FD48AF5-F3D8-4EF7-ACD7-9603803408A2}"/>
                  </a:ext>
                </a:extLst>
              </p:cNvPr>
              <p:cNvSpPr>
                <a:spLocks noRot="1" noChangeAspect="1" noMove="1" noResize="1" noEditPoints="1" noAdjustHandles="1" noChangeArrowheads="1" noChangeShapeType="1" noTextEdit="1"/>
              </p:cNvSpPr>
              <p:nvPr/>
            </p:nvSpPr>
            <p:spPr>
              <a:xfrm>
                <a:off x="6517490" y="467153"/>
                <a:ext cx="529312" cy="57547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D159F6E0-FDA0-4C9E-9A95-727E598089C8}"/>
                  </a:ext>
                </a:extLst>
              </p:cNvPr>
              <p:cNvSpPr/>
              <p:nvPr/>
            </p:nvSpPr>
            <p:spPr>
              <a:xfrm>
                <a:off x="983885" y="1894669"/>
                <a:ext cx="3630096"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𝑓</m:t>
                              </m:r>
                            </m:e>
                          </m:acc>
                        </m:e>
                        <m:sub>
                          <m:r>
                            <a:rPr lang="en-US" altLang="zh-CN" sz="2800" b="0" i="1" smtClean="0">
                              <a:solidFill>
                                <a:srgbClr val="0000FF"/>
                              </a:solidFill>
                              <a:latin typeface="Cambria Math" panose="02040503050406030204" pitchFamily="18" charset="0"/>
                              <a:ea typeface="Cambria Math" panose="02040503050406030204" pitchFamily="18" charset="0"/>
                            </a:rPr>
                            <m:t>𝐿</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𝑒</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𝑉</m:t>
                          </m:r>
                        </m:e>
                      </m:acc>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𝑒</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𝑢</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43" name="矩形 42">
                <a:extLst>
                  <a:ext uri="{FF2B5EF4-FFF2-40B4-BE49-F238E27FC236}">
                    <a16:creationId xmlns:a16="http://schemas.microsoft.com/office/drawing/2014/main" id="{D159F6E0-FDA0-4C9E-9A95-727E598089C8}"/>
                  </a:ext>
                </a:extLst>
              </p:cNvPr>
              <p:cNvSpPr>
                <a:spLocks noRot="1" noChangeAspect="1" noMove="1" noResize="1" noEditPoints="1" noAdjustHandles="1" noChangeArrowheads="1" noChangeShapeType="1" noTextEdit="1"/>
              </p:cNvSpPr>
              <p:nvPr/>
            </p:nvSpPr>
            <p:spPr>
              <a:xfrm>
                <a:off x="983885" y="1894669"/>
                <a:ext cx="3630096" cy="587981"/>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5B3A5293-3CC5-4C38-B268-6C7CFD53596E}"/>
                  </a:ext>
                </a:extLst>
              </p:cNvPr>
              <p:cNvSpPr/>
              <p:nvPr/>
            </p:nvSpPr>
            <p:spPr>
              <a:xfrm>
                <a:off x="1355359" y="1044692"/>
                <a:ext cx="2102242" cy="6070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FF00FF"/>
                                  </a:solidFill>
                                  <a:latin typeface="Cambria Math" panose="02040503050406030204" pitchFamily="18" charset="0"/>
                                  <a:ea typeface="Cambria Math" panose="02040503050406030204" pitchFamily="18" charset="0"/>
                                </a:rPr>
                              </m:ctrlPr>
                            </m:accPr>
                            <m:e>
                              <m:r>
                                <a:rPr lang="en-US" altLang="zh-CN" sz="2800" b="0" i="1" smtClean="0">
                                  <a:solidFill>
                                    <a:srgbClr val="FF00FF"/>
                                  </a:solidFill>
                                  <a:latin typeface="Cambria Math" panose="02040503050406030204" pitchFamily="18" charset="0"/>
                                  <a:ea typeface="Cambria Math" panose="02040503050406030204" pitchFamily="18" charset="0"/>
                                </a:rPr>
                                <m:t>𝑓</m:t>
                              </m:r>
                            </m:e>
                          </m:acc>
                        </m:e>
                        <m:sub>
                          <m:r>
                            <a:rPr lang="en-US" altLang="zh-CN" sz="2800" b="0" i="1" smtClean="0">
                              <a:solidFill>
                                <a:srgbClr val="FF00FF"/>
                              </a:solidFill>
                              <a:latin typeface="Cambria Math" panose="02040503050406030204" pitchFamily="18" charset="0"/>
                              <a:ea typeface="Cambria Math" panose="02040503050406030204" pitchFamily="18" charset="0"/>
                            </a:rPr>
                            <m:t>𝐿</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𝑓</m:t>
                              </m:r>
                            </m:e>
                          </m:acc>
                        </m:e>
                        <m:sub>
                          <m:r>
                            <a:rPr lang="en-US" altLang="zh-CN" sz="2800" i="1" smtClean="0">
                              <a:solidFill>
                                <a:srgbClr val="FF0000"/>
                              </a:solidFill>
                              <a:latin typeface="Cambria Math" panose="02040503050406030204" pitchFamily="18" charset="0"/>
                              <a:ea typeface="Cambria Math" panose="02040503050406030204" pitchFamily="18" charset="0"/>
                            </a:rPr>
                            <m:t>∥</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FF00"/>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FF00"/>
                                  </a:solidFill>
                                  <a:latin typeface="Cambria Math" panose="02040503050406030204" pitchFamily="18" charset="0"/>
                                  <a:ea typeface="Cambria Math" panose="02040503050406030204" pitchFamily="18" charset="0"/>
                                </a:rPr>
                              </m:ctrlPr>
                            </m:accPr>
                            <m:e>
                              <m:r>
                                <a:rPr lang="en-US" altLang="zh-CN" sz="2800" i="1">
                                  <a:solidFill>
                                    <a:srgbClr val="00FF00"/>
                                  </a:solidFill>
                                  <a:latin typeface="Cambria Math" panose="02040503050406030204" pitchFamily="18" charset="0"/>
                                  <a:ea typeface="Cambria Math" panose="02040503050406030204" pitchFamily="18" charset="0"/>
                                </a:rPr>
                                <m:t>𝑓</m:t>
                              </m:r>
                            </m:e>
                          </m:acc>
                        </m:e>
                        <m:sub>
                          <m:r>
                            <a:rPr lang="en-US" altLang="zh-CN" sz="2800" i="1" smtClean="0">
                              <a:solidFill>
                                <a:srgbClr val="00FF00"/>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00FF"/>
                  </a:solidFill>
                </a:endParaRPr>
              </a:p>
            </p:txBody>
          </p:sp>
        </mc:Choice>
        <mc:Fallback xmlns="">
          <p:sp>
            <p:nvSpPr>
              <p:cNvPr id="44" name="矩形 43">
                <a:extLst>
                  <a:ext uri="{FF2B5EF4-FFF2-40B4-BE49-F238E27FC236}">
                    <a16:creationId xmlns:a16="http://schemas.microsoft.com/office/drawing/2014/main" id="{5B3A5293-3CC5-4C38-B268-6C7CFD53596E}"/>
                  </a:ext>
                </a:extLst>
              </p:cNvPr>
              <p:cNvSpPr>
                <a:spLocks noRot="1" noChangeAspect="1" noMove="1" noResize="1" noEditPoints="1" noAdjustHandles="1" noChangeArrowheads="1" noChangeShapeType="1" noTextEdit="1"/>
              </p:cNvSpPr>
              <p:nvPr/>
            </p:nvSpPr>
            <p:spPr>
              <a:xfrm>
                <a:off x="1355359" y="1044692"/>
                <a:ext cx="2102242" cy="607089"/>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3F0CE558-0740-4229-B3DC-B4C4E7B1478E}"/>
                  </a:ext>
                </a:extLst>
              </p:cNvPr>
              <p:cNvSpPr/>
              <p:nvPr/>
            </p:nvSpPr>
            <p:spPr>
              <a:xfrm>
                <a:off x="5883259" y="1486980"/>
                <a:ext cx="589712"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FF00FF"/>
                                  </a:solidFill>
                                  <a:latin typeface="Cambria Math" panose="02040503050406030204" pitchFamily="18" charset="0"/>
                                  <a:ea typeface="Cambria Math" panose="02040503050406030204" pitchFamily="18" charset="0"/>
                                </a:rPr>
                              </m:ctrlPr>
                            </m:accPr>
                            <m:e>
                              <m:r>
                                <a:rPr lang="en-US" altLang="zh-CN" sz="2800" b="0" i="1" smtClean="0">
                                  <a:solidFill>
                                    <a:srgbClr val="FF00FF"/>
                                  </a:solidFill>
                                  <a:latin typeface="Cambria Math" panose="02040503050406030204" pitchFamily="18" charset="0"/>
                                  <a:ea typeface="Cambria Math" panose="02040503050406030204" pitchFamily="18" charset="0"/>
                                </a:rPr>
                                <m:t>𝑓</m:t>
                              </m:r>
                            </m:e>
                          </m:acc>
                        </m:e>
                        <m:sub>
                          <m:r>
                            <a:rPr lang="en-US" altLang="zh-CN" sz="2800" b="0" i="1" smtClean="0">
                              <a:solidFill>
                                <a:srgbClr val="FF00FF"/>
                              </a:solidFill>
                              <a:latin typeface="Cambria Math" panose="02040503050406030204" pitchFamily="18" charset="0"/>
                              <a:ea typeface="Cambria Math" panose="02040503050406030204" pitchFamily="18" charset="0"/>
                            </a:rPr>
                            <m:t>𝐿</m:t>
                          </m:r>
                        </m:sub>
                      </m:sSub>
                    </m:oMath>
                  </m:oMathPara>
                </a14:m>
                <a:endParaRPr lang="zh-CN" altLang="en-US" sz="2800" dirty="0">
                  <a:solidFill>
                    <a:srgbClr val="FF00FF"/>
                  </a:solidFill>
                </a:endParaRPr>
              </a:p>
            </p:txBody>
          </p:sp>
        </mc:Choice>
        <mc:Fallback xmlns="">
          <p:sp>
            <p:nvSpPr>
              <p:cNvPr id="45" name="矩形 44">
                <a:extLst>
                  <a:ext uri="{FF2B5EF4-FFF2-40B4-BE49-F238E27FC236}">
                    <a16:creationId xmlns:a16="http://schemas.microsoft.com/office/drawing/2014/main" id="{3F0CE558-0740-4229-B3DC-B4C4E7B1478E}"/>
                  </a:ext>
                </a:extLst>
              </p:cNvPr>
              <p:cNvSpPr>
                <a:spLocks noRot="1" noChangeAspect="1" noMove="1" noResize="1" noEditPoints="1" noAdjustHandles="1" noChangeArrowheads="1" noChangeShapeType="1" noTextEdit="1"/>
              </p:cNvSpPr>
              <p:nvPr/>
            </p:nvSpPr>
            <p:spPr>
              <a:xfrm>
                <a:off x="5883259" y="1486980"/>
                <a:ext cx="589712" cy="587981"/>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5726FB2F-F0AD-4AE6-A2ED-0E82988E10F3}"/>
                  </a:ext>
                </a:extLst>
              </p:cNvPr>
              <p:cNvSpPr/>
              <p:nvPr/>
            </p:nvSpPr>
            <p:spPr>
              <a:xfrm>
                <a:off x="6983986" y="1476816"/>
                <a:ext cx="561820" cy="6070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𝑓</m:t>
                              </m:r>
                            </m:e>
                          </m:acc>
                        </m:e>
                        <m:sub>
                          <m:r>
                            <a:rPr lang="en-US" altLang="zh-CN" sz="2800" i="1" smtClean="0">
                              <a:solidFill>
                                <a:srgbClr val="FF0000"/>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FF0000"/>
                  </a:solidFill>
                </a:endParaRPr>
              </a:p>
            </p:txBody>
          </p:sp>
        </mc:Choice>
        <mc:Fallback xmlns="">
          <p:sp>
            <p:nvSpPr>
              <p:cNvPr id="46" name="矩形 45">
                <a:extLst>
                  <a:ext uri="{FF2B5EF4-FFF2-40B4-BE49-F238E27FC236}">
                    <a16:creationId xmlns:a16="http://schemas.microsoft.com/office/drawing/2014/main" id="{5726FB2F-F0AD-4AE6-A2ED-0E82988E10F3}"/>
                  </a:ext>
                </a:extLst>
              </p:cNvPr>
              <p:cNvSpPr>
                <a:spLocks noRot="1" noChangeAspect="1" noMove="1" noResize="1" noEditPoints="1" noAdjustHandles="1" noChangeArrowheads="1" noChangeShapeType="1" noTextEdit="1"/>
              </p:cNvSpPr>
              <p:nvPr/>
            </p:nvSpPr>
            <p:spPr>
              <a:xfrm>
                <a:off x="6983986" y="1476816"/>
                <a:ext cx="561820" cy="60708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9E530BB2-61DD-49F3-BBD3-ACE07B9C1CB1}"/>
                  </a:ext>
                </a:extLst>
              </p:cNvPr>
              <p:cNvSpPr/>
              <p:nvPr/>
            </p:nvSpPr>
            <p:spPr>
              <a:xfrm>
                <a:off x="5659416" y="817212"/>
                <a:ext cx="624337"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FF00"/>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FF00"/>
                                  </a:solidFill>
                                  <a:latin typeface="Cambria Math" panose="02040503050406030204" pitchFamily="18" charset="0"/>
                                  <a:ea typeface="Cambria Math" panose="02040503050406030204" pitchFamily="18" charset="0"/>
                                </a:rPr>
                              </m:ctrlPr>
                            </m:accPr>
                            <m:e>
                              <m:r>
                                <a:rPr lang="en-US" altLang="zh-CN" sz="2800" i="1">
                                  <a:solidFill>
                                    <a:srgbClr val="00FF00"/>
                                  </a:solidFill>
                                  <a:latin typeface="Cambria Math" panose="02040503050406030204" pitchFamily="18" charset="0"/>
                                  <a:ea typeface="Cambria Math" panose="02040503050406030204" pitchFamily="18" charset="0"/>
                                </a:rPr>
                                <m:t>𝑓</m:t>
                              </m:r>
                            </m:e>
                          </m:acc>
                        </m:e>
                        <m:sub>
                          <m:r>
                            <a:rPr lang="en-US" altLang="zh-CN" sz="2800" i="1" smtClean="0">
                              <a:solidFill>
                                <a:srgbClr val="00FF00"/>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FF00"/>
                  </a:solidFill>
                </a:endParaRPr>
              </a:p>
            </p:txBody>
          </p:sp>
        </mc:Choice>
        <mc:Fallback xmlns="">
          <p:sp>
            <p:nvSpPr>
              <p:cNvPr id="47" name="矩形 46">
                <a:extLst>
                  <a:ext uri="{FF2B5EF4-FFF2-40B4-BE49-F238E27FC236}">
                    <a16:creationId xmlns:a16="http://schemas.microsoft.com/office/drawing/2014/main" id="{9E530BB2-61DD-49F3-BBD3-ACE07B9C1CB1}"/>
                  </a:ext>
                </a:extLst>
              </p:cNvPr>
              <p:cNvSpPr>
                <a:spLocks noRot="1" noChangeAspect="1" noMove="1" noResize="1" noEditPoints="1" noAdjustHandles="1" noChangeArrowheads="1" noChangeShapeType="1" noTextEdit="1"/>
              </p:cNvSpPr>
              <p:nvPr/>
            </p:nvSpPr>
            <p:spPr>
              <a:xfrm>
                <a:off x="5659416" y="817212"/>
                <a:ext cx="624337" cy="587981"/>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1F760626-29CF-4043-8AA8-B9A1BBCBF80B}"/>
                  </a:ext>
                </a:extLst>
              </p:cNvPr>
              <p:cNvSpPr/>
              <p:nvPr/>
            </p:nvSpPr>
            <p:spPr>
              <a:xfrm>
                <a:off x="8087555" y="596615"/>
                <a:ext cx="51988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𝑉</m:t>
                          </m:r>
                        </m:e>
                      </m:acc>
                    </m:oMath>
                  </m:oMathPara>
                </a14:m>
                <a:endParaRPr lang="zh-CN" altLang="en-US" sz="2800" dirty="0">
                  <a:solidFill>
                    <a:srgbClr val="FF0000"/>
                  </a:solidFill>
                </a:endParaRPr>
              </a:p>
            </p:txBody>
          </p:sp>
        </mc:Choice>
        <mc:Fallback xmlns="">
          <p:sp>
            <p:nvSpPr>
              <p:cNvPr id="58" name="矩形 57">
                <a:extLst>
                  <a:ext uri="{FF2B5EF4-FFF2-40B4-BE49-F238E27FC236}">
                    <a16:creationId xmlns:a16="http://schemas.microsoft.com/office/drawing/2014/main" id="{1F760626-29CF-4043-8AA8-B9A1BBCBF80B}"/>
                  </a:ext>
                </a:extLst>
              </p:cNvPr>
              <p:cNvSpPr>
                <a:spLocks noRot="1" noChangeAspect="1" noMove="1" noResize="1" noEditPoints="1" noAdjustHandles="1" noChangeArrowheads="1" noChangeShapeType="1" noTextEdit="1"/>
              </p:cNvSpPr>
              <p:nvPr/>
            </p:nvSpPr>
            <p:spPr>
              <a:xfrm>
                <a:off x="8087555" y="596615"/>
                <a:ext cx="519886" cy="575479"/>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A08C83D8-891C-4BC6-816A-89E1F964239F}"/>
                  </a:ext>
                </a:extLst>
              </p:cNvPr>
              <p:cNvSpPr/>
              <p:nvPr/>
            </p:nvSpPr>
            <p:spPr>
              <a:xfrm>
                <a:off x="7010037" y="2281263"/>
                <a:ext cx="4999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FF00"/>
                              </a:solidFill>
                              <a:latin typeface="Cambria Math" panose="02040503050406030204" pitchFamily="18" charset="0"/>
                              <a:ea typeface="Cambria Math" panose="02040503050406030204" pitchFamily="18" charset="0"/>
                            </a:rPr>
                          </m:ctrlPr>
                        </m:accPr>
                        <m:e>
                          <m:r>
                            <a:rPr lang="en-US" altLang="zh-CN" sz="2800" b="0" i="1" smtClean="0">
                              <a:solidFill>
                                <a:srgbClr val="00FF00"/>
                              </a:solidFill>
                              <a:latin typeface="Cambria Math" panose="02040503050406030204" pitchFamily="18" charset="0"/>
                              <a:ea typeface="Cambria Math" panose="02040503050406030204" pitchFamily="18" charset="0"/>
                            </a:rPr>
                            <m:t>𝑢</m:t>
                          </m:r>
                        </m:e>
                      </m:acc>
                    </m:oMath>
                  </m:oMathPara>
                </a14:m>
                <a:endParaRPr lang="zh-CN" altLang="en-US" sz="2800" dirty="0">
                  <a:solidFill>
                    <a:srgbClr val="00FF00"/>
                  </a:solidFill>
                </a:endParaRPr>
              </a:p>
            </p:txBody>
          </p:sp>
        </mc:Choice>
        <mc:Fallback xmlns="">
          <p:sp>
            <p:nvSpPr>
              <p:cNvPr id="59" name="矩形 58">
                <a:extLst>
                  <a:ext uri="{FF2B5EF4-FFF2-40B4-BE49-F238E27FC236}">
                    <a16:creationId xmlns:a16="http://schemas.microsoft.com/office/drawing/2014/main" id="{A08C83D8-891C-4BC6-816A-89E1F964239F}"/>
                  </a:ext>
                </a:extLst>
              </p:cNvPr>
              <p:cNvSpPr>
                <a:spLocks noRot="1" noChangeAspect="1" noMove="1" noResize="1" noEditPoints="1" noAdjustHandles="1" noChangeArrowheads="1" noChangeShapeType="1" noTextEdit="1"/>
              </p:cNvSpPr>
              <p:nvPr/>
            </p:nvSpPr>
            <p:spPr>
              <a:xfrm>
                <a:off x="7010037" y="2281263"/>
                <a:ext cx="499945"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B516A85B-AA77-4195-A6D7-0B2AB7BB5BCC}"/>
                  </a:ext>
                </a:extLst>
              </p:cNvPr>
              <p:cNvSpPr/>
              <p:nvPr/>
            </p:nvSpPr>
            <p:spPr>
              <a:xfrm>
                <a:off x="8237837" y="2238061"/>
                <a:ext cx="11630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FF"/>
                              </a:solidFill>
                              <a:latin typeface="Cambria Math" panose="02040503050406030204" pitchFamily="18" charset="0"/>
                              <a:ea typeface="Cambria Math" panose="02040503050406030204" pitchFamily="18" charset="0"/>
                            </a:rPr>
                          </m:ctrlPr>
                        </m:accPr>
                        <m:e>
                          <m:r>
                            <a:rPr lang="en-US" altLang="zh-CN" sz="2800" b="0" i="1" smtClean="0">
                              <a:solidFill>
                                <a:srgbClr val="FF00FF"/>
                              </a:solidFill>
                              <a:latin typeface="Cambria Math" panose="02040503050406030204" pitchFamily="18" charset="0"/>
                              <a:ea typeface="Cambria Math" panose="02040503050406030204" pitchFamily="18" charset="0"/>
                            </a:rPr>
                            <m:t>𝑢</m:t>
                          </m:r>
                        </m:e>
                      </m:acc>
                      <m:r>
                        <a:rPr lang="en-US" altLang="zh-CN" sz="2800" b="0" i="1" smtClean="0">
                          <a:solidFill>
                            <a:srgbClr val="FF00FF"/>
                          </a:solidFill>
                          <a:latin typeface="Cambria Math" panose="02040503050406030204" pitchFamily="18" charset="0"/>
                          <a:ea typeface="Cambria Math" panose="02040503050406030204" pitchFamily="18" charset="0"/>
                        </a:rPr>
                        <m:t>+</m:t>
                      </m:r>
                      <m:acc>
                        <m:accPr>
                          <m:chr m:val="⃑"/>
                          <m:ctrlPr>
                            <a:rPr lang="en-US" altLang="zh-CN" sz="2800" i="1">
                              <a:solidFill>
                                <a:srgbClr val="FF00FF"/>
                              </a:solidFill>
                              <a:latin typeface="Cambria Math" panose="02040503050406030204" pitchFamily="18" charset="0"/>
                              <a:ea typeface="Cambria Math" panose="02040503050406030204" pitchFamily="18" charset="0"/>
                            </a:rPr>
                          </m:ctrlPr>
                        </m:accPr>
                        <m:e>
                          <m:r>
                            <a:rPr lang="en-US" altLang="zh-CN" sz="2800" i="1">
                              <a:solidFill>
                                <a:srgbClr val="FF00FF"/>
                              </a:solidFill>
                              <a:latin typeface="Cambria Math" panose="02040503050406030204" pitchFamily="18" charset="0"/>
                              <a:ea typeface="Cambria Math" panose="02040503050406030204" pitchFamily="18" charset="0"/>
                            </a:rPr>
                            <m:t>𝑉</m:t>
                          </m:r>
                        </m:e>
                      </m:acc>
                    </m:oMath>
                  </m:oMathPara>
                </a14:m>
                <a:endParaRPr lang="zh-CN" altLang="en-US" sz="2800" dirty="0">
                  <a:solidFill>
                    <a:srgbClr val="FF00FF"/>
                  </a:solidFill>
                </a:endParaRPr>
              </a:p>
            </p:txBody>
          </p:sp>
        </mc:Choice>
        <mc:Fallback xmlns="">
          <p:sp>
            <p:nvSpPr>
              <p:cNvPr id="60" name="矩形 59">
                <a:extLst>
                  <a:ext uri="{FF2B5EF4-FFF2-40B4-BE49-F238E27FC236}">
                    <a16:creationId xmlns:a16="http://schemas.microsoft.com/office/drawing/2014/main" id="{B516A85B-AA77-4195-A6D7-0B2AB7BB5BCC}"/>
                  </a:ext>
                </a:extLst>
              </p:cNvPr>
              <p:cNvSpPr>
                <a:spLocks noRot="1" noChangeAspect="1" noMove="1" noResize="1" noEditPoints="1" noAdjustHandles="1" noChangeArrowheads="1" noChangeShapeType="1" noTextEdit="1"/>
              </p:cNvSpPr>
              <p:nvPr/>
            </p:nvSpPr>
            <p:spPr>
              <a:xfrm>
                <a:off x="8237837" y="2238061"/>
                <a:ext cx="1163011" cy="575479"/>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19C581E9-92A1-4BE4-92C0-EBD4346C8C41}"/>
                  </a:ext>
                </a:extLst>
              </p:cNvPr>
              <p:cNvSpPr/>
              <p:nvPr/>
            </p:nvSpPr>
            <p:spPr>
              <a:xfrm>
                <a:off x="4148188" y="1353529"/>
                <a:ext cx="113749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&lt;0</m:t>
                      </m:r>
                    </m:oMath>
                  </m:oMathPara>
                </a14:m>
                <a:endParaRPr lang="zh-CN" altLang="en-US" sz="2800" dirty="0">
                  <a:solidFill>
                    <a:srgbClr val="0000FF"/>
                  </a:solidFill>
                </a:endParaRPr>
              </a:p>
            </p:txBody>
          </p:sp>
        </mc:Choice>
        <mc:Fallback xmlns="">
          <p:sp>
            <p:nvSpPr>
              <p:cNvPr id="61" name="矩形 60">
                <a:extLst>
                  <a:ext uri="{FF2B5EF4-FFF2-40B4-BE49-F238E27FC236}">
                    <a16:creationId xmlns:a16="http://schemas.microsoft.com/office/drawing/2014/main" id="{19C581E9-92A1-4BE4-92C0-EBD4346C8C41}"/>
                  </a:ext>
                </a:extLst>
              </p:cNvPr>
              <p:cNvSpPr>
                <a:spLocks noRot="1" noChangeAspect="1" noMove="1" noResize="1" noEditPoints="1" noAdjustHandles="1" noChangeArrowheads="1" noChangeShapeType="1" noTextEdit="1"/>
              </p:cNvSpPr>
              <p:nvPr/>
            </p:nvSpPr>
            <p:spPr>
              <a:xfrm>
                <a:off x="4148188" y="1353529"/>
                <a:ext cx="1137491" cy="523220"/>
              </a:xfrm>
              <a:prstGeom prst="rect">
                <a:avLst/>
              </a:prstGeom>
              <a:blipFill>
                <a:blip r:embed="rId2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27816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5735"/>
                                        </p:tgtEl>
                                        <p:attrNameLst>
                                          <p:attrName>style.visibility</p:attrName>
                                        </p:attrNameLst>
                                      </p:cBhvr>
                                      <p:to>
                                        <p:strVal val="visible"/>
                                      </p:to>
                                    </p:set>
                                    <p:animEffect transition="in" filter="wipe(up)">
                                      <p:cBhvr>
                                        <p:cTn id="7" dur="500"/>
                                        <p:tgtEl>
                                          <p:spTgt spid="2573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left)">
                                      <p:cBhvr>
                                        <p:cTn id="27" dur="500"/>
                                        <p:tgtEl>
                                          <p:spTgt spid="5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right)">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left)">
                                      <p:cBhvr>
                                        <p:cTn id="42" dur="500"/>
                                        <p:tgtEl>
                                          <p:spTgt spid="5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wipe(left)">
                                      <p:cBhvr>
                                        <p:cTn id="47" dur="500"/>
                                        <p:tgtEl>
                                          <p:spTgt spid="4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up)">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wipe(left)">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left)">
                                      <p:cBhvr>
                                        <p:cTn id="62" dur="500"/>
                                        <p:tgtEl>
                                          <p:spTgt spid="4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wipe(left)">
                                      <p:cBhvr>
                                        <p:cTn id="67" dur="500"/>
                                        <p:tgtEl>
                                          <p:spTgt spid="4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wipe(left)">
                                      <p:cBhvr>
                                        <p:cTn id="72" dur="500"/>
                                        <p:tgtEl>
                                          <p:spTgt spid="4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wipe(left)">
                                      <p:cBhvr>
                                        <p:cTn id="77" dur="500"/>
                                        <p:tgtEl>
                                          <p:spTgt spid="61"/>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4298"/>
                                        </p:tgtEl>
                                        <p:attrNameLst>
                                          <p:attrName>style.visibility</p:attrName>
                                        </p:attrNameLst>
                                      </p:cBhvr>
                                      <p:to>
                                        <p:strVal val="visible"/>
                                      </p:to>
                                    </p:set>
                                    <p:animEffect transition="in" filter="wipe(left)">
                                      <p:cBhvr>
                                        <p:cTn id="82" dur="500"/>
                                        <p:tgtEl>
                                          <p:spTgt spid="5429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4296"/>
                                        </p:tgtEl>
                                        <p:attrNameLst>
                                          <p:attrName>style.visibility</p:attrName>
                                        </p:attrNameLst>
                                      </p:cBhvr>
                                      <p:to>
                                        <p:strVal val="visible"/>
                                      </p:to>
                                    </p:set>
                                    <p:animEffect transition="in" filter="wipe(left)">
                                      <p:cBhvr>
                                        <p:cTn id="87" dur="500"/>
                                        <p:tgtEl>
                                          <p:spTgt spid="54296"/>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4300"/>
                                        </p:tgtEl>
                                        <p:attrNameLst>
                                          <p:attrName>style.visibility</p:attrName>
                                        </p:attrNameLst>
                                      </p:cBhvr>
                                      <p:to>
                                        <p:strVal val="visible"/>
                                      </p:to>
                                    </p:set>
                                    <p:animEffect transition="in" filter="wipe(left)">
                                      <p:cBhvr>
                                        <p:cTn id="92" dur="500"/>
                                        <p:tgtEl>
                                          <p:spTgt spid="5430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5760"/>
                                        </p:tgtEl>
                                        <p:attrNameLst>
                                          <p:attrName>style.visibility</p:attrName>
                                        </p:attrNameLst>
                                      </p:cBhvr>
                                      <p:to>
                                        <p:strVal val="visible"/>
                                      </p:to>
                                    </p:set>
                                    <p:animEffect transition="in" filter="wipe(left)">
                                      <p:cBhvr>
                                        <p:cTn id="97" dur="500"/>
                                        <p:tgtEl>
                                          <p:spTgt spid="25760"/>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54289"/>
                                        </p:tgtEl>
                                        <p:attrNameLst>
                                          <p:attrName>style.visibility</p:attrName>
                                        </p:attrNameLst>
                                      </p:cBhvr>
                                      <p:to>
                                        <p:strVal val="visible"/>
                                      </p:to>
                                    </p:set>
                                    <p:animEffect transition="in" filter="wipe(left)">
                                      <p:cBhvr>
                                        <p:cTn id="102" dur="500"/>
                                        <p:tgtEl>
                                          <p:spTgt spid="5428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25758"/>
                                        </p:tgtEl>
                                        <p:attrNameLst>
                                          <p:attrName>style.visibility</p:attrName>
                                        </p:attrNameLst>
                                      </p:cBhvr>
                                      <p:to>
                                        <p:strVal val="visible"/>
                                      </p:to>
                                    </p:set>
                                    <p:animEffect transition="in" filter="wipe(left)">
                                      <p:cBhvr>
                                        <p:cTn id="107" dur="500"/>
                                        <p:tgtEl>
                                          <p:spTgt spid="257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35" grpId="0" autoUpdateAnimBg="0"/>
      <p:bldP spid="54300" grpId="0"/>
      <p:bldP spid="54298" grpId="0"/>
      <p:bldP spid="54296" grpId="0"/>
      <p:bldP spid="25758" grpId="0" autoUpdateAnimBg="0"/>
      <p:bldP spid="25760" grpId="0" animBg="1" autoUpdateAnimBg="0"/>
      <p:bldP spid="54289" grpId="0"/>
      <p:bldP spid="42" grpId="0"/>
      <p:bldP spid="43" grpId="0"/>
      <p:bldP spid="44" grpId="0"/>
      <p:bldP spid="45" grpId="0"/>
      <p:bldP spid="46" grpId="0"/>
      <p:bldP spid="47" grpId="0"/>
      <p:bldP spid="58" grpId="0"/>
      <p:bldP spid="59" grpId="0"/>
      <p:bldP spid="60" grpId="0"/>
      <p:bldP spid="6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71" name="Text Box 23"/>
          <p:cNvSpPr txBox="1">
            <a:spLocks noChangeArrowheads="1"/>
          </p:cNvSpPr>
          <p:nvPr/>
        </p:nvSpPr>
        <p:spPr bwMode="auto">
          <a:xfrm>
            <a:off x="596007" y="409109"/>
            <a:ext cx="35397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sym typeface="Symbol" panose="05050102010706020507" pitchFamily="18" charset="2"/>
              </a:rPr>
              <a:t> </a:t>
            </a:r>
            <a:r>
              <a:rPr lang="zh-CN" altLang="en-US" sz="2800" dirty="0">
                <a:solidFill>
                  <a:srgbClr val="0000FF"/>
                </a:solidFill>
                <a:latin typeface="+mn-ea"/>
                <a:ea typeface="+mn-ea"/>
              </a:rPr>
              <a:t>动生电动势的功率  </a:t>
            </a:r>
          </a:p>
        </p:txBody>
      </p:sp>
      <mc:AlternateContent xmlns:mc="http://schemas.openxmlformats.org/markup-compatibility/2006" xmlns:a14="http://schemas.microsoft.com/office/drawing/2010/main">
        <mc:Choice Requires="a14">
          <p:sp>
            <p:nvSpPr>
              <p:cNvPr id="27678" name="Text Box 30"/>
              <p:cNvSpPr txBox="1">
                <a:spLocks noChangeArrowheads="1"/>
              </p:cNvSpPr>
              <p:nvPr/>
            </p:nvSpPr>
            <p:spPr bwMode="auto">
              <a:xfrm>
                <a:off x="596007" y="956459"/>
                <a:ext cx="4931862"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截面积为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lang="zh-CN" altLang="en-US" sz="2800" dirty="0">
                    <a:solidFill>
                      <a:srgbClr val="0000FF"/>
                    </a:solidFill>
                    <a:latin typeface="+mn-ea"/>
                    <a:ea typeface="+mn-ea"/>
                  </a:rPr>
                  <a:t>长为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a14:m>
                <a:r>
                  <a:rPr lang="zh-CN" altLang="en-US" sz="2800" dirty="0">
                    <a:solidFill>
                      <a:srgbClr val="0000FF"/>
                    </a:solidFill>
                    <a:latin typeface="+mn-ea"/>
                    <a:ea typeface="+mn-ea"/>
                  </a:rPr>
                  <a:t>的导线所受洛伦兹力的一个分量</a:t>
                </a:r>
              </a:p>
            </p:txBody>
          </p:sp>
        </mc:Choice>
        <mc:Fallback xmlns="">
          <p:sp>
            <p:nvSpPr>
              <p:cNvPr id="27678" name="Text Box 30"/>
              <p:cNvSpPr txBox="1">
                <a:spLocks noRot="1" noChangeAspect="1" noMove="1" noResize="1" noEditPoints="1" noAdjustHandles="1" noChangeArrowheads="1" noChangeShapeType="1" noTextEdit="1"/>
              </p:cNvSpPr>
              <p:nvPr/>
            </p:nvSpPr>
            <p:spPr bwMode="auto">
              <a:xfrm>
                <a:off x="596007" y="956459"/>
                <a:ext cx="4931862" cy="954107"/>
              </a:xfrm>
              <a:prstGeom prst="rect">
                <a:avLst/>
              </a:prstGeom>
              <a:blipFill>
                <a:blip r:embed="rId3"/>
                <a:stretch>
                  <a:fillRect l="-2596" t="-6410" r="-2472" b="-1794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6356" name="Text Box 31"/>
          <p:cNvSpPr txBox="1">
            <a:spLocks noChangeArrowheads="1"/>
          </p:cNvSpPr>
          <p:nvPr/>
        </p:nvSpPr>
        <p:spPr bwMode="auto">
          <a:xfrm>
            <a:off x="596007" y="2614613"/>
            <a:ext cx="33988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产生感应电流的外力</a:t>
            </a:r>
          </a:p>
        </p:txBody>
      </p:sp>
      <p:sp>
        <p:nvSpPr>
          <p:cNvPr id="27681" name="Text Box 33"/>
          <p:cNvSpPr txBox="1">
            <a:spLocks noChangeArrowheads="1"/>
          </p:cNvSpPr>
          <p:nvPr/>
        </p:nvSpPr>
        <p:spPr bwMode="auto">
          <a:xfrm>
            <a:off x="596007" y="5851526"/>
            <a:ext cx="33988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动生电动势的功率：</a:t>
            </a:r>
          </a:p>
        </p:txBody>
      </p:sp>
      <p:sp>
        <p:nvSpPr>
          <p:cNvPr id="27688" name="Text Box 40"/>
          <p:cNvSpPr txBox="1">
            <a:spLocks noChangeArrowheads="1"/>
          </p:cNvSpPr>
          <p:nvPr/>
        </p:nvSpPr>
        <p:spPr bwMode="auto">
          <a:xfrm>
            <a:off x="596007" y="4958537"/>
            <a:ext cx="1612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另一方面</a:t>
            </a:r>
          </a:p>
        </p:txBody>
      </p:sp>
      <p:sp>
        <p:nvSpPr>
          <p:cNvPr id="27695" name="Text Box 47"/>
          <p:cNvSpPr txBox="1">
            <a:spLocks noChangeArrowheads="1"/>
          </p:cNvSpPr>
          <p:nvPr/>
        </p:nvSpPr>
        <p:spPr bwMode="auto">
          <a:xfrm>
            <a:off x="596007" y="3319170"/>
            <a:ext cx="43897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为使棒运动，外力的功率</a:t>
            </a:r>
          </a:p>
        </p:txBody>
      </p:sp>
      <p:grpSp>
        <p:nvGrpSpPr>
          <p:cNvPr id="3" name="Group 50"/>
          <p:cNvGrpSpPr>
            <a:grpSpLocks/>
          </p:cNvGrpSpPr>
          <p:nvPr/>
        </p:nvGrpSpPr>
        <p:grpSpPr bwMode="auto">
          <a:xfrm>
            <a:off x="7268308" y="2895600"/>
            <a:ext cx="1447800" cy="3429000"/>
            <a:chOff x="4512" y="1728"/>
            <a:chExt cx="912" cy="2160"/>
          </a:xfrm>
        </p:grpSpPr>
        <p:sp>
          <p:nvSpPr>
            <p:cNvPr id="56353" name="Text Box 41"/>
            <p:cNvSpPr txBox="1">
              <a:spLocks noChangeArrowheads="1"/>
            </p:cNvSpPr>
            <p:nvPr/>
          </p:nvSpPr>
          <p:spPr bwMode="auto">
            <a:xfrm>
              <a:off x="4653" y="1872"/>
              <a:ext cx="659" cy="1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可看出消耗机械能</a:t>
              </a:r>
            </a:p>
            <a:p>
              <a:pPr algn="just" eaLnBrk="1" hangingPunct="1">
                <a:spcBef>
                  <a:spcPct val="0"/>
                </a:spcBef>
                <a:buClrTx/>
                <a:buFontTx/>
                <a:buNone/>
              </a:pPr>
              <a:r>
                <a:rPr lang="zh-CN" altLang="en-US" sz="2800" dirty="0">
                  <a:solidFill>
                    <a:srgbClr val="0000FF"/>
                  </a:solidFill>
                  <a:latin typeface="+mn-ea"/>
                  <a:ea typeface="+mn-ea"/>
                </a:rPr>
                <a:t>转换为电能的关系</a:t>
              </a:r>
            </a:p>
          </p:txBody>
        </p:sp>
        <p:sp>
          <p:nvSpPr>
            <p:cNvPr id="56354" name="AutoShape 49"/>
            <p:cNvSpPr>
              <a:spLocks noChangeArrowheads="1"/>
            </p:cNvSpPr>
            <p:nvPr/>
          </p:nvSpPr>
          <p:spPr bwMode="auto">
            <a:xfrm>
              <a:off x="4512" y="1728"/>
              <a:ext cx="912" cy="2160"/>
            </a:xfrm>
            <a:prstGeom prst="wedgeEllipseCallout">
              <a:avLst>
                <a:gd name="adj1" fmla="val -189563"/>
                <a:gd name="adj2" fmla="val -9062"/>
              </a:avLst>
            </a:prstGeom>
            <a:noFill/>
            <a:ln w="41275">
              <a:solidFill>
                <a:srgbClr val="00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lang="zh-CN" altLang="en-US" sz="2800">
                <a:solidFill>
                  <a:srgbClr val="0000FF"/>
                </a:solidFill>
                <a:latin typeface="+mn-ea"/>
                <a:ea typeface="+mn-ea"/>
              </a:endParaRPr>
            </a:p>
          </p:txBody>
        </p:sp>
      </p:grpSp>
      <p:grpSp>
        <p:nvGrpSpPr>
          <p:cNvPr id="6" name="组合 5">
            <a:extLst>
              <a:ext uri="{FF2B5EF4-FFF2-40B4-BE49-F238E27FC236}">
                <a16:creationId xmlns:a16="http://schemas.microsoft.com/office/drawing/2014/main" id="{E659CD8F-BA92-4801-8719-8960668B3A8E}"/>
              </a:ext>
            </a:extLst>
          </p:cNvPr>
          <p:cNvGrpSpPr/>
          <p:nvPr/>
        </p:nvGrpSpPr>
        <p:grpSpPr>
          <a:xfrm>
            <a:off x="6462980" y="339836"/>
            <a:ext cx="3741432" cy="2383358"/>
            <a:chOff x="5659416" y="430182"/>
            <a:chExt cx="3741432" cy="2383358"/>
          </a:xfrm>
        </p:grpSpPr>
        <p:grpSp>
          <p:nvGrpSpPr>
            <p:cNvPr id="37" name="组合 36">
              <a:extLst>
                <a:ext uri="{FF2B5EF4-FFF2-40B4-BE49-F238E27FC236}">
                  <a16:creationId xmlns:a16="http://schemas.microsoft.com/office/drawing/2014/main" id="{0E1BF353-D5E1-41FC-9A48-97E41C0B83BA}"/>
                </a:ext>
              </a:extLst>
            </p:cNvPr>
            <p:cNvGrpSpPr/>
            <p:nvPr/>
          </p:nvGrpSpPr>
          <p:grpSpPr>
            <a:xfrm>
              <a:off x="6116957" y="430182"/>
              <a:ext cx="2064125" cy="2017972"/>
              <a:chOff x="9555914" y="2556342"/>
              <a:chExt cx="2064125" cy="2017972"/>
            </a:xfrm>
          </p:grpSpPr>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C7E72625-9AA7-4081-98DC-DB471B154BAD}"/>
                      </a:ext>
                    </a:extLst>
                  </p:cNvPr>
                  <p:cNvSpPr/>
                  <p:nvPr/>
                </p:nvSpPr>
                <p:spPr>
                  <a:xfrm>
                    <a:off x="9555914"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38" name="矩形 37">
                    <a:extLst>
                      <a:ext uri="{FF2B5EF4-FFF2-40B4-BE49-F238E27FC236}">
                        <a16:creationId xmlns:a16="http://schemas.microsoft.com/office/drawing/2014/main" id="{C7E72625-9AA7-4081-98DC-DB471B154BAD}"/>
                      </a:ext>
                    </a:extLst>
                  </p:cNvPr>
                  <p:cNvSpPr>
                    <a:spLocks noRot="1" noChangeAspect="1" noMove="1" noResize="1" noEditPoints="1" noAdjustHandles="1" noChangeArrowheads="1" noChangeShapeType="1" noTextEdit="1"/>
                  </p:cNvSpPr>
                  <p:nvPr/>
                </p:nvSpPr>
                <p:spPr>
                  <a:xfrm>
                    <a:off x="9555914" y="2556342"/>
                    <a:ext cx="54053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28EB17AE-2386-4FD4-81D9-4C7CBBE3D677}"/>
                      </a:ext>
                    </a:extLst>
                  </p:cNvPr>
                  <p:cNvSpPr/>
                  <p:nvPr/>
                </p:nvSpPr>
                <p:spPr>
                  <a:xfrm>
                    <a:off x="10317710"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39" name="矩形 38">
                    <a:extLst>
                      <a:ext uri="{FF2B5EF4-FFF2-40B4-BE49-F238E27FC236}">
                        <a16:creationId xmlns:a16="http://schemas.microsoft.com/office/drawing/2014/main" id="{28EB17AE-2386-4FD4-81D9-4C7CBBE3D677}"/>
                      </a:ext>
                    </a:extLst>
                  </p:cNvPr>
                  <p:cNvSpPr>
                    <a:spLocks noRot="1" noChangeAspect="1" noMove="1" noResize="1" noEditPoints="1" noAdjustHandles="1" noChangeArrowheads="1" noChangeShapeType="1" noTextEdit="1"/>
                  </p:cNvSpPr>
                  <p:nvPr/>
                </p:nvSpPr>
                <p:spPr>
                  <a:xfrm>
                    <a:off x="10317710" y="2556342"/>
                    <a:ext cx="54053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D0A1954E-6F79-4E35-9C00-EC69443406FF}"/>
                      </a:ext>
                    </a:extLst>
                  </p:cNvPr>
                  <p:cNvSpPr/>
                  <p:nvPr/>
                </p:nvSpPr>
                <p:spPr>
                  <a:xfrm>
                    <a:off x="11079506"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40" name="矩形 39">
                    <a:extLst>
                      <a:ext uri="{FF2B5EF4-FFF2-40B4-BE49-F238E27FC236}">
                        <a16:creationId xmlns:a16="http://schemas.microsoft.com/office/drawing/2014/main" id="{D0A1954E-6F79-4E35-9C00-EC69443406FF}"/>
                      </a:ext>
                    </a:extLst>
                  </p:cNvPr>
                  <p:cNvSpPr>
                    <a:spLocks noRot="1" noChangeAspect="1" noMove="1" noResize="1" noEditPoints="1" noAdjustHandles="1" noChangeArrowheads="1" noChangeShapeType="1" noTextEdit="1"/>
                  </p:cNvSpPr>
                  <p:nvPr/>
                </p:nvSpPr>
                <p:spPr>
                  <a:xfrm>
                    <a:off x="11079506" y="2556342"/>
                    <a:ext cx="54053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8E2B2E5A-AF70-4B06-BC36-5CC474342029}"/>
                      </a:ext>
                    </a:extLst>
                  </p:cNvPr>
                  <p:cNvSpPr/>
                  <p:nvPr/>
                </p:nvSpPr>
                <p:spPr>
                  <a:xfrm>
                    <a:off x="11079506"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41" name="矩形 40">
                    <a:extLst>
                      <a:ext uri="{FF2B5EF4-FFF2-40B4-BE49-F238E27FC236}">
                        <a16:creationId xmlns:a16="http://schemas.microsoft.com/office/drawing/2014/main" id="{8E2B2E5A-AF70-4B06-BC36-5CC474342029}"/>
                      </a:ext>
                    </a:extLst>
                  </p:cNvPr>
                  <p:cNvSpPr>
                    <a:spLocks noRot="1" noChangeAspect="1" noMove="1" noResize="1" noEditPoints="1" noAdjustHandles="1" noChangeArrowheads="1" noChangeShapeType="1" noTextEdit="1"/>
                  </p:cNvSpPr>
                  <p:nvPr/>
                </p:nvSpPr>
                <p:spPr>
                  <a:xfrm>
                    <a:off x="11079506" y="3323270"/>
                    <a:ext cx="54053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E1AFCDEC-7812-474C-B906-254FEA7232FD}"/>
                      </a:ext>
                    </a:extLst>
                  </p:cNvPr>
                  <p:cNvSpPr/>
                  <p:nvPr/>
                </p:nvSpPr>
                <p:spPr>
                  <a:xfrm>
                    <a:off x="11079506"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42" name="矩形 41">
                    <a:extLst>
                      <a:ext uri="{FF2B5EF4-FFF2-40B4-BE49-F238E27FC236}">
                        <a16:creationId xmlns:a16="http://schemas.microsoft.com/office/drawing/2014/main" id="{E1AFCDEC-7812-474C-B906-254FEA7232FD}"/>
                      </a:ext>
                    </a:extLst>
                  </p:cNvPr>
                  <p:cNvSpPr>
                    <a:spLocks noRot="1" noChangeAspect="1" noMove="1" noResize="1" noEditPoints="1" noAdjustHandles="1" noChangeArrowheads="1" noChangeShapeType="1" noTextEdit="1"/>
                  </p:cNvSpPr>
                  <p:nvPr/>
                </p:nvSpPr>
                <p:spPr>
                  <a:xfrm>
                    <a:off x="11079506" y="4051094"/>
                    <a:ext cx="54053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9A162D32-9ED0-4818-8E88-80C3BCB00B1F}"/>
                      </a:ext>
                    </a:extLst>
                  </p:cNvPr>
                  <p:cNvSpPr/>
                  <p:nvPr/>
                </p:nvSpPr>
                <p:spPr>
                  <a:xfrm>
                    <a:off x="9555914"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43" name="矩形 42">
                    <a:extLst>
                      <a:ext uri="{FF2B5EF4-FFF2-40B4-BE49-F238E27FC236}">
                        <a16:creationId xmlns:a16="http://schemas.microsoft.com/office/drawing/2014/main" id="{9A162D32-9ED0-4818-8E88-80C3BCB00B1F}"/>
                      </a:ext>
                    </a:extLst>
                  </p:cNvPr>
                  <p:cNvSpPr>
                    <a:spLocks noRot="1" noChangeAspect="1" noMove="1" noResize="1" noEditPoints="1" noAdjustHandles="1" noChangeArrowheads="1" noChangeShapeType="1" noTextEdit="1"/>
                  </p:cNvSpPr>
                  <p:nvPr/>
                </p:nvSpPr>
                <p:spPr>
                  <a:xfrm>
                    <a:off x="9555914" y="3323270"/>
                    <a:ext cx="54053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FA06826C-CBB1-40CD-9FC1-ECECA17592BB}"/>
                      </a:ext>
                    </a:extLst>
                  </p:cNvPr>
                  <p:cNvSpPr/>
                  <p:nvPr/>
                </p:nvSpPr>
                <p:spPr>
                  <a:xfrm>
                    <a:off x="10317710"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44" name="矩形 43">
                    <a:extLst>
                      <a:ext uri="{FF2B5EF4-FFF2-40B4-BE49-F238E27FC236}">
                        <a16:creationId xmlns:a16="http://schemas.microsoft.com/office/drawing/2014/main" id="{FA06826C-CBB1-40CD-9FC1-ECECA17592BB}"/>
                      </a:ext>
                    </a:extLst>
                  </p:cNvPr>
                  <p:cNvSpPr>
                    <a:spLocks noRot="1" noChangeAspect="1" noMove="1" noResize="1" noEditPoints="1" noAdjustHandles="1" noChangeArrowheads="1" noChangeShapeType="1" noTextEdit="1"/>
                  </p:cNvSpPr>
                  <p:nvPr/>
                </p:nvSpPr>
                <p:spPr>
                  <a:xfrm>
                    <a:off x="10317710" y="3323270"/>
                    <a:ext cx="54053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0BDD1548-D3E7-48D3-87FA-9B09ACB2623B}"/>
                      </a:ext>
                    </a:extLst>
                  </p:cNvPr>
                  <p:cNvSpPr/>
                  <p:nvPr/>
                </p:nvSpPr>
                <p:spPr>
                  <a:xfrm>
                    <a:off x="10317710"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45" name="矩形 44">
                    <a:extLst>
                      <a:ext uri="{FF2B5EF4-FFF2-40B4-BE49-F238E27FC236}">
                        <a16:creationId xmlns:a16="http://schemas.microsoft.com/office/drawing/2014/main" id="{0BDD1548-D3E7-48D3-87FA-9B09ACB2623B}"/>
                      </a:ext>
                    </a:extLst>
                  </p:cNvPr>
                  <p:cNvSpPr>
                    <a:spLocks noRot="1" noChangeAspect="1" noMove="1" noResize="1" noEditPoints="1" noAdjustHandles="1" noChangeArrowheads="1" noChangeShapeType="1" noTextEdit="1"/>
                  </p:cNvSpPr>
                  <p:nvPr/>
                </p:nvSpPr>
                <p:spPr>
                  <a:xfrm>
                    <a:off x="10317710" y="4051094"/>
                    <a:ext cx="54053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37E617D7-6BA8-475F-B927-733AAB3A1E4A}"/>
                      </a:ext>
                    </a:extLst>
                  </p:cNvPr>
                  <p:cNvSpPr/>
                  <p:nvPr/>
                </p:nvSpPr>
                <p:spPr>
                  <a:xfrm>
                    <a:off x="9555914"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46" name="矩形 45">
                    <a:extLst>
                      <a:ext uri="{FF2B5EF4-FFF2-40B4-BE49-F238E27FC236}">
                        <a16:creationId xmlns:a16="http://schemas.microsoft.com/office/drawing/2014/main" id="{37E617D7-6BA8-475F-B927-733AAB3A1E4A}"/>
                      </a:ext>
                    </a:extLst>
                  </p:cNvPr>
                  <p:cNvSpPr>
                    <a:spLocks noRot="1" noChangeAspect="1" noMove="1" noResize="1" noEditPoints="1" noAdjustHandles="1" noChangeArrowheads="1" noChangeShapeType="1" noTextEdit="1"/>
                  </p:cNvSpPr>
                  <p:nvPr/>
                </p:nvSpPr>
                <p:spPr>
                  <a:xfrm>
                    <a:off x="9555914" y="4051094"/>
                    <a:ext cx="540533" cy="523220"/>
                  </a:xfrm>
                  <a:prstGeom prst="rect">
                    <a:avLst/>
                  </a:prstGeom>
                  <a:blipFill>
                    <a:blip r:embed="rId12"/>
                    <a:stretch>
                      <a:fillRect/>
                    </a:stretch>
                  </a:blipFill>
                </p:spPr>
                <p:txBody>
                  <a:bodyPr/>
                  <a:lstStyle/>
                  <a:p>
                    <a:r>
                      <a:rPr lang="zh-CN" altLang="en-US">
                        <a:noFill/>
                      </a:rPr>
                      <a:t> </a:t>
                    </a:r>
                  </a:p>
                </p:txBody>
              </p:sp>
            </mc:Fallback>
          </mc:AlternateContent>
        </p:grpSp>
        <p:grpSp>
          <p:nvGrpSpPr>
            <p:cNvPr id="47" name="Group 112">
              <a:extLst>
                <a:ext uri="{FF2B5EF4-FFF2-40B4-BE49-F238E27FC236}">
                  <a16:creationId xmlns:a16="http://schemas.microsoft.com/office/drawing/2014/main" id="{BC869FF4-9BE0-4636-A681-AC6F919F3FCB}"/>
                </a:ext>
              </a:extLst>
            </p:cNvPr>
            <p:cNvGrpSpPr>
              <a:grpSpLocks/>
            </p:cNvGrpSpPr>
            <p:nvPr/>
          </p:nvGrpSpPr>
          <p:grpSpPr bwMode="auto">
            <a:xfrm>
              <a:off x="6281373" y="1133965"/>
              <a:ext cx="1185863" cy="1600200"/>
              <a:chOff x="1872" y="737"/>
              <a:chExt cx="747" cy="1008"/>
            </a:xfrm>
          </p:grpSpPr>
          <p:sp>
            <p:nvSpPr>
              <p:cNvPr id="48" name="Line 94">
                <a:extLst>
                  <a:ext uri="{FF2B5EF4-FFF2-40B4-BE49-F238E27FC236}">
                    <a16:creationId xmlns:a16="http://schemas.microsoft.com/office/drawing/2014/main" id="{728E2758-6F65-4CCC-B3BE-432CB1FE8C7B}"/>
                  </a:ext>
                </a:extLst>
              </p:cNvPr>
              <p:cNvSpPr>
                <a:spLocks noChangeShapeType="1"/>
              </p:cNvSpPr>
              <p:nvPr/>
            </p:nvSpPr>
            <p:spPr bwMode="auto">
              <a:xfrm>
                <a:off x="2619" y="737"/>
                <a:ext cx="0" cy="1008"/>
              </a:xfrm>
              <a:prstGeom prst="line">
                <a:avLst/>
              </a:prstGeom>
              <a:noFill/>
              <a:ln w="412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49" name="Line 95">
                <a:extLst>
                  <a:ext uri="{FF2B5EF4-FFF2-40B4-BE49-F238E27FC236}">
                    <a16:creationId xmlns:a16="http://schemas.microsoft.com/office/drawing/2014/main" id="{466ED52D-BE1B-44AA-B2CE-32F64D8C2DEE}"/>
                  </a:ext>
                </a:extLst>
              </p:cNvPr>
              <p:cNvSpPr>
                <a:spLocks noChangeShapeType="1"/>
              </p:cNvSpPr>
              <p:nvPr/>
            </p:nvSpPr>
            <p:spPr bwMode="auto">
              <a:xfrm flipH="1">
                <a:off x="1872" y="751"/>
                <a:ext cx="747" cy="0"/>
              </a:xfrm>
              <a:prstGeom prst="line">
                <a:avLst/>
              </a:prstGeom>
              <a:noFill/>
              <a:ln w="41275">
                <a:solidFill>
                  <a:srgbClr val="00FF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p:nvGrpSpPr>
            <p:cNvPr id="50" name="Group 114">
              <a:extLst>
                <a:ext uri="{FF2B5EF4-FFF2-40B4-BE49-F238E27FC236}">
                  <a16:creationId xmlns:a16="http://schemas.microsoft.com/office/drawing/2014/main" id="{3EC20104-5735-4B3D-9DDD-9E05FFD88B71}"/>
                </a:ext>
              </a:extLst>
            </p:cNvPr>
            <p:cNvGrpSpPr>
              <a:grpSpLocks/>
            </p:cNvGrpSpPr>
            <p:nvPr/>
          </p:nvGrpSpPr>
          <p:grpSpPr bwMode="auto">
            <a:xfrm>
              <a:off x="7297149" y="994267"/>
              <a:ext cx="1102055" cy="884238"/>
              <a:chOff x="1986" y="1186"/>
              <a:chExt cx="702" cy="557"/>
            </a:xfrm>
          </p:grpSpPr>
          <p:sp>
            <p:nvSpPr>
              <p:cNvPr id="51" name="Freeform 116">
                <a:extLst>
                  <a:ext uri="{FF2B5EF4-FFF2-40B4-BE49-F238E27FC236}">
                    <a16:creationId xmlns:a16="http://schemas.microsoft.com/office/drawing/2014/main" id="{5C2D7198-AB78-41D9-BB68-7B8CFA81E870}"/>
                  </a:ext>
                </a:extLst>
              </p:cNvPr>
              <p:cNvSpPr>
                <a:spLocks/>
              </p:cNvSpPr>
              <p:nvPr/>
            </p:nvSpPr>
            <p:spPr bwMode="auto">
              <a:xfrm>
                <a:off x="2091" y="1288"/>
                <a:ext cx="1" cy="455"/>
              </a:xfrm>
              <a:custGeom>
                <a:avLst/>
                <a:gdLst>
                  <a:gd name="T0" fmla="*/ 0 w 16"/>
                  <a:gd name="T1" fmla="*/ 0 h 455"/>
                  <a:gd name="T2" fmla="*/ 0 w 16"/>
                  <a:gd name="T3" fmla="*/ 455 h 455"/>
                  <a:gd name="T4" fmla="*/ 0 60000 65536"/>
                  <a:gd name="T5" fmla="*/ 0 60000 65536"/>
                  <a:gd name="T6" fmla="*/ 0 w 16"/>
                  <a:gd name="T7" fmla="*/ 0 h 455"/>
                  <a:gd name="T8" fmla="*/ 16 w 16"/>
                  <a:gd name="T9" fmla="*/ 455 h 455"/>
                </a:gdLst>
                <a:ahLst/>
                <a:cxnLst>
                  <a:cxn ang="T4">
                    <a:pos x="T0" y="T1"/>
                  </a:cxn>
                  <a:cxn ang="T5">
                    <a:pos x="T2" y="T3"/>
                  </a:cxn>
                </a:cxnLst>
                <a:rect l="T6" t="T7" r="T8" b="T9"/>
                <a:pathLst>
                  <a:path w="16" h="455">
                    <a:moveTo>
                      <a:pt x="0" y="0"/>
                    </a:moveTo>
                    <a:lnTo>
                      <a:pt x="16" y="455"/>
                    </a:lnTo>
                  </a:path>
                </a:pathLst>
              </a:custGeom>
              <a:noFill/>
              <a:ln w="41275">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52" name="Line 117">
                <a:extLst>
                  <a:ext uri="{FF2B5EF4-FFF2-40B4-BE49-F238E27FC236}">
                    <a16:creationId xmlns:a16="http://schemas.microsoft.com/office/drawing/2014/main" id="{8B494392-5530-40AE-BE4C-890AD3E308AF}"/>
                  </a:ext>
                </a:extLst>
              </p:cNvPr>
              <p:cNvSpPr>
                <a:spLocks noChangeShapeType="1"/>
              </p:cNvSpPr>
              <p:nvPr/>
            </p:nvSpPr>
            <p:spPr bwMode="auto">
              <a:xfrm>
                <a:off x="2091" y="1274"/>
                <a:ext cx="597"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nvGrpSpPr>
              <p:cNvPr id="53" name="Group 118">
                <a:extLst>
                  <a:ext uri="{FF2B5EF4-FFF2-40B4-BE49-F238E27FC236}">
                    <a16:creationId xmlns:a16="http://schemas.microsoft.com/office/drawing/2014/main" id="{7E60FA57-81D8-4F1F-B7BC-4464CA79748A}"/>
                  </a:ext>
                </a:extLst>
              </p:cNvPr>
              <p:cNvGrpSpPr>
                <a:grpSpLocks/>
              </p:cNvGrpSpPr>
              <p:nvPr/>
            </p:nvGrpSpPr>
            <p:grpSpPr bwMode="auto">
              <a:xfrm>
                <a:off x="1986" y="1186"/>
                <a:ext cx="199" cy="199"/>
                <a:chOff x="2001" y="1824"/>
                <a:chExt cx="199" cy="199"/>
              </a:xfrm>
            </p:grpSpPr>
            <p:sp>
              <p:nvSpPr>
                <p:cNvPr id="54" name="Oval 119">
                  <a:extLst>
                    <a:ext uri="{FF2B5EF4-FFF2-40B4-BE49-F238E27FC236}">
                      <a16:creationId xmlns:a16="http://schemas.microsoft.com/office/drawing/2014/main" id="{ABDAECA2-D1B8-46AA-A5C3-F7CB0A47041C}"/>
                    </a:ext>
                  </a:extLst>
                </p:cNvPr>
                <p:cNvSpPr>
                  <a:spLocks noChangeArrowheads="1"/>
                </p:cNvSpPr>
                <p:nvPr/>
              </p:nvSpPr>
              <p:spPr bwMode="auto">
                <a:xfrm>
                  <a:off x="2001" y="1824"/>
                  <a:ext cx="199" cy="199"/>
                </a:xfrm>
                <a:prstGeom prst="ellipse">
                  <a:avLst/>
                </a:prstGeom>
                <a:solidFill>
                  <a:srgbClr val="0000FF"/>
                </a:solidFill>
                <a:ln w="31750">
                  <a:solidFill>
                    <a:srgbClr val="FFFFFF"/>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55" name="Line 120">
                  <a:extLst>
                    <a:ext uri="{FF2B5EF4-FFF2-40B4-BE49-F238E27FC236}">
                      <a16:creationId xmlns:a16="http://schemas.microsoft.com/office/drawing/2014/main" id="{13A8A0CA-FE3F-454D-9845-828C587F539A}"/>
                    </a:ext>
                  </a:extLst>
                </p:cNvPr>
                <p:cNvSpPr>
                  <a:spLocks noChangeShapeType="1"/>
                </p:cNvSpPr>
                <p:nvPr/>
              </p:nvSpPr>
              <p:spPr bwMode="auto">
                <a:xfrm>
                  <a:off x="2046" y="1920"/>
                  <a:ext cx="123" cy="0"/>
                </a:xfrm>
                <a:prstGeom prst="line">
                  <a:avLst/>
                </a:prstGeom>
                <a:noFill/>
                <a:ln w="3175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p:grpSp>
          <p:nvGrpSpPr>
            <p:cNvPr id="56" name="Group 161">
              <a:extLst>
                <a:ext uri="{FF2B5EF4-FFF2-40B4-BE49-F238E27FC236}">
                  <a16:creationId xmlns:a16="http://schemas.microsoft.com/office/drawing/2014/main" id="{188187AD-A626-46E3-B419-A1F89445443A}"/>
                </a:ext>
              </a:extLst>
            </p:cNvPr>
            <p:cNvGrpSpPr>
              <a:grpSpLocks/>
            </p:cNvGrpSpPr>
            <p:nvPr/>
          </p:nvGrpSpPr>
          <p:grpSpPr bwMode="auto">
            <a:xfrm>
              <a:off x="6311533" y="1170477"/>
              <a:ext cx="1993900" cy="1600200"/>
              <a:chOff x="2755" y="639"/>
              <a:chExt cx="1256" cy="1008"/>
            </a:xfrm>
          </p:grpSpPr>
          <p:sp>
            <p:nvSpPr>
              <p:cNvPr id="57" name="Freeform 162">
                <a:extLst>
                  <a:ext uri="{FF2B5EF4-FFF2-40B4-BE49-F238E27FC236}">
                    <a16:creationId xmlns:a16="http://schemas.microsoft.com/office/drawing/2014/main" id="{F28DA422-2AFC-4A09-992E-3A587CC4AC07}"/>
                  </a:ext>
                </a:extLst>
              </p:cNvPr>
              <p:cNvSpPr>
                <a:spLocks/>
              </p:cNvSpPr>
              <p:nvPr/>
            </p:nvSpPr>
            <p:spPr bwMode="auto">
              <a:xfrm>
                <a:off x="2755" y="672"/>
                <a:ext cx="716" cy="352"/>
              </a:xfrm>
              <a:custGeom>
                <a:avLst/>
                <a:gdLst>
                  <a:gd name="T0" fmla="*/ 716 w 716"/>
                  <a:gd name="T1" fmla="*/ 0 h 352"/>
                  <a:gd name="T2" fmla="*/ 0 w 716"/>
                  <a:gd name="T3" fmla="*/ 352 h 352"/>
                  <a:gd name="T4" fmla="*/ 0 60000 65536"/>
                  <a:gd name="T5" fmla="*/ 0 60000 65536"/>
                  <a:gd name="T6" fmla="*/ 0 w 716"/>
                  <a:gd name="T7" fmla="*/ 0 h 352"/>
                  <a:gd name="T8" fmla="*/ 716 w 716"/>
                  <a:gd name="T9" fmla="*/ 352 h 352"/>
                </a:gdLst>
                <a:ahLst/>
                <a:cxnLst>
                  <a:cxn ang="T4">
                    <a:pos x="T0" y="T1"/>
                  </a:cxn>
                  <a:cxn ang="T5">
                    <a:pos x="T2" y="T3"/>
                  </a:cxn>
                </a:cxnLst>
                <a:rect l="T6" t="T7" r="T8" b="T9"/>
                <a:pathLst>
                  <a:path w="716" h="352">
                    <a:moveTo>
                      <a:pt x="716" y="0"/>
                    </a:moveTo>
                    <a:lnTo>
                      <a:pt x="0" y="352"/>
                    </a:lnTo>
                  </a:path>
                </a:pathLst>
              </a:custGeom>
              <a:noFill/>
              <a:ln w="41275">
                <a:solidFill>
                  <a:srgbClr val="FF00FF"/>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58" name="Line 163">
                <a:extLst>
                  <a:ext uri="{FF2B5EF4-FFF2-40B4-BE49-F238E27FC236}">
                    <a16:creationId xmlns:a16="http://schemas.microsoft.com/office/drawing/2014/main" id="{F5DBC13F-1B87-43D9-BF14-2DFB25E2D0BB}"/>
                  </a:ext>
                </a:extLst>
              </p:cNvPr>
              <p:cNvSpPr>
                <a:spLocks noChangeShapeType="1"/>
              </p:cNvSpPr>
              <p:nvPr/>
            </p:nvSpPr>
            <p:spPr bwMode="auto">
              <a:xfrm>
                <a:off x="3489" y="639"/>
                <a:ext cx="522" cy="1008"/>
              </a:xfrm>
              <a:prstGeom prst="line">
                <a:avLst/>
              </a:prstGeom>
              <a:noFill/>
              <a:ln w="41275">
                <a:solidFill>
                  <a:srgbClr val="FF00FF"/>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B61C8B81-793E-4DD3-AE9C-22147A3FB0BF}"/>
                    </a:ext>
                  </a:extLst>
                </p:cNvPr>
                <p:cNvSpPr/>
                <p:nvPr/>
              </p:nvSpPr>
              <p:spPr>
                <a:xfrm>
                  <a:off x="6517490" y="467153"/>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59" name="矩形 58">
                  <a:extLst>
                    <a:ext uri="{FF2B5EF4-FFF2-40B4-BE49-F238E27FC236}">
                      <a16:creationId xmlns:a16="http://schemas.microsoft.com/office/drawing/2014/main" id="{B61C8B81-793E-4DD3-AE9C-22147A3FB0BF}"/>
                    </a:ext>
                  </a:extLst>
                </p:cNvPr>
                <p:cNvSpPr>
                  <a:spLocks noRot="1" noChangeAspect="1" noMove="1" noResize="1" noEditPoints="1" noAdjustHandles="1" noChangeArrowheads="1" noChangeShapeType="1" noTextEdit="1"/>
                </p:cNvSpPr>
                <p:nvPr/>
              </p:nvSpPr>
              <p:spPr>
                <a:xfrm>
                  <a:off x="6517490" y="467153"/>
                  <a:ext cx="529312" cy="5754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CF5DBBDA-6C4B-47D5-99F8-92EAFFF5D47C}"/>
                    </a:ext>
                  </a:extLst>
                </p:cNvPr>
                <p:cNvSpPr/>
                <p:nvPr/>
              </p:nvSpPr>
              <p:spPr>
                <a:xfrm>
                  <a:off x="5883259" y="1486980"/>
                  <a:ext cx="589712"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FF00FF"/>
                                    </a:solidFill>
                                    <a:latin typeface="Cambria Math" panose="02040503050406030204" pitchFamily="18" charset="0"/>
                                    <a:ea typeface="Cambria Math" panose="02040503050406030204" pitchFamily="18" charset="0"/>
                                  </a:rPr>
                                </m:ctrlPr>
                              </m:accPr>
                              <m:e>
                                <m:r>
                                  <a:rPr lang="en-US" altLang="zh-CN" sz="2800" b="0" i="1" smtClean="0">
                                    <a:solidFill>
                                      <a:srgbClr val="FF00FF"/>
                                    </a:solidFill>
                                    <a:latin typeface="Cambria Math" panose="02040503050406030204" pitchFamily="18" charset="0"/>
                                    <a:ea typeface="Cambria Math" panose="02040503050406030204" pitchFamily="18" charset="0"/>
                                  </a:rPr>
                                  <m:t>𝑓</m:t>
                                </m:r>
                              </m:e>
                            </m:acc>
                          </m:e>
                          <m:sub>
                            <m:r>
                              <a:rPr lang="en-US" altLang="zh-CN" sz="2800" b="0" i="1" smtClean="0">
                                <a:solidFill>
                                  <a:srgbClr val="FF00FF"/>
                                </a:solidFill>
                                <a:latin typeface="Cambria Math" panose="02040503050406030204" pitchFamily="18" charset="0"/>
                                <a:ea typeface="Cambria Math" panose="02040503050406030204" pitchFamily="18" charset="0"/>
                              </a:rPr>
                              <m:t>𝐿</m:t>
                            </m:r>
                          </m:sub>
                        </m:sSub>
                      </m:oMath>
                    </m:oMathPara>
                  </a14:m>
                  <a:endParaRPr lang="zh-CN" altLang="en-US" sz="2800" dirty="0">
                    <a:solidFill>
                      <a:srgbClr val="FF00FF"/>
                    </a:solidFill>
                  </a:endParaRPr>
                </a:p>
              </p:txBody>
            </p:sp>
          </mc:Choice>
          <mc:Fallback xmlns="">
            <p:sp>
              <p:nvSpPr>
                <p:cNvPr id="60" name="矩形 59">
                  <a:extLst>
                    <a:ext uri="{FF2B5EF4-FFF2-40B4-BE49-F238E27FC236}">
                      <a16:creationId xmlns:a16="http://schemas.microsoft.com/office/drawing/2014/main" id="{CF5DBBDA-6C4B-47D5-99F8-92EAFFF5D47C}"/>
                    </a:ext>
                  </a:extLst>
                </p:cNvPr>
                <p:cNvSpPr>
                  <a:spLocks noRot="1" noChangeAspect="1" noMove="1" noResize="1" noEditPoints="1" noAdjustHandles="1" noChangeArrowheads="1" noChangeShapeType="1" noTextEdit="1"/>
                </p:cNvSpPr>
                <p:nvPr/>
              </p:nvSpPr>
              <p:spPr>
                <a:xfrm>
                  <a:off x="5883259" y="1486980"/>
                  <a:ext cx="589712" cy="587981"/>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CB9F4B0C-B82E-473D-B9A6-E251FA5D8C7D}"/>
                    </a:ext>
                  </a:extLst>
                </p:cNvPr>
                <p:cNvSpPr/>
                <p:nvPr/>
              </p:nvSpPr>
              <p:spPr>
                <a:xfrm>
                  <a:off x="6983986" y="1476816"/>
                  <a:ext cx="561820" cy="6070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𝑓</m:t>
                                </m:r>
                              </m:e>
                            </m:acc>
                          </m:e>
                          <m:sub>
                            <m:r>
                              <a:rPr lang="en-US" altLang="zh-CN" sz="2800" i="1" smtClean="0">
                                <a:solidFill>
                                  <a:srgbClr val="FF0000"/>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FF0000"/>
                    </a:solidFill>
                  </a:endParaRPr>
                </a:p>
              </p:txBody>
            </p:sp>
          </mc:Choice>
          <mc:Fallback xmlns="">
            <p:sp>
              <p:nvSpPr>
                <p:cNvPr id="61" name="矩形 60">
                  <a:extLst>
                    <a:ext uri="{FF2B5EF4-FFF2-40B4-BE49-F238E27FC236}">
                      <a16:creationId xmlns:a16="http://schemas.microsoft.com/office/drawing/2014/main" id="{CB9F4B0C-B82E-473D-B9A6-E251FA5D8C7D}"/>
                    </a:ext>
                  </a:extLst>
                </p:cNvPr>
                <p:cNvSpPr>
                  <a:spLocks noRot="1" noChangeAspect="1" noMove="1" noResize="1" noEditPoints="1" noAdjustHandles="1" noChangeArrowheads="1" noChangeShapeType="1" noTextEdit="1"/>
                </p:cNvSpPr>
                <p:nvPr/>
              </p:nvSpPr>
              <p:spPr>
                <a:xfrm>
                  <a:off x="6983986" y="1476816"/>
                  <a:ext cx="561820" cy="60708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078AC87A-C61E-40AF-A5FA-B029CB0994B1}"/>
                    </a:ext>
                  </a:extLst>
                </p:cNvPr>
                <p:cNvSpPr/>
                <p:nvPr/>
              </p:nvSpPr>
              <p:spPr>
                <a:xfrm>
                  <a:off x="5659416" y="817212"/>
                  <a:ext cx="624337"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FF00"/>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FF00"/>
                                    </a:solidFill>
                                    <a:latin typeface="Cambria Math" panose="02040503050406030204" pitchFamily="18" charset="0"/>
                                    <a:ea typeface="Cambria Math" panose="02040503050406030204" pitchFamily="18" charset="0"/>
                                  </a:rPr>
                                </m:ctrlPr>
                              </m:accPr>
                              <m:e>
                                <m:r>
                                  <a:rPr lang="en-US" altLang="zh-CN" sz="2800" i="1">
                                    <a:solidFill>
                                      <a:srgbClr val="00FF00"/>
                                    </a:solidFill>
                                    <a:latin typeface="Cambria Math" panose="02040503050406030204" pitchFamily="18" charset="0"/>
                                    <a:ea typeface="Cambria Math" panose="02040503050406030204" pitchFamily="18" charset="0"/>
                                  </a:rPr>
                                  <m:t>𝑓</m:t>
                                </m:r>
                              </m:e>
                            </m:acc>
                          </m:e>
                          <m:sub>
                            <m:r>
                              <a:rPr lang="en-US" altLang="zh-CN" sz="2800" i="1" smtClean="0">
                                <a:solidFill>
                                  <a:srgbClr val="00FF00"/>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FF00"/>
                    </a:solidFill>
                  </a:endParaRPr>
                </a:p>
              </p:txBody>
            </p:sp>
          </mc:Choice>
          <mc:Fallback xmlns="">
            <p:sp>
              <p:nvSpPr>
                <p:cNvPr id="62" name="矩形 61">
                  <a:extLst>
                    <a:ext uri="{FF2B5EF4-FFF2-40B4-BE49-F238E27FC236}">
                      <a16:creationId xmlns:a16="http://schemas.microsoft.com/office/drawing/2014/main" id="{078AC87A-C61E-40AF-A5FA-B029CB0994B1}"/>
                    </a:ext>
                  </a:extLst>
                </p:cNvPr>
                <p:cNvSpPr>
                  <a:spLocks noRot="1" noChangeAspect="1" noMove="1" noResize="1" noEditPoints="1" noAdjustHandles="1" noChangeArrowheads="1" noChangeShapeType="1" noTextEdit="1"/>
                </p:cNvSpPr>
                <p:nvPr/>
              </p:nvSpPr>
              <p:spPr>
                <a:xfrm>
                  <a:off x="5659416" y="817212"/>
                  <a:ext cx="624337" cy="587981"/>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CB7CAB89-4591-4B9B-8492-422001643EDE}"/>
                    </a:ext>
                  </a:extLst>
                </p:cNvPr>
                <p:cNvSpPr/>
                <p:nvPr/>
              </p:nvSpPr>
              <p:spPr>
                <a:xfrm>
                  <a:off x="8087555" y="596615"/>
                  <a:ext cx="51988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𝑉</m:t>
                            </m:r>
                          </m:e>
                        </m:acc>
                      </m:oMath>
                    </m:oMathPara>
                  </a14:m>
                  <a:endParaRPr lang="zh-CN" altLang="en-US" sz="2800" dirty="0">
                    <a:solidFill>
                      <a:srgbClr val="FF0000"/>
                    </a:solidFill>
                  </a:endParaRPr>
                </a:p>
              </p:txBody>
            </p:sp>
          </mc:Choice>
          <mc:Fallback xmlns="">
            <p:sp>
              <p:nvSpPr>
                <p:cNvPr id="63" name="矩形 62">
                  <a:extLst>
                    <a:ext uri="{FF2B5EF4-FFF2-40B4-BE49-F238E27FC236}">
                      <a16:creationId xmlns:a16="http://schemas.microsoft.com/office/drawing/2014/main" id="{CB7CAB89-4591-4B9B-8492-422001643EDE}"/>
                    </a:ext>
                  </a:extLst>
                </p:cNvPr>
                <p:cNvSpPr>
                  <a:spLocks noRot="1" noChangeAspect="1" noMove="1" noResize="1" noEditPoints="1" noAdjustHandles="1" noChangeArrowheads="1" noChangeShapeType="1" noTextEdit="1"/>
                </p:cNvSpPr>
                <p:nvPr/>
              </p:nvSpPr>
              <p:spPr>
                <a:xfrm>
                  <a:off x="8087555" y="596615"/>
                  <a:ext cx="519886" cy="575479"/>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8BF0DBBA-BD85-4BAA-8B51-B9496303635D}"/>
                    </a:ext>
                  </a:extLst>
                </p:cNvPr>
                <p:cNvSpPr/>
                <p:nvPr/>
              </p:nvSpPr>
              <p:spPr>
                <a:xfrm>
                  <a:off x="7010037" y="2281263"/>
                  <a:ext cx="4999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FF00"/>
                                </a:solidFill>
                                <a:latin typeface="Cambria Math" panose="02040503050406030204" pitchFamily="18" charset="0"/>
                                <a:ea typeface="Cambria Math" panose="02040503050406030204" pitchFamily="18" charset="0"/>
                              </a:rPr>
                            </m:ctrlPr>
                          </m:accPr>
                          <m:e>
                            <m:r>
                              <a:rPr lang="en-US" altLang="zh-CN" sz="2800" b="0" i="1" smtClean="0">
                                <a:solidFill>
                                  <a:srgbClr val="00FF00"/>
                                </a:solidFill>
                                <a:latin typeface="Cambria Math" panose="02040503050406030204" pitchFamily="18" charset="0"/>
                                <a:ea typeface="Cambria Math" panose="02040503050406030204" pitchFamily="18" charset="0"/>
                              </a:rPr>
                              <m:t>𝑢</m:t>
                            </m:r>
                          </m:e>
                        </m:acc>
                      </m:oMath>
                    </m:oMathPara>
                  </a14:m>
                  <a:endParaRPr lang="zh-CN" altLang="en-US" sz="2800" dirty="0">
                    <a:solidFill>
                      <a:srgbClr val="00FF00"/>
                    </a:solidFill>
                  </a:endParaRPr>
                </a:p>
              </p:txBody>
            </p:sp>
          </mc:Choice>
          <mc:Fallback xmlns="">
            <p:sp>
              <p:nvSpPr>
                <p:cNvPr id="64" name="矩形 63">
                  <a:extLst>
                    <a:ext uri="{FF2B5EF4-FFF2-40B4-BE49-F238E27FC236}">
                      <a16:creationId xmlns:a16="http://schemas.microsoft.com/office/drawing/2014/main" id="{8BF0DBBA-BD85-4BAA-8B51-B9496303635D}"/>
                    </a:ext>
                  </a:extLst>
                </p:cNvPr>
                <p:cNvSpPr>
                  <a:spLocks noRot="1" noChangeAspect="1" noMove="1" noResize="1" noEditPoints="1" noAdjustHandles="1" noChangeArrowheads="1" noChangeShapeType="1" noTextEdit="1"/>
                </p:cNvSpPr>
                <p:nvPr/>
              </p:nvSpPr>
              <p:spPr>
                <a:xfrm>
                  <a:off x="7010037" y="2281263"/>
                  <a:ext cx="499945"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E6D2AA3D-B703-4740-BABF-433FF63FA625}"/>
                    </a:ext>
                  </a:extLst>
                </p:cNvPr>
                <p:cNvSpPr/>
                <p:nvPr/>
              </p:nvSpPr>
              <p:spPr>
                <a:xfrm>
                  <a:off x="8237837" y="2238061"/>
                  <a:ext cx="11630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FF"/>
                                </a:solidFill>
                                <a:latin typeface="Cambria Math" panose="02040503050406030204" pitchFamily="18" charset="0"/>
                                <a:ea typeface="Cambria Math" panose="02040503050406030204" pitchFamily="18" charset="0"/>
                              </a:rPr>
                            </m:ctrlPr>
                          </m:accPr>
                          <m:e>
                            <m:r>
                              <a:rPr lang="en-US" altLang="zh-CN" sz="2800" b="0" i="1" smtClean="0">
                                <a:solidFill>
                                  <a:srgbClr val="FF00FF"/>
                                </a:solidFill>
                                <a:latin typeface="Cambria Math" panose="02040503050406030204" pitchFamily="18" charset="0"/>
                                <a:ea typeface="Cambria Math" panose="02040503050406030204" pitchFamily="18" charset="0"/>
                              </a:rPr>
                              <m:t>𝑢</m:t>
                            </m:r>
                          </m:e>
                        </m:acc>
                        <m:r>
                          <a:rPr lang="en-US" altLang="zh-CN" sz="2800" b="0" i="1" smtClean="0">
                            <a:solidFill>
                              <a:srgbClr val="FF00FF"/>
                            </a:solidFill>
                            <a:latin typeface="Cambria Math" panose="02040503050406030204" pitchFamily="18" charset="0"/>
                            <a:ea typeface="Cambria Math" panose="02040503050406030204" pitchFamily="18" charset="0"/>
                          </a:rPr>
                          <m:t>+</m:t>
                        </m:r>
                        <m:acc>
                          <m:accPr>
                            <m:chr m:val="⃑"/>
                            <m:ctrlPr>
                              <a:rPr lang="en-US" altLang="zh-CN" sz="2800" i="1">
                                <a:solidFill>
                                  <a:srgbClr val="FF00FF"/>
                                </a:solidFill>
                                <a:latin typeface="Cambria Math" panose="02040503050406030204" pitchFamily="18" charset="0"/>
                                <a:ea typeface="Cambria Math" panose="02040503050406030204" pitchFamily="18" charset="0"/>
                              </a:rPr>
                            </m:ctrlPr>
                          </m:accPr>
                          <m:e>
                            <m:r>
                              <a:rPr lang="en-US" altLang="zh-CN" sz="2800" i="1">
                                <a:solidFill>
                                  <a:srgbClr val="FF00FF"/>
                                </a:solidFill>
                                <a:latin typeface="Cambria Math" panose="02040503050406030204" pitchFamily="18" charset="0"/>
                                <a:ea typeface="Cambria Math" panose="02040503050406030204" pitchFamily="18" charset="0"/>
                              </a:rPr>
                              <m:t>𝑉</m:t>
                            </m:r>
                          </m:e>
                        </m:acc>
                      </m:oMath>
                    </m:oMathPara>
                  </a14:m>
                  <a:endParaRPr lang="zh-CN" altLang="en-US" sz="2800" dirty="0">
                    <a:solidFill>
                      <a:srgbClr val="FF00FF"/>
                    </a:solidFill>
                  </a:endParaRPr>
                </a:p>
              </p:txBody>
            </p:sp>
          </mc:Choice>
          <mc:Fallback xmlns="">
            <p:sp>
              <p:nvSpPr>
                <p:cNvPr id="65" name="矩形 64">
                  <a:extLst>
                    <a:ext uri="{FF2B5EF4-FFF2-40B4-BE49-F238E27FC236}">
                      <a16:creationId xmlns:a16="http://schemas.microsoft.com/office/drawing/2014/main" id="{E6D2AA3D-B703-4740-BABF-433FF63FA625}"/>
                    </a:ext>
                  </a:extLst>
                </p:cNvPr>
                <p:cNvSpPr>
                  <a:spLocks noRot="1" noChangeAspect="1" noMove="1" noResize="1" noEditPoints="1" noAdjustHandles="1" noChangeArrowheads="1" noChangeShapeType="1" noTextEdit="1"/>
                </p:cNvSpPr>
                <p:nvPr/>
              </p:nvSpPr>
              <p:spPr>
                <a:xfrm>
                  <a:off x="8237837" y="2238061"/>
                  <a:ext cx="1163011" cy="575479"/>
                </a:xfrm>
                <a:prstGeom prst="rect">
                  <a:avLst/>
                </a:prstGeom>
                <a:blipFill>
                  <a:blip r:embed="rId1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BE94626E-3F88-4651-A29F-371369C4E01D}"/>
                  </a:ext>
                </a:extLst>
              </p:cNvPr>
              <p:cNvSpPr/>
              <p:nvPr/>
            </p:nvSpPr>
            <p:spPr>
              <a:xfrm>
                <a:off x="1996521" y="1972807"/>
                <a:ext cx="15887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𝑓</m:t>
                          </m:r>
                        </m:e>
                        <m:sub>
                          <m:r>
                            <a:rPr lang="en-US" altLang="zh-CN" sz="2800" i="1">
                              <a:solidFill>
                                <a:srgbClr val="0000FF"/>
                              </a:solidFill>
                              <a:latin typeface="Cambria Math" panose="02040503050406030204" pitchFamily="18" charset="0"/>
                              <a:ea typeface="Cambria Math" panose="02040503050406030204" pitchFamily="18" charset="0"/>
                            </a:rPr>
                            <m:t>⊥</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𝐼𝐵𝑙</m:t>
                      </m:r>
                    </m:oMath>
                  </m:oMathPara>
                </a14:m>
                <a:endParaRPr lang="zh-CN" altLang="en-US" sz="2800" dirty="0">
                  <a:solidFill>
                    <a:srgbClr val="0000FF"/>
                  </a:solidFill>
                </a:endParaRPr>
              </a:p>
            </p:txBody>
          </p:sp>
        </mc:Choice>
        <mc:Fallback xmlns="">
          <p:sp>
            <p:nvSpPr>
              <p:cNvPr id="67" name="矩形 66">
                <a:extLst>
                  <a:ext uri="{FF2B5EF4-FFF2-40B4-BE49-F238E27FC236}">
                    <a16:creationId xmlns:a16="http://schemas.microsoft.com/office/drawing/2014/main" id="{BE94626E-3F88-4651-A29F-371369C4E01D}"/>
                  </a:ext>
                </a:extLst>
              </p:cNvPr>
              <p:cNvSpPr>
                <a:spLocks noRot="1" noChangeAspect="1" noMove="1" noResize="1" noEditPoints="1" noAdjustHandles="1" noChangeArrowheads="1" noChangeShapeType="1" noTextEdit="1"/>
              </p:cNvSpPr>
              <p:nvPr/>
            </p:nvSpPr>
            <p:spPr>
              <a:xfrm>
                <a:off x="1996521" y="1972807"/>
                <a:ext cx="1588704"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8C97357F-8D7B-4047-9FA8-8E9163B5BC3E}"/>
                  </a:ext>
                </a:extLst>
              </p:cNvPr>
              <p:cNvSpPr/>
              <p:nvPr/>
            </p:nvSpPr>
            <p:spPr>
              <a:xfrm>
                <a:off x="3942725" y="2580178"/>
                <a:ext cx="1961498"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𝑓</m:t>
                              </m:r>
                            </m:e>
                          </m:acc>
                        </m:e>
                        <m:sub>
                          <m:r>
                            <a:rPr lang="en-US" altLang="zh-CN" sz="2800" b="0" i="1" smtClean="0">
                              <a:solidFill>
                                <a:srgbClr val="0000FF"/>
                              </a:solidFill>
                              <a:latin typeface="Cambria Math" panose="02040503050406030204" pitchFamily="18" charset="0"/>
                              <a:ea typeface="Cambria Math" panose="02040503050406030204" pitchFamily="18" charset="0"/>
                            </a:rPr>
                            <m:t>𝑜𝑢𝑡</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𝑓</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00FF"/>
                  </a:solidFill>
                </a:endParaRPr>
              </a:p>
            </p:txBody>
          </p:sp>
        </mc:Choice>
        <mc:Fallback xmlns="">
          <p:sp>
            <p:nvSpPr>
              <p:cNvPr id="68" name="矩形 67">
                <a:extLst>
                  <a:ext uri="{FF2B5EF4-FFF2-40B4-BE49-F238E27FC236}">
                    <a16:creationId xmlns:a16="http://schemas.microsoft.com/office/drawing/2014/main" id="{8C97357F-8D7B-4047-9FA8-8E9163B5BC3E}"/>
                  </a:ext>
                </a:extLst>
              </p:cNvPr>
              <p:cNvSpPr>
                <a:spLocks noRot="1" noChangeAspect="1" noMove="1" noResize="1" noEditPoints="1" noAdjustHandles="1" noChangeArrowheads="1" noChangeShapeType="1" noTextEdit="1"/>
              </p:cNvSpPr>
              <p:nvPr/>
            </p:nvSpPr>
            <p:spPr>
              <a:xfrm>
                <a:off x="3942725" y="2580178"/>
                <a:ext cx="1961498" cy="587981"/>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1B76CA9E-052D-4BD3-993B-A93F37CB174E}"/>
                  </a:ext>
                </a:extLst>
              </p:cNvPr>
              <p:cNvSpPr/>
              <p:nvPr/>
            </p:nvSpPr>
            <p:spPr>
              <a:xfrm>
                <a:off x="1142536" y="3971138"/>
                <a:ext cx="2800189" cy="5879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𝑜𝑢𝑡</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𝑓</m:t>
                              </m:r>
                            </m:e>
                          </m:acc>
                        </m:e>
                        <m:sub>
                          <m:r>
                            <a:rPr lang="en-US" altLang="zh-CN" sz="2800" b="0" i="1" smtClean="0">
                              <a:solidFill>
                                <a:srgbClr val="0000FF"/>
                              </a:solidFill>
                              <a:latin typeface="Cambria Math" panose="02040503050406030204" pitchFamily="18" charset="0"/>
                              <a:ea typeface="Cambria Math" panose="02040503050406030204" pitchFamily="18" charset="0"/>
                            </a:rPr>
                            <m:t>𝑜𝑢𝑡</m:t>
                          </m:r>
                        </m:sub>
                      </m:sSub>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𝑉</m:t>
                          </m:r>
                        </m:e>
                      </m:acc>
                    </m:oMath>
                  </m:oMathPara>
                </a14:m>
                <a:endParaRPr lang="zh-CN" altLang="en-US" sz="2800" dirty="0">
                  <a:solidFill>
                    <a:srgbClr val="0000FF"/>
                  </a:solidFill>
                </a:endParaRPr>
              </a:p>
            </p:txBody>
          </p:sp>
        </mc:Choice>
        <mc:Fallback xmlns="">
          <p:sp>
            <p:nvSpPr>
              <p:cNvPr id="69" name="矩形 68">
                <a:extLst>
                  <a:ext uri="{FF2B5EF4-FFF2-40B4-BE49-F238E27FC236}">
                    <a16:creationId xmlns:a16="http://schemas.microsoft.com/office/drawing/2014/main" id="{1B76CA9E-052D-4BD3-993B-A93F37CB174E}"/>
                  </a:ext>
                </a:extLst>
              </p:cNvPr>
              <p:cNvSpPr>
                <a:spLocks noRot="1" noChangeAspect="1" noMove="1" noResize="1" noEditPoints="1" noAdjustHandles="1" noChangeArrowheads="1" noChangeShapeType="1" noTextEdit="1"/>
              </p:cNvSpPr>
              <p:nvPr/>
            </p:nvSpPr>
            <p:spPr>
              <a:xfrm>
                <a:off x="1142536" y="3971138"/>
                <a:ext cx="2800189" cy="587981"/>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B587D0FE-98F1-43A8-ADF1-3948A1BC5A3B}"/>
                  </a:ext>
                </a:extLst>
              </p:cNvPr>
              <p:cNvSpPr/>
              <p:nvPr/>
            </p:nvSpPr>
            <p:spPr>
              <a:xfrm>
                <a:off x="3813160" y="4042549"/>
                <a:ext cx="13730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𝐼𝐵𝑙𝑉</m:t>
                      </m:r>
                    </m:oMath>
                  </m:oMathPara>
                </a14:m>
                <a:endParaRPr lang="zh-CN" altLang="en-US" sz="2800" dirty="0">
                  <a:solidFill>
                    <a:srgbClr val="0000FF"/>
                  </a:solidFill>
                </a:endParaRPr>
              </a:p>
            </p:txBody>
          </p:sp>
        </mc:Choice>
        <mc:Fallback xmlns="">
          <p:sp>
            <p:nvSpPr>
              <p:cNvPr id="70" name="矩形 69">
                <a:extLst>
                  <a:ext uri="{FF2B5EF4-FFF2-40B4-BE49-F238E27FC236}">
                    <a16:creationId xmlns:a16="http://schemas.microsoft.com/office/drawing/2014/main" id="{B587D0FE-98F1-43A8-ADF1-3948A1BC5A3B}"/>
                  </a:ext>
                </a:extLst>
              </p:cNvPr>
              <p:cNvSpPr>
                <a:spLocks noRot="1" noChangeAspect="1" noMove="1" noResize="1" noEditPoints="1" noAdjustHandles="1" noChangeArrowheads="1" noChangeShapeType="1" noTextEdit="1"/>
              </p:cNvSpPr>
              <p:nvPr/>
            </p:nvSpPr>
            <p:spPr>
              <a:xfrm>
                <a:off x="3813160" y="4042549"/>
                <a:ext cx="1373068"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2CD5CA1B-FB49-44EC-87AF-8C36200F1D7D}"/>
                  </a:ext>
                </a:extLst>
              </p:cNvPr>
              <p:cNvSpPr txBox="1"/>
              <p:nvPr/>
            </p:nvSpPr>
            <p:spPr>
              <a:xfrm>
                <a:off x="2293501" y="4784548"/>
                <a:ext cx="1418915" cy="815223"/>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panose="02040503050406030204" pitchFamily="18" charset="0"/>
                              <a:ea typeface="+mn-ea"/>
                            </a:rPr>
                          </m:ctrlPr>
                        </m:dPr>
                        <m:e>
                          <m:r>
                            <a:rPr lang="zh-CN" altLang="en-US" sz="2800" i="1" smtClean="0">
                              <a:solidFill>
                                <a:srgbClr val="0000FF"/>
                              </a:solidFill>
                              <a:latin typeface="Cambria Math" panose="02040503050406030204" pitchFamily="18" charset="0"/>
                              <a:ea typeface="+mn-ea"/>
                            </a:rPr>
                            <m:t>𝜀</m:t>
                          </m:r>
                        </m:e>
                      </m:d>
                      <m:r>
                        <a:rPr lang="en-US" altLang="zh-CN" sz="2800" i="1">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m:t>
                          </m:r>
                          <m:r>
                            <a:rPr lang="zh-CN" altLang="en-US" sz="2800" b="0" i="1" smtClean="0">
                              <a:solidFill>
                                <a:srgbClr val="0000FF"/>
                              </a:solidFill>
                              <a:latin typeface="Cambria Math" panose="02040503050406030204" pitchFamily="18" charset="0"/>
                              <a:ea typeface="+mn-ea"/>
                            </a:rPr>
                            <m:t>𝜑</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71" name="文本框 70">
                <a:extLst>
                  <a:ext uri="{FF2B5EF4-FFF2-40B4-BE49-F238E27FC236}">
                    <a16:creationId xmlns:a16="http://schemas.microsoft.com/office/drawing/2014/main" id="{2CD5CA1B-FB49-44EC-87AF-8C36200F1D7D}"/>
                  </a:ext>
                </a:extLst>
              </p:cNvPr>
              <p:cNvSpPr txBox="1">
                <a:spLocks noRot="1" noChangeAspect="1" noMove="1" noResize="1" noEditPoints="1" noAdjustHandles="1" noChangeArrowheads="1" noChangeShapeType="1" noTextEdit="1"/>
              </p:cNvSpPr>
              <p:nvPr/>
            </p:nvSpPr>
            <p:spPr>
              <a:xfrm>
                <a:off x="2293501" y="4784548"/>
                <a:ext cx="1418915" cy="815223"/>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CBBBFE6D-B470-47A6-96CE-5B32B61D7E3D}"/>
                  </a:ext>
                </a:extLst>
              </p:cNvPr>
              <p:cNvSpPr txBox="1"/>
              <p:nvPr/>
            </p:nvSpPr>
            <p:spPr>
              <a:xfrm>
                <a:off x="3717423" y="4812072"/>
                <a:ext cx="1526315" cy="82067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𝐵𝑙𝑥</m:t>
                          </m:r>
                          <m:r>
                            <a:rPr lang="en-US" altLang="zh-CN" sz="2800" b="0" i="1" smtClean="0">
                              <a:solidFill>
                                <a:srgbClr val="0000FF"/>
                              </a:solidFill>
                              <a:latin typeface="Cambria Math" panose="02040503050406030204" pitchFamily="18" charset="0"/>
                              <a:ea typeface="+mn-ea"/>
                            </a:rPr>
                            <m:t>)</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72" name="文本框 71">
                <a:extLst>
                  <a:ext uri="{FF2B5EF4-FFF2-40B4-BE49-F238E27FC236}">
                    <a16:creationId xmlns:a16="http://schemas.microsoft.com/office/drawing/2014/main" id="{CBBBFE6D-B470-47A6-96CE-5B32B61D7E3D}"/>
                  </a:ext>
                </a:extLst>
              </p:cNvPr>
              <p:cNvSpPr txBox="1">
                <a:spLocks noRot="1" noChangeAspect="1" noMove="1" noResize="1" noEditPoints="1" noAdjustHandles="1" noChangeArrowheads="1" noChangeShapeType="1" noTextEdit="1"/>
              </p:cNvSpPr>
              <p:nvPr/>
            </p:nvSpPr>
            <p:spPr>
              <a:xfrm>
                <a:off x="3717423" y="4812072"/>
                <a:ext cx="1526315" cy="820674"/>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8FA76DB0-02A3-4E49-8C56-B5D39478E376}"/>
                  </a:ext>
                </a:extLst>
              </p:cNvPr>
              <p:cNvSpPr txBox="1"/>
              <p:nvPr/>
            </p:nvSpPr>
            <p:spPr>
              <a:xfrm>
                <a:off x="5234011" y="5046762"/>
                <a:ext cx="1042529"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𝐵𝑙𝑉</m:t>
                      </m:r>
                    </m:oMath>
                  </m:oMathPara>
                </a14:m>
                <a:endParaRPr lang="zh-CN" altLang="en-US" sz="2800" dirty="0">
                  <a:solidFill>
                    <a:srgbClr val="0000FF"/>
                  </a:solidFill>
                  <a:latin typeface="+mn-lt"/>
                  <a:ea typeface="+mn-ea"/>
                </a:endParaRPr>
              </a:p>
            </p:txBody>
          </p:sp>
        </mc:Choice>
        <mc:Fallback xmlns="">
          <p:sp>
            <p:nvSpPr>
              <p:cNvPr id="73" name="文本框 72">
                <a:extLst>
                  <a:ext uri="{FF2B5EF4-FFF2-40B4-BE49-F238E27FC236}">
                    <a16:creationId xmlns:a16="http://schemas.microsoft.com/office/drawing/2014/main" id="{8FA76DB0-02A3-4E49-8C56-B5D39478E376}"/>
                  </a:ext>
                </a:extLst>
              </p:cNvPr>
              <p:cNvSpPr txBox="1">
                <a:spLocks noRot="1" noChangeAspect="1" noMove="1" noResize="1" noEditPoints="1" noAdjustHandles="1" noChangeArrowheads="1" noChangeShapeType="1" noTextEdit="1"/>
              </p:cNvSpPr>
              <p:nvPr/>
            </p:nvSpPr>
            <p:spPr>
              <a:xfrm>
                <a:off x="5234011" y="5046762"/>
                <a:ext cx="1042529" cy="430887"/>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a:extLst>
                  <a:ext uri="{FF2B5EF4-FFF2-40B4-BE49-F238E27FC236}">
                    <a16:creationId xmlns:a16="http://schemas.microsoft.com/office/drawing/2014/main" id="{190FD0C3-862E-4731-97FA-CE96E5D5E794}"/>
                  </a:ext>
                </a:extLst>
              </p:cNvPr>
              <p:cNvSpPr/>
              <p:nvPr/>
            </p:nvSpPr>
            <p:spPr>
              <a:xfrm>
                <a:off x="3947687" y="5858822"/>
                <a:ext cx="20127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𝑜𝑢𝑡</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m:t>
                      </m:r>
                      <m:r>
                        <a:rPr lang="zh-CN" altLang="en-US" sz="2800" i="1">
                          <a:solidFill>
                            <a:srgbClr val="0000FF"/>
                          </a:solidFill>
                          <a:latin typeface="Cambria Math" panose="02040503050406030204" pitchFamily="18" charset="0"/>
                        </a:rPr>
                        <m:t>𝜀</m:t>
                      </m:r>
                    </m:oMath>
                  </m:oMathPara>
                </a14:m>
                <a:endParaRPr lang="zh-CN" altLang="en-US" sz="2800" dirty="0">
                  <a:solidFill>
                    <a:srgbClr val="0000FF"/>
                  </a:solidFill>
                </a:endParaRPr>
              </a:p>
            </p:txBody>
          </p:sp>
        </mc:Choice>
        <mc:Fallback xmlns="">
          <p:sp>
            <p:nvSpPr>
              <p:cNvPr id="74" name="矩形 73">
                <a:extLst>
                  <a:ext uri="{FF2B5EF4-FFF2-40B4-BE49-F238E27FC236}">
                    <a16:creationId xmlns:a16="http://schemas.microsoft.com/office/drawing/2014/main" id="{190FD0C3-862E-4731-97FA-CE96E5D5E794}"/>
                  </a:ext>
                </a:extLst>
              </p:cNvPr>
              <p:cNvSpPr>
                <a:spLocks noRot="1" noChangeAspect="1" noMove="1" noResize="1" noEditPoints="1" noAdjustHandles="1" noChangeArrowheads="1" noChangeShapeType="1" noTextEdit="1"/>
              </p:cNvSpPr>
              <p:nvPr/>
            </p:nvSpPr>
            <p:spPr>
              <a:xfrm>
                <a:off x="3947687" y="5858822"/>
                <a:ext cx="2012795" cy="523220"/>
              </a:xfrm>
              <a:prstGeom prst="rect">
                <a:avLst/>
              </a:prstGeom>
              <a:blipFill>
                <a:blip r:embed="rId2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70383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7671"/>
                                        </p:tgtEl>
                                        <p:attrNameLst>
                                          <p:attrName>style.visibility</p:attrName>
                                        </p:attrNameLst>
                                      </p:cBhvr>
                                      <p:to>
                                        <p:strVal val="visible"/>
                                      </p:to>
                                    </p:set>
                                    <p:animEffect transition="in" filter="wipe(up)">
                                      <p:cBhvr>
                                        <p:cTn id="7" dur="500"/>
                                        <p:tgtEl>
                                          <p:spTgt spid="276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7678"/>
                                        </p:tgtEl>
                                        <p:attrNameLst>
                                          <p:attrName>style.visibility</p:attrName>
                                        </p:attrNameLst>
                                      </p:cBhvr>
                                      <p:to>
                                        <p:strVal val="visible"/>
                                      </p:to>
                                    </p:set>
                                    <p:animEffect transition="in" filter="wipe(up)">
                                      <p:cBhvr>
                                        <p:cTn id="12" dur="500"/>
                                        <p:tgtEl>
                                          <p:spTgt spid="276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wipe(left)">
                                      <p:cBhvr>
                                        <p:cTn id="17" dur="500"/>
                                        <p:tgtEl>
                                          <p:spTgt spid="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356"/>
                                        </p:tgtEl>
                                        <p:attrNameLst>
                                          <p:attrName>style.visibility</p:attrName>
                                        </p:attrNameLst>
                                      </p:cBhvr>
                                      <p:to>
                                        <p:strVal val="visible"/>
                                      </p:to>
                                    </p:set>
                                    <p:animEffect transition="in" filter="wipe(left)">
                                      <p:cBhvr>
                                        <p:cTn id="22" dur="500"/>
                                        <p:tgtEl>
                                          <p:spTgt spid="563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left)">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7695"/>
                                        </p:tgtEl>
                                        <p:attrNameLst>
                                          <p:attrName>style.visibility</p:attrName>
                                        </p:attrNameLst>
                                      </p:cBhvr>
                                      <p:to>
                                        <p:strVal val="visible"/>
                                      </p:to>
                                    </p:set>
                                    <p:animEffect transition="in" filter="wipe(up)">
                                      <p:cBhvr>
                                        <p:cTn id="32" dur="500"/>
                                        <p:tgtEl>
                                          <p:spTgt spid="27695"/>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left)">
                                      <p:cBhvr>
                                        <p:cTn id="37" dur="500"/>
                                        <p:tgtEl>
                                          <p:spTgt spid="6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wipe(left)">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right)">
                                      <p:cBhvr>
                                        <p:cTn id="47" dur="500"/>
                                        <p:tgtEl>
                                          <p:spTgt spid="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7688"/>
                                        </p:tgtEl>
                                        <p:attrNameLst>
                                          <p:attrName>style.visibility</p:attrName>
                                        </p:attrNameLst>
                                      </p:cBhvr>
                                      <p:to>
                                        <p:strVal val="visible"/>
                                      </p:to>
                                    </p:set>
                                    <p:animEffect transition="in" filter="wipe(up)">
                                      <p:cBhvr>
                                        <p:cTn id="52" dur="500"/>
                                        <p:tgtEl>
                                          <p:spTgt spid="2768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1"/>
                                        </p:tgtEl>
                                        <p:attrNameLst>
                                          <p:attrName>style.visibility</p:attrName>
                                        </p:attrNameLst>
                                      </p:cBhvr>
                                      <p:to>
                                        <p:strVal val="visible"/>
                                      </p:to>
                                    </p:set>
                                    <p:animEffect transition="in" filter="wipe(left)">
                                      <p:cBhvr>
                                        <p:cTn id="57" dur="500"/>
                                        <p:tgtEl>
                                          <p:spTgt spid="7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wipe(left)">
                                      <p:cBhvr>
                                        <p:cTn id="62" dur="500"/>
                                        <p:tgtEl>
                                          <p:spTgt spid="7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left)">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27681"/>
                                        </p:tgtEl>
                                        <p:attrNameLst>
                                          <p:attrName>style.visibility</p:attrName>
                                        </p:attrNameLst>
                                      </p:cBhvr>
                                      <p:to>
                                        <p:strVal val="visible"/>
                                      </p:to>
                                    </p:set>
                                    <p:animEffect transition="in" filter="wipe(up)">
                                      <p:cBhvr>
                                        <p:cTn id="72" dur="500"/>
                                        <p:tgtEl>
                                          <p:spTgt spid="2768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wipe(left)">
                                      <p:cBhvr>
                                        <p:cTn id="77"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71" grpId="0" autoUpdateAnimBg="0"/>
      <p:bldP spid="27678" grpId="0" autoUpdateAnimBg="0"/>
      <p:bldP spid="56356" grpId="0"/>
      <p:bldP spid="27681" grpId="0" autoUpdateAnimBg="0"/>
      <p:bldP spid="27688" grpId="0" autoUpdateAnimBg="0"/>
      <p:bldP spid="27695" grpId="0" autoUpdateAnimBg="0"/>
      <p:bldP spid="67" grpId="0"/>
      <p:bldP spid="68" grpId="0"/>
      <p:bldP spid="69" grpId="0"/>
      <p:bldP spid="70" grpId="0"/>
      <p:bldP spid="71" grpId="0"/>
      <p:bldP spid="72" grpId="0"/>
      <p:bldP spid="73" grpId="0"/>
      <p:bldP spid="7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Box 37"/>
          <p:cNvSpPr txBox="1">
            <a:spLocks noChangeArrowheads="1"/>
          </p:cNvSpPr>
          <p:nvPr/>
        </p:nvSpPr>
        <p:spPr bwMode="auto">
          <a:xfrm>
            <a:off x="957264" y="690236"/>
            <a:ext cx="8072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zh-CN" altLang="en-US" sz="2800" dirty="0">
                <a:solidFill>
                  <a:srgbClr val="0000FF"/>
                </a:solidFill>
                <a:latin typeface="+mn-ea"/>
                <a:ea typeface="+mn-ea"/>
              </a:rPr>
              <a:t>动生电动势的计算</a:t>
            </a:r>
          </a:p>
        </p:txBody>
      </p:sp>
      <p:sp>
        <p:nvSpPr>
          <p:cNvPr id="58371" name="矩形 38"/>
          <p:cNvSpPr>
            <a:spLocks noChangeArrowheads="1"/>
          </p:cNvSpPr>
          <p:nvPr/>
        </p:nvSpPr>
        <p:spPr bwMode="auto">
          <a:xfrm>
            <a:off x="957264" y="1476049"/>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zh-CN" altLang="en-US" sz="2800">
                <a:solidFill>
                  <a:srgbClr val="0000FF"/>
                </a:solidFill>
                <a:latin typeface="+mn-ea"/>
                <a:ea typeface="+mn-ea"/>
              </a:rPr>
              <a:t>两种方法：</a:t>
            </a:r>
          </a:p>
        </p:txBody>
      </p:sp>
      <p:sp>
        <p:nvSpPr>
          <p:cNvPr id="58376" name="TextBox 43"/>
          <p:cNvSpPr txBox="1">
            <a:spLocks noChangeArrowheads="1"/>
          </p:cNvSpPr>
          <p:nvPr/>
        </p:nvSpPr>
        <p:spPr bwMode="auto">
          <a:xfrm>
            <a:off x="1457325" y="2619049"/>
            <a:ext cx="10715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zh-CN" altLang="en-US" sz="2800" dirty="0">
                <a:solidFill>
                  <a:srgbClr val="0000FF"/>
                </a:solidFill>
                <a:latin typeface="+mn-ea"/>
                <a:ea typeface="+mn-ea"/>
              </a:rPr>
              <a:t>① </a:t>
            </a:r>
          </a:p>
        </p:txBody>
      </p:sp>
      <p:sp>
        <p:nvSpPr>
          <p:cNvPr id="58377" name="矩形 45"/>
          <p:cNvSpPr>
            <a:spLocks noChangeArrowheads="1"/>
          </p:cNvSpPr>
          <p:nvPr/>
        </p:nvSpPr>
        <p:spPr bwMode="auto">
          <a:xfrm>
            <a:off x="1457325" y="3976361"/>
            <a:ext cx="9159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zh-CN" altLang="en-US" sz="2800" dirty="0">
                <a:solidFill>
                  <a:srgbClr val="0000FF"/>
                </a:solidFill>
                <a:latin typeface="+mn-ea"/>
                <a:ea typeface="+mn-ea"/>
              </a:rPr>
              <a:t>②</a:t>
            </a: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8FBD02D-634A-4ED4-9039-D9F49874C2D6}"/>
                  </a:ext>
                </a:extLst>
              </p:cNvPr>
              <p:cNvSpPr/>
              <p:nvPr/>
            </p:nvSpPr>
            <p:spPr>
              <a:xfrm>
                <a:off x="2022475" y="2394314"/>
                <a:ext cx="3058530"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𝜀</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m:rPr>
                              <m:brk m:alnAt="15"/>
                            </m:rPr>
                            <a:rPr lang="en-US" altLang="zh-CN" sz="2800" b="0" i="1" smtClean="0">
                              <a:solidFill>
                                <a:srgbClr val="FF0000"/>
                              </a:solidFill>
                              <a:latin typeface="Cambria Math" panose="02040503050406030204" pitchFamily="18" charset="0"/>
                              <a:ea typeface="Cambria Math" panose="02040503050406030204" pitchFamily="18" charset="0"/>
                            </a:rPr>
                            <m:t>𝐿</m:t>
                          </m:r>
                        </m:sub>
                        <m:sup/>
                        <m:e>
                          <m:d>
                            <m:dPr>
                              <m:ctrlPr>
                                <a:rPr lang="en-US" altLang="zh-CN" sz="2800" i="1" smtClean="0">
                                  <a:solidFill>
                                    <a:srgbClr val="FF0000"/>
                                  </a:solidFill>
                                  <a:latin typeface="Cambria Math" panose="02040503050406030204" pitchFamily="18" charset="0"/>
                                  <a:ea typeface="Cambria Math" panose="02040503050406030204" pitchFamily="18" charset="0"/>
                                </a:rPr>
                              </m:ctrlPr>
                            </m:dPr>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𝑉</m:t>
                                  </m:r>
                                </m:e>
                              </m:acc>
                              <m:r>
                                <a:rPr lang="en-US" altLang="zh-CN" sz="2800" i="1">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e>
                          </m:d>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FF0000"/>
                  </a:solidFill>
                </a:endParaRPr>
              </a:p>
            </p:txBody>
          </p:sp>
        </mc:Choice>
        <mc:Fallback xmlns="">
          <p:sp>
            <p:nvSpPr>
              <p:cNvPr id="8" name="矩形 7">
                <a:extLst>
                  <a:ext uri="{FF2B5EF4-FFF2-40B4-BE49-F238E27FC236}">
                    <a16:creationId xmlns:a16="http://schemas.microsoft.com/office/drawing/2014/main" id="{28FBD02D-634A-4ED4-9039-D9F49874C2D6}"/>
                  </a:ext>
                </a:extLst>
              </p:cNvPr>
              <p:cNvSpPr>
                <a:spLocks noRot="1" noChangeAspect="1" noMove="1" noResize="1" noEditPoints="1" noAdjustHandles="1" noChangeArrowheads="1" noChangeShapeType="1" noTextEdit="1"/>
              </p:cNvSpPr>
              <p:nvPr/>
            </p:nvSpPr>
            <p:spPr>
              <a:xfrm>
                <a:off x="2022475" y="2394314"/>
                <a:ext cx="3058530" cy="97334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049A1C8-D653-411E-A3B5-F044BEF68455}"/>
                  </a:ext>
                </a:extLst>
              </p:cNvPr>
              <p:cNvSpPr txBox="1"/>
              <p:nvPr/>
            </p:nvSpPr>
            <p:spPr>
              <a:xfrm>
                <a:off x="2128699" y="3829276"/>
                <a:ext cx="1775101"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𝜀</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𝑚</m:t>
                              </m:r>
                            </m:sub>
                          </m:sSub>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9" name="文本框 8">
                <a:extLst>
                  <a:ext uri="{FF2B5EF4-FFF2-40B4-BE49-F238E27FC236}">
                    <a16:creationId xmlns:a16="http://schemas.microsoft.com/office/drawing/2014/main" id="{5049A1C8-D653-411E-A3B5-F044BEF68455}"/>
                  </a:ext>
                </a:extLst>
              </p:cNvPr>
              <p:cNvSpPr txBox="1">
                <a:spLocks noRot="1" noChangeAspect="1" noMove="1" noResize="1" noEditPoints="1" noAdjustHandles="1" noChangeArrowheads="1" noChangeShapeType="1" noTextEdit="1"/>
              </p:cNvSpPr>
              <p:nvPr/>
            </p:nvSpPr>
            <p:spPr>
              <a:xfrm>
                <a:off x="2128699" y="3829276"/>
                <a:ext cx="1775101" cy="81804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1764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8370"/>
                                        </p:tgtEl>
                                        <p:attrNameLst>
                                          <p:attrName>style.visibility</p:attrName>
                                        </p:attrNameLst>
                                      </p:cBhvr>
                                      <p:to>
                                        <p:strVal val="visible"/>
                                      </p:to>
                                    </p:set>
                                    <p:animEffect transition="in" filter="wipe(left)">
                                      <p:cBhvr>
                                        <p:cTn id="7" dur="500"/>
                                        <p:tgtEl>
                                          <p:spTgt spid="583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371"/>
                                        </p:tgtEl>
                                        <p:attrNameLst>
                                          <p:attrName>style.visibility</p:attrName>
                                        </p:attrNameLst>
                                      </p:cBhvr>
                                      <p:to>
                                        <p:strVal val="visible"/>
                                      </p:to>
                                    </p:set>
                                    <p:animEffect transition="in" filter="wipe(left)">
                                      <p:cBhvr>
                                        <p:cTn id="12" dur="500"/>
                                        <p:tgtEl>
                                          <p:spTgt spid="5837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8376"/>
                                        </p:tgtEl>
                                        <p:attrNameLst>
                                          <p:attrName>style.visibility</p:attrName>
                                        </p:attrNameLst>
                                      </p:cBhvr>
                                      <p:to>
                                        <p:strVal val="visible"/>
                                      </p:to>
                                    </p:set>
                                    <p:animEffect transition="in" filter="wipe(left)">
                                      <p:cBhvr>
                                        <p:cTn id="17" dur="500"/>
                                        <p:tgtEl>
                                          <p:spTgt spid="5837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8377"/>
                                        </p:tgtEl>
                                        <p:attrNameLst>
                                          <p:attrName>style.visibility</p:attrName>
                                        </p:attrNameLst>
                                      </p:cBhvr>
                                      <p:to>
                                        <p:strVal val="visible"/>
                                      </p:to>
                                    </p:set>
                                    <p:animEffect transition="in" filter="wipe(left)">
                                      <p:cBhvr>
                                        <p:cTn id="27" dur="500"/>
                                        <p:tgtEl>
                                          <p:spTgt spid="583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0" grpId="0"/>
      <p:bldP spid="58371" grpId="0"/>
      <p:bldP spid="58376" grpId="0"/>
      <p:bldP spid="58377" grpId="0"/>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ext Box 2"/>
          <p:cNvSpPr txBox="1">
            <a:spLocks noChangeArrowheads="1"/>
          </p:cNvSpPr>
          <p:nvPr/>
        </p:nvSpPr>
        <p:spPr bwMode="auto">
          <a:xfrm>
            <a:off x="650997" y="2276173"/>
            <a:ext cx="1752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解：</a:t>
            </a:r>
          </a:p>
        </p:txBody>
      </p:sp>
      <mc:AlternateContent xmlns:mc="http://schemas.openxmlformats.org/markup-compatibility/2006" xmlns:a14="http://schemas.microsoft.com/office/drawing/2010/main">
        <mc:Choice Requires="a14">
          <p:sp>
            <p:nvSpPr>
              <p:cNvPr id="60447" name="Text Box 9"/>
              <p:cNvSpPr txBox="1">
                <a:spLocks noChangeArrowheads="1"/>
              </p:cNvSpPr>
              <p:nvPr/>
            </p:nvSpPr>
            <p:spPr bwMode="auto">
              <a:xfrm>
                <a:off x="650997" y="466847"/>
                <a:ext cx="8915400" cy="17065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buClrTx/>
                  <a:buFontTx/>
                  <a:buNone/>
                </a:pPr>
                <a:r>
                  <a:rPr lang="zh-CN" altLang="en-US" sz="2800" dirty="0">
                    <a:solidFill>
                      <a:srgbClr val="0000FF"/>
                    </a:solidFill>
                    <a:latin typeface="+mn-ea"/>
                    <a:ea typeface="+mn-ea"/>
                  </a:rPr>
                  <a:t>例</a:t>
                </a:r>
                <a:r>
                  <a:rPr lang="en-US" altLang="zh-CN" sz="2800" dirty="0">
                    <a:solidFill>
                      <a:srgbClr val="0000FF"/>
                    </a:solidFill>
                    <a:latin typeface="+mn-ea"/>
                    <a:ea typeface="+mn-ea"/>
                  </a:rPr>
                  <a:t>7.</a:t>
                </a:r>
                <a:r>
                  <a:rPr lang="zh-CN" altLang="en-US" sz="2800" dirty="0">
                    <a:solidFill>
                      <a:srgbClr val="0000FF"/>
                    </a:solidFill>
                    <a:latin typeface="+mn-ea"/>
                    <a:ea typeface="+mn-ea"/>
                  </a:rPr>
                  <a:t>1：一长为</a:t>
                </a:r>
                <a14:m>
                  <m:oMath xmlns:m="http://schemas.openxmlformats.org/officeDocument/2006/math">
                    <m:r>
                      <m:rPr>
                        <m:brk m:alnAt="15"/>
                      </m:rPr>
                      <a:rPr lang="en-US" altLang="zh-CN" sz="2800" i="1">
                        <a:solidFill>
                          <a:srgbClr val="0000FF"/>
                        </a:solidFill>
                        <a:latin typeface="Cambria Math" panose="02040503050406030204" pitchFamily="18" charset="0"/>
                        <a:ea typeface="Cambria Math" panose="02040503050406030204" pitchFamily="18" charset="0"/>
                      </a:rPr>
                      <m:t>𝐿</m:t>
                    </m:r>
                  </m:oMath>
                </a14:m>
                <a:r>
                  <a:rPr lang="zh-CN" altLang="en-US" sz="2800" dirty="0">
                    <a:solidFill>
                      <a:srgbClr val="0000FF"/>
                    </a:solidFill>
                    <a:latin typeface="+mn-ea"/>
                    <a:ea typeface="+mn-ea"/>
                  </a:rPr>
                  <a:t>的铜棒在磁感强度为</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0000FF"/>
                    </a:solidFill>
                    <a:latin typeface="+mn-ea"/>
                    <a:ea typeface="+mn-ea"/>
                  </a:rPr>
                  <a:t>的均匀磁场中,   以角速度</a:t>
                </a:r>
                <a14:m>
                  <m:oMath xmlns:m="http://schemas.openxmlformats.org/officeDocument/2006/math">
                    <m:r>
                      <a:rPr lang="zh-CN" altLang="en-US" sz="2800" i="1" smtClean="0">
                        <a:solidFill>
                          <a:srgbClr val="0000FF"/>
                        </a:solidFill>
                        <a:latin typeface="Cambria Math" panose="02040503050406030204" pitchFamily="18" charset="0"/>
                        <a:ea typeface="+mn-ea"/>
                      </a:rPr>
                      <m:t>𝜔</m:t>
                    </m:r>
                  </m:oMath>
                </a14:m>
                <a:r>
                  <a:rPr lang="zh-CN" altLang="en-US" sz="2800" dirty="0">
                    <a:solidFill>
                      <a:srgbClr val="0000FF"/>
                    </a:solidFill>
                    <a:latin typeface="+mn-ea"/>
                    <a:ea typeface="+mn-ea"/>
                  </a:rPr>
                  <a:t>在与磁场方向垂直的平面上绕棒的一端转动，求铜棒两端的感应电动势。 </a:t>
                </a:r>
              </a:p>
            </p:txBody>
          </p:sp>
        </mc:Choice>
        <mc:Fallback xmlns="">
          <p:sp>
            <p:nvSpPr>
              <p:cNvPr id="60447" name="Text Box 9"/>
              <p:cNvSpPr txBox="1">
                <a:spLocks noRot="1" noChangeAspect="1" noMove="1" noResize="1" noEditPoints="1" noAdjustHandles="1" noChangeArrowheads="1" noChangeShapeType="1" noTextEdit="1"/>
              </p:cNvSpPr>
              <p:nvPr/>
            </p:nvSpPr>
            <p:spPr bwMode="auto">
              <a:xfrm>
                <a:off x="650997" y="466847"/>
                <a:ext cx="8915400" cy="1706562"/>
              </a:xfrm>
              <a:prstGeom prst="rect">
                <a:avLst/>
              </a:prstGeom>
              <a:blipFill>
                <a:blip r:embed="rId3"/>
                <a:stretch>
                  <a:fillRect l="-1436" r="-5404" b="-64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Text Box 25"/>
              <p:cNvSpPr txBox="1">
                <a:spLocks noChangeArrowheads="1"/>
              </p:cNvSpPr>
              <p:nvPr/>
            </p:nvSpPr>
            <p:spPr bwMode="auto">
              <a:xfrm>
                <a:off x="4345904" y="6106217"/>
                <a:ext cx="57912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FontTx/>
                  <a:buNone/>
                </a:pPr>
                <a:r>
                  <a:rPr lang="zh-CN" altLang="zh-CN" sz="2800" dirty="0">
                    <a:solidFill>
                      <a:srgbClr val="0000FF"/>
                    </a:solidFill>
                    <a:latin typeface="+mn-ea"/>
                    <a:ea typeface="+mn-ea"/>
                  </a:rPr>
                  <a:t>（</a:t>
                </a:r>
                <a:r>
                  <a:rPr lang="zh-CN" altLang="en-US" sz="2800" dirty="0">
                    <a:solidFill>
                      <a:srgbClr val="0000FF"/>
                    </a:solidFill>
                    <a:latin typeface="+mn-ea"/>
                    <a:ea typeface="+mn-ea"/>
                  </a:rPr>
                  <a:t>点</a:t>
                </a:r>
                <a14:m>
                  <m:oMath xmlns:m="http://schemas.openxmlformats.org/officeDocument/2006/math">
                    <m:r>
                      <a:rPr lang="en-US" altLang="zh-CN" sz="2800" i="1">
                        <a:solidFill>
                          <a:srgbClr val="FF0000"/>
                        </a:solidFill>
                        <a:latin typeface="Cambria Math" panose="02040503050406030204" pitchFamily="18" charset="0"/>
                      </a:rPr>
                      <m:t>𝑎</m:t>
                    </m:r>
                  </m:oMath>
                </a14:m>
                <a:r>
                  <a:rPr lang="zh-CN" altLang="en-US" sz="2800" dirty="0">
                    <a:solidFill>
                      <a:srgbClr val="0000FF"/>
                    </a:solidFill>
                    <a:latin typeface="+mn-ea"/>
                    <a:ea typeface="+mn-ea"/>
                  </a:rPr>
                  <a:t>的电势高于点</a:t>
                </a:r>
                <a14:m>
                  <m:oMath xmlns:m="http://schemas.openxmlformats.org/officeDocument/2006/math">
                    <m:r>
                      <a:rPr lang="en-US" altLang="zh-CN" sz="2800" i="1">
                        <a:solidFill>
                          <a:srgbClr val="FF0000"/>
                        </a:solidFill>
                        <a:latin typeface="Cambria Math" panose="02040503050406030204" pitchFamily="18" charset="0"/>
                      </a:rPr>
                      <m:t>𝑂</m:t>
                    </m:r>
                  </m:oMath>
                </a14:m>
                <a:r>
                  <a:rPr lang="zh-CN" altLang="en-US" sz="2800" dirty="0">
                    <a:solidFill>
                      <a:srgbClr val="0000FF"/>
                    </a:solidFill>
                    <a:latin typeface="+mn-ea"/>
                    <a:ea typeface="+mn-ea"/>
                  </a:rPr>
                  <a:t>的电势）</a:t>
                </a:r>
              </a:p>
            </p:txBody>
          </p:sp>
        </mc:Choice>
        <mc:Fallback xmlns="">
          <p:sp>
            <p:nvSpPr>
              <p:cNvPr id="60" name="Text Box 25"/>
              <p:cNvSpPr txBox="1">
                <a:spLocks noRot="1" noChangeAspect="1" noMove="1" noResize="1" noEditPoints="1" noAdjustHandles="1" noChangeArrowheads="1" noChangeShapeType="1" noTextEdit="1"/>
              </p:cNvSpPr>
              <p:nvPr/>
            </p:nvSpPr>
            <p:spPr bwMode="auto">
              <a:xfrm>
                <a:off x="4345904" y="6106217"/>
                <a:ext cx="5791200" cy="523220"/>
              </a:xfrm>
              <a:prstGeom prst="rect">
                <a:avLst/>
              </a:prstGeom>
              <a:blipFill>
                <a:blip r:embed="rId4"/>
                <a:stretch>
                  <a:fillRect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4" name="Group 26"/>
          <p:cNvGrpSpPr>
            <a:grpSpLocks/>
          </p:cNvGrpSpPr>
          <p:nvPr/>
        </p:nvGrpSpPr>
        <p:grpSpPr bwMode="auto">
          <a:xfrm>
            <a:off x="5261098" y="5496047"/>
            <a:ext cx="3581400" cy="523875"/>
            <a:chOff x="3024" y="3360"/>
            <a:chExt cx="2256" cy="330"/>
          </a:xfrm>
        </p:grpSpPr>
        <mc:AlternateContent xmlns:mc="http://schemas.openxmlformats.org/markup-compatibility/2006" xmlns:a14="http://schemas.microsoft.com/office/drawing/2010/main">
          <mc:Choice Requires="a14">
            <p:sp>
              <p:nvSpPr>
                <p:cNvPr id="60433" name="Text Box 27"/>
                <p:cNvSpPr txBox="1">
                  <a:spLocks noChangeArrowheads="1"/>
                </p:cNvSpPr>
                <p:nvPr/>
              </p:nvSpPr>
              <p:spPr bwMode="auto">
                <a:xfrm>
                  <a:off x="3024" y="3360"/>
                  <a:ext cx="2256" cy="330"/>
                </a:xfrm>
                <a:prstGeom prst="rect">
                  <a:avLst/>
                </a:prstGeom>
                <a:solidFill>
                  <a:srgbClr val="F6FDE9"/>
                </a:solidFill>
                <a:ln w="9525">
                  <a:solidFill>
                    <a:schemeClr val="tx2"/>
                  </a:solidFill>
                  <a:miter lim="800000"/>
                  <a:headEnd/>
                  <a:tailEnd/>
                </a:ln>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 </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𝑖</m:t>
                          </m:r>
                        </m:sub>
                      </m:sSub>
                    </m:oMath>
                  </a14:m>
                  <a:r>
                    <a:rPr lang="zh-CN" altLang="en-US" sz="2800" dirty="0">
                      <a:solidFill>
                        <a:srgbClr val="0000FF"/>
                      </a:solidFill>
                      <a:latin typeface="+mn-ea"/>
                      <a:ea typeface="+mn-ea"/>
                    </a:rPr>
                    <a:t>方向：</a:t>
                  </a:r>
                  <a14:m>
                    <m:oMath xmlns:m="http://schemas.openxmlformats.org/officeDocument/2006/math">
                      <m:r>
                        <a:rPr lang="en-US" altLang="zh-CN" sz="2800" i="1">
                          <a:solidFill>
                            <a:srgbClr val="FF0000"/>
                          </a:solidFill>
                          <a:latin typeface="Cambria Math" panose="02040503050406030204" pitchFamily="18" charset="0"/>
                        </a:rPr>
                        <m:t>𝑂</m:t>
                      </m:r>
                      <m:r>
                        <a:rPr lang="en-US" altLang="zh-CN" sz="2800" b="0" i="1" smtClean="0">
                          <a:solidFill>
                            <a:srgbClr val="FF0000"/>
                          </a:solidFill>
                          <a:latin typeface="Cambria Math" panose="02040503050406030204" pitchFamily="18" charset="0"/>
                        </a:rPr>
                        <m:t>  </m:t>
                      </m:r>
                    </m:oMath>
                  </a14:m>
                  <a:r>
                    <a:rPr lang="en-US" altLang="zh-CN" sz="2800" dirty="0">
                      <a:solidFill>
                        <a:srgbClr val="0000FF"/>
                      </a:solidFill>
                      <a:latin typeface="+mn-ea"/>
                      <a:ea typeface="+mn-ea"/>
                    </a:rPr>
                    <a:t>        </a:t>
                  </a:r>
                  <a14:m>
                    <m:oMath xmlns:m="http://schemas.openxmlformats.org/officeDocument/2006/math">
                      <m:r>
                        <a:rPr lang="en-US" altLang="zh-CN" sz="2800" i="1">
                          <a:solidFill>
                            <a:srgbClr val="FF0000"/>
                          </a:solidFill>
                          <a:latin typeface="Cambria Math" panose="02040503050406030204" pitchFamily="18" charset="0"/>
                        </a:rPr>
                        <m:t>𝑎</m:t>
                      </m:r>
                    </m:oMath>
                  </a14:m>
                  <a:endParaRPr lang="en-US" altLang="zh-CN" sz="2800" i="1" dirty="0">
                    <a:solidFill>
                      <a:srgbClr val="0000FF"/>
                    </a:solidFill>
                    <a:latin typeface="+mn-ea"/>
                    <a:ea typeface="+mn-ea"/>
                  </a:endParaRPr>
                </a:p>
              </p:txBody>
            </p:sp>
          </mc:Choice>
          <mc:Fallback xmlns="">
            <p:sp>
              <p:nvSpPr>
                <p:cNvPr id="60433" name="Text Box 27"/>
                <p:cNvSpPr txBox="1">
                  <a:spLocks noRot="1" noChangeAspect="1" noMove="1" noResize="1" noEditPoints="1" noAdjustHandles="1" noChangeArrowheads="1" noChangeShapeType="1" noTextEdit="1"/>
                </p:cNvSpPr>
                <p:nvPr/>
              </p:nvSpPr>
              <p:spPr bwMode="auto">
                <a:xfrm>
                  <a:off x="3024" y="3360"/>
                  <a:ext cx="2256" cy="330"/>
                </a:xfrm>
                <a:prstGeom prst="rect">
                  <a:avLst/>
                </a:prstGeom>
                <a:blipFill>
                  <a:blip r:embed="rId5"/>
                  <a:stretch>
                    <a:fillRect t="-11364" b="-29545"/>
                  </a:stretch>
                </a:blipFill>
                <a:ln w="9525">
                  <a:solidFill>
                    <a:schemeClr val="tx2"/>
                  </a:solidFill>
                  <a:miter lim="800000"/>
                  <a:headEnd/>
                  <a:tailEnd/>
                </a:ln>
              </p:spPr>
              <p:txBody>
                <a:bodyPr/>
                <a:lstStyle/>
                <a:p>
                  <a:r>
                    <a:rPr lang="zh-CN" altLang="en-US">
                      <a:noFill/>
                    </a:rPr>
                    <a:t> </a:t>
                  </a:r>
                </a:p>
              </p:txBody>
            </p:sp>
          </mc:Fallback>
        </mc:AlternateContent>
        <p:sp>
          <p:nvSpPr>
            <p:cNvPr id="60435" name="Line 29"/>
            <p:cNvSpPr>
              <a:spLocks noChangeShapeType="1"/>
            </p:cNvSpPr>
            <p:nvPr/>
          </p:nvSpPr>
          <p:spPr bwMode="auto">
            <a:xfrm>
              <a:off x="4190" y="3552"/>
              <a:ext cx="528"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403BE144-8A90-46CE-BD75-D322B5E05E77}"/>
                  </a:ext>
                </a:extLst>
              </p:cNvPr>
              <p:cNvSpPr/>
              <p:nvPr/>
            </p:nvSpPr>
            <p:spPr>
              <a:xfrm>
                <a:off x="1527297" y="2173833"/>
                <a:ext cx="3039037" cy="621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zh-CN" altLang="en-US" sz="2800" b="0" i="1" smtClean="0">
                              <a:solidFill>
                                <a:srgbClr val="0000FF"/>
                              </a:solidFill>
                              <a:latin typeface="Cambria Math" panose="02040503050406030204" pitchFamily="18" charset="0"/>
                              <a:ea typeface="Cambria Math" panose="02040503050406030204" pitchFamily="18" charset="0"/>
                            </a:rPr>
                            <m:t>𝜀</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i="1" smtClean="0">
                              <a:solidFill>
                                <a:srgbClr val="0000FF"/>
                              </a:solidFill>
                              <a:latin typeface="Cambria Math" panose="02040503050406030204" pitchFamily="18" charset="0"/>
                              <a:ea typeface="Cambria Math" panose="02040503050406030204" pitchFamily="18" charset="0"/>
                            </a:rPr>
                          </m:ctrlPr>
                        </m:d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e>
                      </m:d>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2" name="矩形 1">
                <a:extLst>
                  <a:ext uri="{FF2B5EF4-FFF2-40B4-BE49-F238E27FC236}">
                    <a16:creationId xmlns:a16="http://schemas.microsoft.com/office/drawing/2014/main" id="{403BE144-8A90-46CE-BD75-D322B5E05E77}"/>
                  </a:ext>
                </a:extLst>
              </p:cNvPr>
              <p:cNvSpPr>
                <a:spLocks noRot="1" noChangeAspect="1" noMove="1" noResize="1" noEditPoints="1" noAdjustHandles="1" noChangeArrowheads="1" noChangeShapeType="1" noTextEdit="1"/>
              </p:cNvSpPr>
              <p:nvPr/>
            </p:nvSpPr>
            <p:spPr>
              <a:xfrm>
                <a:off x="1527297" y="2173833"/>
                <a:ext cx="3039037" cy="62145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1705EBE-2813-48C7-A8F5-4BCB6704075B}"/>
                  </a:ext>
                </a:extLst>
              </p:cNvPr>
              <p:cNvSpPr txBox="1"/>
              <p:nvPr/>
            </p:nvSpPr>
            <p:spPr>
              <a:xfrm>
                <a:off x="2257289" y="2972718"/>
                <a:ext cx="122206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𝑣𝐵𝑑𝑙</m:t>
                      </m:r>
                    </m:oMath>
                  </m:oMathPara>
                </a14:m>
                <a:endParaRPr lang="zh-CN" altLang="en-US" sz="2800" dirty="0">
                  <a:solidFill>
                    <a:srgbClr val="0000FF"/>
                  </a:solidFill>
                  <a:latin typeface="+mn-lt"/>
                  <a:ea typeface="+mn-ea"/>
                </a:endParaRPr>
              </a:p>
            </p:txBody>
          </p:sp>
        </mc:Choice>
        <mc:Fallback xmlns="">
          <p:sp>
            <p:nvSpPr>
              <p:cNvPr id="6" name="文本框 5">
                <a:extLst>
                  <a:ext uri="{FF2B5EF4-FFF2-40B4-BE49-F238E27FC236}">
                    <a16:creationId xmlns:a16="http://schemas.microsoft.com/office/drawing/2014/main" id="{71705EBE-2813-48C7-A8F5-4BCB6704075B}"/>
                  </a:ext>
                </a:extLst>
              </p:cNvPr>
              <p:cNvSpPr txBox="1">
                <a:spLocks noRot="1" noChangeAspect="1" noMove="1" noResize="1" noEditPoints="1" noAdjustHandles="1" noChangeArrowheads="1" noChangeShapeType="1" noTextEdit="1"/>
              </p:cNvSpPr>
              <p:nvPr/>
            </p:nvSpPr>
            <p:spPr>
              <a:xfrm>
                <a:off x="2257289" y="2972718"/>
                <a:ext cx="1222066"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185D3C10-436B-41DB-82E9-4197135CBE83}"/>
                  </a:ext>
                </a:extLst>
              </p:cNvPr>
              <p:cNvSpPr/>
              <p:nvPr/>
            </p:nvSpPr>
            <p:spPr>
              <a:xfrm>
                <a:off x="1538318" y="3373508"/>
                <a:ext cx="2227854" cy="10613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𝑖</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15"/>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𝐿</m:t>
                          </m:r>
                        </m:sup>
                        <m:e>
                          <m:r>
                            <a:rPr lang="en-US" altLang="zh-CN" sz="2800" i="1">
                              <a:solidFill>
                                <a:srgbClr val="0000FF"/>
                              </a:solidFill>
                              <a:latin typeface="Cambria Math" panose="02040503050406030204" pitchFamily="18" charset="0"/>
                            </a:rPr>
                            <m:t>𝑣𝐵𝑑𝑙</m:t>
                          </m:r>
                        </m:e>
                      </m:nary>
                    </m:oMath>
                  </m:oMathPara>
                </a14:m>
                <a:endParaRPr lang="zh-CN" altLang="en-US" sz="2800" dirty="0">
                  <a:solidFill>
                    <a:srgbClr val="0000FF"/>
                  </a:solidFill>
                </a:endParaRPr>
              </a:p>
            </p:txBody>
          </p:sp>
        </mc:Choice>
        <mc:Fallback xmlns="">
          <p:sp>
            <p:nvSpPr>
              <p:cNvPr id="43" name="矩形 42">
                <a:extLst>
                  <a:ext uri="{FF2B5EF4-FFF2-40B4-BE49-F238E27FC236}">
                    <a16:creationId xmlns:a16="http://schemas.microsoft.com/office/drawing/2014/main" id="{185D3C10-436B-41DB-82E9-4197135CBE83}"/>
                  </a:ext>
                </a:extLst>
              </p:cNvPr>
              <p:cNvSpPr>
                <a:spLocks noRot="1" noChangeAspect="1" noMove="1" noResize="1" noEditPoints="1" noAdjustHandles="1" noChangeArrowheads="1" noChangeShapeType="1" noTextEdit="1"/>
              </p:cNvSpPr>
              <p:nvPr/>
            </p:nvSpPr>
            <p:spPr>
              <a:xfrm>
                <a:off x="1538318" y="3373508"/>
                <a:ext cx="2227854" cy="106138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B0EE9C7A-2853-4C68-A7F8-0D8ED7CC98BE}"/>
                  </a:ext>
                </a:extLst>
              </p:cNvPr>
              <p:cNvSpPr/>
              <p:nvPr/>
            </p:nvSpPr>
            <p:spPr>
              <a:xfrm>
                <a:off x="1915072" y="4342591"/>
                <a:ext cx="2035237" cy="10613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15"/>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𝐿</m:t>
                          </m:r>
                        </m:sup>
                        <m:e>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𝑙</m:t>
                          </m:r>
                          <m:r>
                            <a:rPr lang="en-US" altLang="zh-CN" sz="2800" i="1">
                              <a:solidFill>
                                <a:srgbClr val="0000FF"/>
                              </a:solidFill>
                              <a:latin typeface="Cambria Math" panose="02040503050406030204" pitchFamily="18" charset="0"/>
                            </a:rPr>
                            <m:t>𝐵𝑑𝑙</m:t>
                          </m:r>
                        </m:e>
                      </m:nary>
                    </m:oMath>
                  </m:oMathPara>
                </a14:m>
                <a:endParaRPr lang="zh-CN" altLang="en-US" sz="2800" dirty="0">
                  <a:solidFill>
                    <a:srgbClr val="0000FF"/>
                  </a:solidFill>
                </a:endParaRPr>
              </a:p>
            </p:txBody>
          </p:sp>
        </mc:Choice>
        <mc:Fallback xmlns="">
          <p:sp>
            <p:nvSpPr>
              <p:cNvPr id="44" name="矩形 43">
                <a:extLst>
                  <a:ext uri="{FF2B5EF4-FFF2-40B4-BE49-F238E27FC236}">
                    <a16:creationId xmlns:a16="http://schemas.microsoft.com/office/drawing/2014/main" id="{B0EE9C7A-2853-4C68-A7F8-0D8ED7CC98BE}"/>
                  </a:ext>
                </a:extLst>
              </p:cNvPr>
              <p:cNvSpPr>
                <a:spLocks noRot="1" noChangeAspect="1" noMove="1" noResize="1" noEditPoints="1" noAdjustHandles="1" noChangeArrowheads="1" noChangeShapeType="1" noTextEdit="1"/>
              </p:cNvSpPr>
              <p:nvPr/>
            </p:nvSpPr>
            <p:spPr>
              <a:xfrm>
                <a:off x="1915072" y="4342591"/>
                <a:ext cx="2035237" cy="106138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8F6B8FFA-072F-453C-B2C6-23D0B657A5A2}"/>
                  </a:ext>
                </a:extLst>
              </p:cNvPr>
              <p:cNvSpPr/>
              <p:nvPr/>
            </p:nvSpPr>
            <p:spPr>
              <a:xfrm>
                <a:off x="1538318" y="5419847"/>
                <a:ext cx="2124364"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𝑖</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𝐵</m:t>
                      </m:r>
                      <m:r>
                        <a:rPr lang="zh-CN" altLang="en-US" sz="2800" i="1">
                          <a:solidFill>
                            <a:srgbClr val="0000FF"/>
                          </a:solidFill>
                          <a:latin typeface="Cambria Math" panose="02040503050406030204" pitchFamily="18" charset="0"/>
                        </a:rPr>
                        <m:t>𝜔</m:t>
                      </m:r>
                      <m:sSup>
                        <m:sSupPr>
                          <m:ctrlPr>
                            <a:rPr lang="en-US" altLang="zh-CN" sz="280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𝐿</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45" name="矩形 44">
                <a:extLst>
                  <a:ext uri="{FF2B5EF4-FFF2-40B4-BE49-F238E27FC236}">
                    <a16:creationId xmlns:a16="http://schemas.microsoft.com/office/drawing/2014/main" id="{8F6B8FFA-072F-453C-B2C6-23D0B657A5A2}"/>
                  </a:ext>
                </a:extLst>
              </p:cNvPr>
              <p:cNvSpPr>
                <a:spLocks noRot="1" noChangeAspect="1" noMove="1" noResize="1" noEditPoints="1" noAdjustHandles="1" noChangeArrowheads="1" noChangeShapeType="1" noTextEdit="1"/>
              </p:cNvSpPr>
              <p:nvPr/>
            </p:nvSpPr>
            <p:spPr>
              <a:xfrm>
                <a:off x="1538318" y="5419847"/>
                <a:ext cx="2124364" cy="898964"/>
              </a:xfrm>
              <a:prstGeom prst="rect">
                <a:avLst/>
              </a:prstGeom>
              <a:blipFill>
                <a:blip r:embed="rId10"/>
                <a:stretch>
                  <a:fillRect/>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3BF04874-1C77-4469-8DF3-665C155E0AB6}"/>
              </a:ext>
            </a:extLst>
          </p:cNvPr>
          <p:cNvGrpSpPr/>
          <p:nvPr/>
        </p:nvGrpSpPr>
        <p:grpSpPr>
          <a:xfrm>
            <a:off x="4894385" y="2074985"/>
            <a:ext cx="4694238" cy="3108325"/>
            <a:chOff x="4894385" y="2074985"/>
            <a:chExt cx="4694238" cy="3108325"/>
          </a:xfrm>
        </p:grpSpPr>
        <p:grpSp>
          <p:nvGrpSpPr>
            <p:cNvPr id="60425" name="Group 13"/>
            <p:cNvGrpSpPr>
              <a:grpSpLocks/>
            </p:cNvGrpSpPr>
            <p:nvPr/>
          </p:nvGrpSpPr>
          <p:grpSpPr bwMode="auto">
            <a:xfrm>
              <a:off x="4894385" y="2074985"/>
              <a:ext cx="4694238" cy="3108325"/>
              <a:chOff x="2769" y="1349"/>
              <a:chExt cx="2957" cy="1958"/>
            </a:xfrm>
          </p:grpSpPr>
          <p:sp>
            <p:nvSpPr>
              <p:cNvPr id="60436" name="Rectangle 14"/>
              <p:cNvSpPr>
                <a:spLocks noChangeArrowheads="1"/>
              </p:cNvSpPr>
              <p:nvPr/>
            </p:nvSpPr>
            <p:spPr bwMode="auto">
              <a:xfrm>
                <a:off x="3072" y="1392"/>
                <a:ext cx="2208" cy="1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60437" name="Rectangle 15"/>
              <p:cNvSpPr>
                <a:spLocks noChangeArrowheads="1"/>
              </p:cNvSpPr>
              <p:nvPr/>
            </p:nvSpPr>
            <p:spPr bwMode="auto">
              <a:xfrm>
                <a:off x="2769" y="1349"/>
                <a:ext cx="2957"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    +    +    +    +    +    +    </a:t>
                </a:r>
              </a:p>
              <a:p>
                <a:pPr algn="just">
                  <a:spcBef>
                    <a:spcPct val="50000"/>
                  </a:spcBef>
                  <a:buClrTx/>
                  <a:buFontTx/>
                  <a:buNone/>
                </a:pPr>
                <a:r>
                  <a:rPr lang="zh-CN" altLang="en-US" sz="2800" dirty="0">
                    <a:solidFill>
                      <a:srgbClr val="0000FF"/>
                    </a:solidFill>
                    <a:latin typeface="+mn-ea"/>
                    <a:ea typeface="+mn-ea"/>
                  </a:rPr>
                  <a:t>+    +    +    +    +    +    +    </a:t>
                </a:r>
              </a:p>
              <a:p>
                <a:pPr algn="just">
                  <a:spcBef>
                    <a:spcPct val="50000"/>
                  </a:spcBef>
                  <a:buClrTx/>
                  <a:buFontTx/>
                  <a:buNone/>
                </a:pPr>
                <a:r>
                  <a:rPr lang="zh-CN" altLang="en-US" sz="2800" dirty="0">
                    <a:solidFill>
                      <a:srgbClr val="0000FF"/>
                    </a:solidFill>
                    <a:latin typeface="+mn-ea"/>
                    <a:ea typeface="+mn-ea"/>
                  </a:rPr>
                  <a:t>+    +    +    +    +    +    +    </a:t>
                </a:r>
              </a:p>
              <a:p>
                <a:pPr algn="just">
                  <a:spcBef>
                    <a:spcPct val="50000"/>
                  </a:spcBef>
                  <a:buClrTx/>
                  <a:buFontTx/>
                  <a:buNone/>
                </a:pPr>
                <a:r>
                  <a:rPr lang="zh-CN" altLang="en-US" sz="2800" dirty="0">
                    <a:solidFill>
                      <a:srgbClr val="0000FF"/>
                    </a:solidFill>
                    <a:latin typeface="+mn-ea"/>
                    <a:ea typeface="+mn-ea"/>
                  </a:rPr>
                  <a:t>+    +    +    +    +    +    +    </a:t>
                </a:r>
              </a:p>
              <a:p>
                <a:pPr algn="just">
                  <a:spcBef>
                    <a:spcPct val="50000"/>
                  </a:spcBef>
                  <a:buClrTx/>
                  <a:buFontTx/>
                  <a:buNone/>
                </a:pPr>
                <a:r>
                  <a:rPr lang="zh-CN" altLang="en-US" sz="2800" dirty="0">
                    <a:solidFill>
                      <a:srgbClr val="0000FF"/>
                    </a:solidFill>
                    <a:latin typeface="+mn-ea"/>
                    <a:ea typeface="+mn-ea"/>
                  </a:rPr>
                  <a:t>+    +    +    +    +    +    +</a:t>
                </a:r>
              </a:p>
            </p:txBody>
          </p:sp>
          <p:sp>
            <p:nvSpPr>
              <p:cNvPr id="60438" name="Oval 16"/>
              <p:cNvSpPr>
                <a:spLocks noChangeArrowheads="1"/>
              </p:cNvSpPr>
              <p:nvPr/>
            </p:nvSpPr>
            <p:spPr bwMode="auto">
              <a:xfrm>
                <a:off x="3264" y="1440"/>
                <a:ext cx="1776" cy="1776"/>
              </a:xfrm>
              <a:prstGeom prst="ellipse">
                <a:avLst/>
              </a:prstGeom>
              <a:noFill/>
              <a:ln w="28575">
                <a:solidFill>
                  <a:schemeClr val="bg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60439" name="Oval 17"/>
              <p:cNvSpPr>
                <a:spLocks noChangeArrowheads="1"/>
              </p:cNvSpPr>
              <p:nvPr/>
            </p:nvSpPr>
            <p:spPr bwMode="auto">
              <a:xfrm>
                <a:off x="3264" y="1440"/>
                <a:ext cx="1776" cy="1776"/>
              </a:xfrm>
              <a:prstGeom prst="ellipse">
                <a:avLst/>
              </a:prstGeom>
              <a:noFill/>
              <a:ln w="19050">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60440" name="Rectangle 18"/>
              <p:cNvSpPr>
                <a:spLocks noChangeArrowheads="1"/>
              </p:cNvSpPr>
              <p:nvPr/>
            </p:nvSpPr>
            <p:spPr bwMode="auto">
              <a:xfrm rot="-2284107">
                <a:off x="4080" y="2064"/>
                <a:ext cx="864" cy="48"/>
              </a:xfrm>
              <a:prstGeom prst="rect">
                <a:avLst/>
              </a:prstGeom>
              <a:solidFill>
                <a:srgbClr val="CC9900"/>
              </a:solidFill>
              <a:ln w="19050">
                <a:solidFill>
                  <a:srgbClr val="996600"/>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60441" name="AutoShape 19"/>
              <p:cNvSpPr>
                <a:spLocks noChangeArrowheads="1"/>
              </p:cNvSpPr>
              <p:nvPr/>
            </p:nvSpPr>
            <p:spPr bwMode="auto">
              <a:xfrm>
                <a:off x="3936" y="2160"/>
                <a:ext cx="384" cy="43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0 w 21600"/>
                  <a:gd name="T19" fmla="*/ 3150 h 21600"/>
                  <a:gd name="T20" fmla="*/ 18450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349" y="8600"/>
                    </a:moveTo>
                    <a:cubicBezTo>
                      <a:pt x="18345" y="4698"/>
                      <a:pt x="14828" y="1972"/>
                      <a:pt x="10800" y="1972"/>
                    </a:cubicBezTo>
                    <a:cubicBezTo>
                      <a:pt x="5924" y="1972"/>
                      <a:pt x="1972" y="5924"/>
                      <a:pt x="1972" y="10800"/>
                    </a:cubicBezTo>
                    <a:cubicBezTo>
                      <a:pt x="1971" y="11088"/>
                      <a:pt x="1986" y="11375"/>
                      <a:pt x="2014" y="11662"/>
                    </a:cubicBezTo>
                    <a:lnTo>
                      <a:pt x="51" y="11855"/>
                    </a:lnTo>
                    <a:cubicBezTo>
                      <a:pt x="17" y="11504"/>
                      <a:pt x="0" y="11152"/>
                      <a:pt x="0" y="10800"/>
                    </a:cubicBezTo>
                    <a:cubicBezTo>
                      <a:pt x="0" y="4835"/>
                      <a:pt x="4835" y="0"/>
                      <a:pt x="10800" y="0"/>
                    </a:cubicBezTo>
                    <a:cubicBezTo>
                      <a:pt x="15728" y="-1"/>
                      <a:pt x="20031" y="3336"/>
                      <a:pt x="21259" y="8108"/>
                    </a:cubicBezTo>
                    <a:lnTo>
                      <a:pt x="23874" y="7435"/>
                    </a:lnTo>
                    <a:lnTo>
                      <a:pt x="21222" y="11924"/>
                    </a:lnTo>
                    <a:lnTo>
                      <a:pt x="16734" y="9272"/>
                    </a:lnTo>
                    <a:lnTo>
                      <a:pt x="19349" y="8600"/>
                    </a:lnTo>
                    <a:close/>
                  </a:path>
                </a:pathLst>
              </a:custGeom>
              <a:solidFill>
                <a:srgbClr val="FF66FF"/>
              </a:solidFill>
              <a:ln w="9525">
                <a:solidFill>
                  <a:schemeClr val="tx1"/>
                </a:solidFill>
                <a:miter lim="800000"/>
                <a:headEnd/>
                <a:tailEnd/>
              </a:ln>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60443" name="Text Box 21"/>
                  <p:cNvSpPr txBox="1">
                    <a:spLocks noChangeArrowheads="1"/>
                  </p:cNvSpPr>
                  <p:nvPr/>
                </p:nvSpPr>
                <p:spPr bwMode="auto">
                  <a:xfrm>
                    <a:off x="3937" y="2304"/>
                    <a:ext cx="34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𝑂</m:t>
                          </m:r>
                        </m:oMath>
                      </m:oMathPara>
                    </a14:m>
                    <a:endParaRPr lang="en-US" altLang="zh-CN" sz="2800" i="1" dirty="0">
                      <a:solidFill>
                        <a:srgbClr val="FF0000"/>
                      </a:solidFill>
                      <a:latin typeface="+mn-ea"/>
                      <a:ea typeface="+mn-ea"/>
                    </a:endParaRPr>
                  </a:p>
                </p:txBody>
              </p:sp>
            </mc:Choice>
            <mc:Fallback xmlns="">
              <p:sp>
                <p:nvSpPr>
                  <p:cNvPr id="60443" name="Text Box 21"/>
                  <p:cNvSpPr txBox="1">
                    <a:spLocks noRot="1" noChangeAspect="1" noMove="1" noResize="1" noEditPoints="1" noAdjustHandles="1" noChangeArrowheads="1" noChangeShapeType="1" noTextEdit="1"/>
                  </p:cNvSpPr>
                  <p:nvPr/>
                </p:nvSpPr>
                <p:spPr bwMode="auto">
                  <a:xfrm>
                    <a:off x="3937" y="2304"/>
                    <a:ext cx="341" cy="330"/>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444" name="Text Box 22"/>
                  <p:cNvSpPr txBox="1">
                    <a:spLocks noChangeArrowheads="1"/>
                  </p:cNvSpPr>
                  <p:nvPr/>
                </p:nvSpPr>
                <p:spPr bwMode="auto">
                  <a:xfrm>
                    <a:off x="4800" y="1569"/>
                    <a:ext cx="315"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𝑎</m:t>
                          </m:r>
                        </m:oMath>
                      </m:oMathPara>
                    </a14:m>
                    <a:endParaRPr lang="en-US" altLang="zh-CN" sz="2800" i="1" dirty="0">
                      <a:solidFill>
                        <a:srgbClr val="FF0000"/>
                      </a:solidFill>
                      <a:latin typeface="+mn-ea"/>
                      <a:ea typeface="+mn-ea"/>
                    </a:endParaRPr>
                  </a:p>
                </p:txBody>
              </p:sp>
            </mc:Choice>
            <mc:Fallback xmlns="">
              <p:sp>
                <p:nvSpPr>
                  <p:cNvPr id="60444" name="Text Box 22"/>
                  <p:cNvSpPr txBox="1">
                    <a:spLocks noRot="1" noChangeAspect="1" noMove="1" noResize="1" noEditPoints="1" noAdjustHandles="1" noChangeArrowheads="1" noChangeShapeType="1" noTextEdit="1"/>
                  </p:cNvSpPr>
                  <p:nvPr/>
                </p:nvSpPr>
                <p:spPr bwMode="auto">
                  <a:xfrm>
                    <a:off x="4800" y="1569"/>
                    <a:ext cx="315" cy="330"/>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5" name="Group 30"/>
            <p:cNvGrpSpPr>
              <a:grpSpLocks/>
            </p:cNvGrpSpPr>
            <p:nvPr/>
          </p:nvGrpSpPr>
          <p:grpSpPr bwMode="auto">
            <a:xfrm>
              <a:off x="7509000" y="3121147"/>
              <a:ext cx="533400" cy="695325"/>
              <a:chOff x="4416" y="2016"/>
              <a:chExt cx="336" cy="438"/>
            </a:xfrm>
          </p:grpSpPr>
          <p:sp>
            <p:nvSpPr>
              <p:cNvPr id="60429" name="Line 31"/>
              <p:cNvSpPr>
                <a:spLocks noChangeShapeType="1"/>
              </p:cNvSpPr>
              <p:nvPr/>
            </p:nvSpPr>
            <p:spPr bwMode="auto">
              <a:xfrm>
                <a:off x="4512" y="2118"/>
                <a:ext cx="240" cy="33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0432" name="AutoShape 34"/>
              <p:cNvSpPr>
                <a:spLocks noChangeArrowheads="1"/>
              </p:cNvSpPr>
              <p:nvPr/>
            </p:nvSpPr>
            <p:spPr bwMode="auto">
              <a:xfrm rot="2782869">
                <a:off x="4488" y="1944"/>
                <a:ext cx="96" cy="240"/>
              </a:xfrm>
              <a:prstGeom prst="upArrow">
                <a:avLst>
                  <a:gd name="adj1" fmla="val 42704"/>
                  <a:gd name="adj2" fmla="val 134375"/>
                </a:avLst>
              </a:prstGeom>
              <a:solidFill>
                <a:srgbClr val="FFFF99"/>
              </a:solidFill>
              <a:ln w="28575">
                <a:solidFill>
                  <a:srgbClr val="663300"/>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C8203136-D972-4594-820A-528D9859C89C}"/>
                    </a:ext>
                  </a:extLst>
                </p:cNvPr>
                <p:cNvSpPr/>
                <p:nvPr/>
              </p:nvSpPr>
              <p:spPr>
                <a:xfrm>
                  <a:off x="5850974" y="3640672"/>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46" name="矩形 45">
                  <a:extLst>
                    <a:ext uri="{FF2B5EF4-FFF2-40B4-BE49-F238E27FC236}">
                      <a16:creationId xmlns:a16="http://schemas.microsoft.com/office/drawing/2014/main" id="{C8203136-D972-4594-820A-528D9859C89C}"/>
                    </a:ext>
                  </a:extLst>
                </p:cNvPr>
                <p:cNvSpPr>
                  <a:spLocks noRot="1" noChangeAspect="1" noMove="1" noResize="1" noEditPoints="1" noAdjustHandles="1" noChangeArrowheads="1" noChangeShapeType="1" noTextEdit="1"/>
                </p:cNvSpPr>
                <p:nvPr/>
              </p:nvSpPr>
              <p:spPr>
                <a:xfrm>
                  <a:off x="5850974" y="3640672"/>
                  <a:ext cx="529312" cy="5754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130BBF7-718D-4C4E-B18F-6FDBC907E60A}"/>
                    </a:ext>
                  </a:extLst>
                </p:cNvPr>
                <p:cNvSpPr/>
                <p:nvPr/>
              </p:nvSpPr>
              <p:spPr>
                <a:xfrm>
                  <a:off x="7901794" y="3615128"/>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FF0000"/>
                    </a:solidFill>
                  </a:endParaRPr>
                </a:p>
              </p:txBody>
            </p:sp>
          </mc:Choice>
          <mc:Fallback xmlns="">
            <p:sp>
              <p:nvSpPr>
                <p:cNvPr id="7" name="矩形 6">
                  <a:extLst>
                    <a:ext uri="{FF2B5EF4-FFF2-40B4-BE49-F238E27FC236}">
                      <a16:creationId xmlns:a16="http://schemas.microsoft.com/office/drawing/2014/main" id="{1130BBF7-718D-4C4E-B18F-6FDBC907E60A}"/>
                    </a:ext>
                  </a:extLst>
                </p:cNvPr>
                <p:cNvSpPr>
                  <a:spLocks noRot="1" noChangeAspect="1" noMove="1" noResize="1" noEditPoints="1" noAdjustHandles="1" noChangeArrowheads="1" noChangeShapeType="1" noTextEdit="1"/>
                </p:cNvSpPr>
                <p:nvPr/>
              </p:nvSpPr>
              <p:spPr>
                <a:xfrm>
                  <a:off x="7901794" y="3615128"/>
                  <a:ext cx="490134"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4676AD3-AC5A-432A-9EA9-2F7B4F60A876}"/>
                    </a:ext>
                  </a:extLst>
                </p:cNvPr>
                <p:cNvSpPr/>
                <p:nvPr/>
              </p:nvSpPr>
              <p:spPr>
                <a:xfrm>
                  <a:off x="7153954" y="2665777"/>
                  <a:ext cx="629083"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FF0000"/>
                    </a:solidFill>
                  </a:endParaRPr>
                </a:p>
              </p:txBody>
            </p:sp>
          </mc:Choice>
          <mc:Fallback xmlns="">
            <p:sp>
              <p:nvSpPr>
                <p:cNvPr id="8" name="矩形 7">
                  <a:extLst>
                    <a:ext uri="{FF2B5EF4-FFF2-40B4-BE49-F238E27FC236}">
                      <a16:creationId xmlns:a16="http://schemas.microsoft.com/office/drawing/2014/main" id="{94676AD3-AC5A-432A-9EA9-2F7B4F60A876}"/>
                    </a:ext>
                  </a:extLst>
                </p:cNvPr>
                <p:cNvSpPr>
                  <a:spLocks noRot="1" noChangeAspect="1" noMove="1" noResize="1" noEditPoints="1" noAdjustHandles="1" noChangeArrowheads="1" noChangeShapeType="1" noTextEdit="1"/>
                </p:cNvSpPr>
                <p:nvPr/>
              </p:nvSpPr>
              <p:spPr>
                <a:xfrm>
                  <a:off x="7153954" y="2665777"/>
                  <a:ext cx="629083" cy="58689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3503436-F180-4DE6-98B2-D5EB33170F30}"/>
                    </a:ext>
                  </a:extLst>
                </p:cNvPr>
                <p:cNvSpPr/>
                <p:nvPr/>
              </p:nvSpPr>
              <p:spPr>
                <a:xfrm>
                  <a:off x="7173513" y="3548841"/>
                  <a:ext cx="5532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rPr>
                          <m:t>𝜔</m:t>
                        </m:r>
                      </m:oMath>
                    </m:oMathPara>
                  </a14:m>
                  <a:endParaRPr lang="zh-CN" altLang="en-US" sz="2800" dirty="0">
                    <a:solidFill>
                      <a:srgbClr val="FF0000"/>
                    </a:solidFill>
                  </a:endParaRPr>
                </a:p>
              </p:txBody>
            </p:sp>
          </mc:Choice>
          <mc:Fallback xmlns="">
            <p:sp>
              <p:nvSpPr>
                <p:cNvPr id="9" name="矩形 8">
                  <a:extLst>
                    <a:ext uri="{FF2B5EF4-FFF2-40B4-BE49-F238E27FC236}">
                      <a16:creationId xmlns:a16="http://schemas.microsoft.com/office/drawing/2014/main" id="{A3503436-F180-4DE6-98B2-D5EB33170F30}"/>
                    </a:ext>
                  </a:extLst>
                </p:cNvPr>
                <p:cNvSpPr>
                  <a:spLocks noRot="1" noChangeAspect="1" noMove="1" noResize="1" noEditPoints="1" noAdjustHandles="1" noChangeArrowheads="1" noChangeShapeType="1" noTextEdit="1"/>
                </p:cNvSpPr>
                <p:nvPr/>
              </p:nvSpPr>
              <p:spPr>
                <a:xfrm>
                  <a:off x="7173513" y="3548841"/>
                  <a:ext cx="553228" cy="523220"/>
                </a:xfrm>
                <a:prstGeom prst="rect">
                  <a:avLst/>
                </a:prstGeom>
                <a:blipFill>
                  <a:blip r:embed="rId1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48955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0447"/>
                                        </p:tgtEl>
                                        <p:attrNameLst>
                                          <p:attrName>style.visibility</p:attrName>
                                        </p:attrNameLst>
                                      </p:cBhvr>
                                      <p:to>
                                        <p:strVal val="visible"/>
                                      </p:to>
                                    </p:set>
                                    <p:animEffect transition="in" filter="wipe(left)">
                                      <p:cBhvr>
                                        <p:cTn id="7" dur="500"/>
                                        <p:tgtEl>
                                          <p:spTgt spid="604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418"/>
                                        </p:tgtEl>
                                        <p:attrNameLst>
                                          <p:attrName>style.visibility</p:attrName>
                                        </p:attrNameLst>
                                      </p:cBhvr>
                                      <p:to>
                                        <p:strVal val="visible"/>
                                      </p:to>
                                    </p:set>
                                    <p:animEffect transition="in" filter="wipe(left)">
                                      <p:cBhvr>
                                        <p:cTn id="17" dur="500"/>
                                        <p:tgtEl>
                                          <p:spTgt spid="604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left)">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left)">
                                      <p:cBhvr>
                                        <p:cTn id="42" dur="500"/>
                                        <p:tgtEl>
                                          <p:spTgt spid="4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18" grpId="0"/>
      <p:bldP spid="60447" grpId="0"/>
      <p:bldP spid="60" grpId="0"/>
      <p:bldP spid="2" grpId="0"/>
      <p:bldP spid="6" grpId="0"/>
      <p:bldP spid="43" grpId="0"/>
      <p:bldP spid="44" grpId="0"/>
      <p:bldP spid="4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1326610" y="2180291"/>
            <a:ext cx="406176" cy="406176"/>
          </a:xfrm>
          <a:prstGeom prst="rect">
            <a:avLst/>
          </a:prstGeom>
        </p:spPr>
      </p:pic>
      <p:pic>
        <p:nvPicPr>
          <p:cNvPr id="3" name="图片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052129" y="3030856"/>
            <a:ext cx="406176" cy="406176"/>
          </a:xfrm>
          <a:prstGeom prst="rect">
            <a:avLst/>
          </a:prstGeom>
        </p:spPr>
      </p:pic>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739131" y="3867714"/>
            <a:ext cx="406176" cy="406176"/>
          </a:xfrm>
          <a:prstGeom prst="rect">
            <a:avLst/>
          </a:prstGeom>
        </p:spPr>
      </p:pic>
      <p:grpSp>
        <p:nvGrpSpPr>
          <p:cNvPr id="6" name="组合 5"/>
          <p:cNvGrpSpPr/>
          <p:nvPr/>
        </p:nvGrpSpPr>
        <p:grpSpPr>
          <a:xfrm>
            <a:off x="630882" y="510638"/>
            <a:ext cx="1654059" cy="865821"/>
            <a:chOff x="630882" y="510638"/>
            <a:chExt cx="1654059" cy="865821"/>
          </a:xfrm>
        </p:grpSpPr>
        <p:sp>
          <p:nvSpPr>
            <p:cNvPr id="7" name="文本框 6"/>
            <p:cNvSpPr txBox="1"/>
            <p:nvPr/>
          </p:nvSpPr>
          <p:spPr>
            <a:xfrm>
              <a:off x="673794" y="510638"/>
              <a:ext cx="1611147"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目录</a:t>
              </a:r>
            </a:p>
          </p:txBody>
        </p:sp>
        <p:sp>
          <p:nvSpPr>
            <p:cNvPr id="8" name="Freeform 192"/>
            <p:cNvSpPr>
              <a:spLocks noEditPoints="1"/>
            </p:cNvSpPr>
            <p:nvPr/>
          </p:nvSpPr>
          <p:spPr bwMode="auto">
            <a:xfrm>
              <a:off x="630882" y="1146853"/>
              <a:ext cx="1426832" cy="229606"/>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solidFill>
              <a:srgbClr val="D32F2F"/>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9" name="组合 8"/>
          <p:cNvGrpSpPr/>
          <p:nvPr/>
        </p:nvGrpSpPr>
        <p:grpSpPr>
          <a:xfrm>
            <a:off x="1939132" y="1961766"/>
            <a:ext cx="3753135" cy="677256"/>
            <a:chOff x="1968160" y="1961766"/>
            <a:chExt cx="3753135" cy="677256"/>
          </a:xfrm>
        </p:grpSpPr>
        <p:sp>
          <p:nvSpPr>
            <p:cNvPr id="10" name="文本框 9"/>
            <p:cNvSpPr txBox="1"/>
            <p:nvPr/>
          </p:nvSpPr>
          <p:spPr>
            <a:xfrm>
              <a:off x="1968160" y="1961766"/>
              <a:ext cx="375313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电磁感应的基本规律</a:t>
              </a:r>
            </a:p>
          </p:txBody>
        </p:sp>
        <p:sp>
          <p:nvSpPr>
            <p:cNvPr id="11" name="Freeform 304"/>
            <p:cNvSpPr>
              <a:spLocks noEditPoints="1"/>
            </p:cNvSpPr>
            <p:nvPr/>
          </p:nvSpPr>
          <p:spPr bwMode="auto">
            <a:xfrm>
              <a:off x="2104635" y="2458047"/>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2" name="组合 11"/>
          <p:cNvGrpSpPr/>
          <p:nvPr/>
        </p:nvGrpSpPr>
        <p:grpSpPr>
          <a:xfrm>
            <a:off x="2664651" y="2841476"/>
            <a:ext cx="6059624" cy="640991"/>
            <a:chOff x="2715904" y="3066480"/>
            <a:chExt cx="6059624" cy="640991"/>
          </a:xfrm>
        </p:grpSpPr>
        <p:sp>
          <p:nvSpPr>
            <p:cNvPr id="13" name="文本框 12"/>
            <p:cNvSpPr txBox="1"/>
            <p:nvPr/>
          </p:nvSpPr>
          <p:spPr>
            <a:xfrm>
              <a:off x="2715904" y="3066480"/>
              <a:ext cx="6059624"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动生电动势和感生电动势</a:t>
              </a:r>
            </a:p>
          </p:txBody>
        </p:sp>
        <p:sp>
          <p:nvSpPr>
            <p:cNvPr id="14" name="Freeform 304"/>
            <p:cNvSpPr>
              <a:spLocks noEditPoints="1"/>
            </p:cNvSpPr>
            <p:nvPr/>
          </p:nvSpPr>
          <p:spPr bwMode="auto">
            <a:xfrm>
              <a:off x="2822528" y="352649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5" name="组合 14"/>
          <p:cNvGrpSpPr/>
          <p:nvPr/>
        </p:nvGrpSpPr>
        <p:grpSpPr>
          <a:xfrm>
            <a:off x="3351653" y="3692965"/>
            <a:ext cx="5045372" cy="639107"/>
            <a:chOff x="3844727" y="4171194"/>
            <a:chExt cx="5045372" cy="639107"/>
          </a:xfrm>
        </p:grpSpPr>
        <p:sp>
          <p:nvSpPr>
            <p:cNvPr id="16" name="文本框 15"/>
            <p:cNvSpPr txBox="1"/>
            <p:nvPr/>
          </p:nvSpPr>
          <p:spPr>
            <a:xfrm>
              <a:off x="3844727" y="4171194"/>
              <a:ext cx="504537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自感和互感</a:t>
              </a:r>
            </a:p>
          </p:txBody>
        </p:sp>
        <p:sp>
          <p:nvSpPr>
            <p:cNvPr id="17"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pic>
        <p:nvPicPr>
          <p:cNvPr id="18" name="图片 1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3435622" y="4710434"/>
            <a:ext cx="406176" cy="406176"/>
          </a:xfrm>
          <a:prstGeom prst="rect">
            <a:avLst/>
          </a:prstGeom>
        </p:spPr>
      </p:pic>
      <p:grpSp>
        <p:nvGrpSpPr>
          <p:cNvPr id="19" name="组合 18"/>
          <p:cNvGrpSpPr/>
          <p:nvPr/>
        </p:nvGrpSpPr>
        <p:grpSpPr>
          <a:xfrm>
            <a:off x="4048144" y="4535685"/>
            <a:ext cx="5045372" cy="639107"/>
            <a:chOff x="3844727" y="4171194"/>
            <a:chExt cx="5045372" cy="639107"/>
          </a:xfrm>
        </p:grpSpPr>
        <p:sp>
          <p:nvSpPr>
            <p:cNvPr id="20" name="文本框 19"/>
            <p:cNvSpPr txBox="1"/>
            <p:nvPr/>
          </p:nvSpPr>
          <p:spPr>
            <a:xfrm>
              <a:off x="3844727" y="4171194"/>
              <a:ext cx="504537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磁场能量</a:t>
              </a:r>
            </a:p>
          </p:txBody>
        </p:sp>
        <p:sp>
          <p:nvSpPr>
            <p:cNvPr id="21"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pic>
        <p:nvPicPr>
          <p:cNvPr id="22" name="图片 2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4283627" y="5553154"/>
            <a:ext cx="406176" cy="406176"/>
          </a:xfrm>
          <a:prstGeom prst="rect">
            <a:avLst/>
          </a:prstGeom>
        </p:spPr>
      </p:pic>
      <p:grpSp>
        <p:nvGrpSpPr>
          <p:cNvPr id="23" name="组合 22"/>
          <p:cNvGrpSpPr/>
          <p:nvPr/>
        </p:nvGrpSpPr>
        <p:grpSpPr>
          <a:xfrm>
            <a:off x="4896149" y="5378405"/>
            <a:ext cx="5045372" cy="639107"/>
            <a:chOff x="3844727" y="4171194"/>
            <a:chExt cx="5045372" cy="639107"/>
          </a:xfrm>
        </p:grpSpPr>
        <p:sp>
          <p:nvSpPr>
            <p:cNvPr id="24" name="文本框 23"/>
            <p:cNvSpPr txBox="1"/>
            <p:nvPr/>
          </p:nvSpPr>
          <p:spPr>
            <a:xfrm>
              <a:off x="3844727" y="4171194"/>
              <a:ext cx="504537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麦克斯韦电磁场理论简介</a:t>
              </a:r>
            </a:p>
          </p:txBody>
        </p:sp>
        <p:sp>
          <p:nvSpPr>
            <p:cNvPr id="25"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spTree>
    <p:extLst>
      <p:ext uri="{BB962C8B-B14F-4D97-AF65-F5344CB8AC3E}">
        <p14:creationId xmlns:p14="http://schemas.microsoft.com/office/powerpoint/2010/main" val="30494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42" presetClass="entr" presetSubtype="0" fill="hold" nodeType="withEffect">
                                  <p:stCondLst>
                                    <p:cond delay="1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par>
                                <p:cTn id="24" presetID="42" presetClass="entr" presetSubtype="0" fill="hold" nodeType="withEffect">
                                  <p:stCondLst>
                                    <p:cond delay="1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2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42" presetClass="entr" presetSubtype="0" fill="hold" nodeType="withEffect">
                                  <p:stCondLst>
                                    <p:cond delay="260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anim calcmode="lin" valueType="num">
                                      <p:cBhvr>
                                        <p:cTn id="35" dur="500" fill="hold"/>
                                        <p:tgtEl>
                                          <p:spTgt spid="18"/>
                                        </p:tgtEl>
                                        <p:attrNameLst>
                                          <p:attrName>ppt_x</p:attrName>
                                        </p:attrNameLst>
                                      </p:cBhvr>
                                      <p:tavLst>
                                        <p:tav tm="0">
                                          <p:val>
                                            <p:strVal val="#ppt_x"/>
                                          </p:val>
                                        </p:tav>
                                        <p:tav tm="100000">
                                          <p:val>
                                            <p:strVal val="#ppt_x"/>
                                          </p:val>
                                        </p:tav>
                                      </p:tavLst>
                                    </p:anim>
                                    <p:anim calcmode="lin" valueType="num">
                                      <p:cBhvr>
                                        <p:cTn id="36" dur="500" fill="hold"/>
                                        <p:tgtEl>
                                          <p:spTgt spid="18"/>
                                        </p:tgtEl>
                                        <p:attrNameLst>
                                          <p:attrName>ppt_y</p:attrName>
                                        </p:attrNameLst>
                                      </p:cBhvr>
                                      <p:tavLst>
                                        <p:tav tm="0">
                                          <p:val>
                                            <p:strVal val="#ppt_y+.1"/>
                                          </p:val>
                                        </p:tav>
                                        <p:tav tm="100000">
                                          <p:val>
                                            <p:strVal val="#ppt_y"/>
                                          </p:val>
                                        </p:tav>
                                      </p:tavLst>
                                    </p:anim>
                                  </p:childTnLst>
                                </p:cTn>
                              </p:par>
                              <p:par>
                                <p:cTn id="37" presetID="22" presetClass="entr" presetSubtype="8" fill="hold" nodeType="withEffect">
                                  <p:stCondLst>
                                    <p:cond delay="300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0"/>
                                        <p:tgtEl>
                                          <p:spTgt spid="19"/>
                                        </p:tgtEl>
                                      </p:cBhvr>
                                    </p:animEffect>
                                  </p:childTnLst>
                                </p:cTn>
                              </p:par>
                              <p:par>
                                <p:cTn id="40" presetID="42" presetClass="entr" presetSubtype="0" fill="hold" nodeType="withEffect">
                                  <p:stCondLst>
                                    <p:cond delay="33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anim calcmode="lin" valueType="num">
                                      <p:cBhvr>
                                        <p:cTn id="43" dur="500" fill="hold"/>
                                        <p:tgtEl>
                                          <p:spTgt spid="22"/>
                                        </p:tgtEl>
                                        <p:attrNameLst>
                                          <p:attrName>ppt_x</p:attrName>
                                        </p:attrNameLst>
                                      </p:cBhvr>
                                      <p:tavLst>
                                        <p:tav tm="0">
                                          <p:val>
                                            <p:strVal val="#ppt_x"/>
                                          </p:val>
                                        </p:tav>
                                        <p:tav tm="100000">
                                          <p:val>
                                            <p:strVal val="#ppt_x"/>
                                          </p:val>
                                        </p:tav>
                                      </p:tavLst>
                                    </p:anim>
                                    <p:anim calcmode="lin" valueType="num">
                                      <p:cBhvr>
                                        <p:cTn id="44" dur="500" fill="hold"/>
                                        <p:tgtEl>
                                          <p:spTgt spid="22"/>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370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2521" name="Text Box 3"/>
              <p:cNvSpPr txBox="1">
                <a:spLocks noChangeArrowheads="1"/>
              </p:cNvSpPr>
              <p:nvPr/>
            </p:nvSpPr>
            <p:spPr bwMode="auto">
              <a:xfrm>
                <a:off x="609722" y="395533"/>
                <a:ext cx="9345663" cy="251972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10000"/>
                  </a:lnSpc>
                  <a:spcBef>
                    <a:spcPct val="50000"/>
                  </a:spcBef>
                  <a:buClrTx/>
                  <a:buFontTx/>
                  <a:buNone/>
                </a:pPr>
                <a:r>
                  <a:rPr lang="zh-CN" altLang="en-US" sz="2800" dirty="0">
                    <a:solidFill>
                      <a:srgbClr val="0000FF"/>
                    </a:solidFill>
                    <a:latin typeface="+mn-ea"/>
                    <a:ea typeface="+mn-ea"/>
                  </a:rPr>
                  <a:t>例：一导线矩形框的平面与磁感强度为</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0000FF"/>
                    </a:solidFill>
                    <a:latin typeface="+mn-ea"/>
                    <a:ea typeface="+mn-ea"/>
                  </a:rPr>
                  <a:t>的均匀磁场相垂直。在此矩形框上，有一质量为</a:t>
                </a:r>
                <a14:m>
                  <m:oMath xmlns:m="http://schemas.openxmlformats.org/officeDocument/2006/math">
                    <m:r>
                      <a:rPr lang="en-US" altLang="zh-CN" sz="2800" b="0" i="1" smtClean="0">
                        <a:solidFill>
                          <a:srgbClr val="0000FF"/>
                        </a:solidFill>
                        <a:latin typeface="Cambria Math" panose="02040503050406030204" pitchFamily="18" charset="0"/>
                      </a:rPr>
                      <m:t>𝑚</m:t>
                    </m:r>
                  </m:oMath>
                </a14:m>
                <a:r>
                  <a:rPr lang="zh-CN" altLang="en-US" sz="2800" dirty="0">
                    <a:solidFill>
                      <a:srgbClr val="0000FF"/>
                    </a:solidFill>
                    <a:latin typeface="+mn-ea"/>
                    <a:ea typeface="+mn-ea"/>
                  </a:rPr>
                  <a:t>长为</a:t>
                </a:r>
                <a14:m>
                  <m:oMath xmlns:m="http://schemas.openxmlformats.org/officeDocument/2006/math">
                    <m:r>
                      <a:rPr lang="en-US" altLang="zh-CN" sz="2800" b="0" i="1" smtClean="0">
                        <a:solidFill>
                          <a:srgbClr val="0000FF"/>
                        </a:solidFill>
                        <a:latin typeface="Cambria Math" panose="02040503050406030204" pitchFamily="18" charset="0"/>
                      </a:rPr>
                      <m:t>𝑙</m:t>
                    </m:r>
                  </m:oMath>
                </a14:m>
                <a:r>
                  <a:rPr lang="zh-CN" altLang="en-US" sz="2800" dirty="0">
                    <a:solidFill>
                      <a:srgbClr val="0000FF"/>
                    </a:solidFill>
                    <a:latin typeface="+mn-ea"/>
                    <a:ea typeface="+mn-ea"/>
                  </a:rPr>
                  <a:t>的可移动的细导体棒</a:t>
                </a:r>
                <a14:m>
                  <m:oMath xmlns:m="http://schemas.openxmlformats.org/officeDocument/2006/math">
                    <m:r>
                      <a:rPr lang="en-US" altLang="zh-CN" sz="2800" b="0" i="1" smtClean="0">
                        <a:solidFill>
                          <a:srgbClr val="0000FF"/>
                        </a:solidFill>
                        <a:latin typeface="Cambria Math" panose="02040503050406030204" pitchFamily="18" charset="0"/>
                      </a:rPr>
                      <m:t>𝑀𝑁</m:t>
                    </m:r>
                  </m:oMath>
                </a14:m>
                <a:r>
                  <a:rPr lang="zh-CN" altLang="en-US" sz="2800" dirty="0">
                    <a:solidFill>
                      <a:srgbClr val="0000FF"/>
                    </a:solidFill>
                    <a:latin typeface="+mn-ea"/>
                    <a:ea typeface="+mn-ea"/>
                  </a:rPr>
                  <a:t>；矩形框还接有一个电阻</a:t>
                </a:r>
                <a14:m>
                  <m:oMath xmlns:m="http://schemas.openxmlformats.org/officeDocument/2006/math">
                    <m:r>
                      <a:rPr lang="en-US" altLang="zh-CN" sz="2800" b="0" i="1" smtClean="0">
                        <a:solidFill>
                          <a:srgbClr val="0000FF"/>
                        </a:solidFill>
                        <a:latin typeface="Cambria Math" panose="02040503050406030204" pitchFamily="18" charset="0"/>
                      </a:rPr>
                      <m:t>𝑅</m:t>
                    </m:r>
                  </m:oMath>
                </a14:m>
                <a:r>
                  <a:rPr lang="zh-CN" altLang="en-US" sz="2800" dirty="0">
                    <a:solidFill>
                      <a:srgbClr val="0000FF"/>
                    </a:solidFill>
                    <a:latin typeface="+mn-ea"/>
                    <a:ea typeface="+mn-ea"/>
                  </a:rPr>
                  <a:t>，其值较之导线的电阻值要大得很多。若开始时，细导体棒以速度</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latin typeface="+mn-ea"/>
                    <a:ea typeface="+mn-ea"/>
                  </a:rPr>
                  <a:t>沿如图所示的矩形框运动，试求棒的速率随时间变化的函数关系。    </a:t>
                </a:r>
              </a:p>
            </p:txBody>
          </p:sp>
        </mc:Choice>
        <mc:Fallback xmlns="">
          <p:sp>
            <p:nvSpPr>
              <p:cNvPr id="62521" name="Text Box 3"/>
              <p:cNvSpPr txBox="1">
                <a:spLocks noRot="1" noChangeAspect="1" noMove="1" noResize="1" noEditPoints="1" noAdjustHandles="1" noChangeArrowheads="1" noChangeShapeType="1" noTextEdit="1"/>
              </p:cNvSpPr>
              <p:nvPr/>
            </p:nvSpPr>
            <p:spPr bwMode="auto">
              <a:xfrm>
                <a:off x="609722" y="395533"/>
                <a:ext cx="9345663" cy="2519729"/>
              </a:xfrm>
              <a:prstGeom prst="rect">
                <a:avLst/>
              </a:prstGeom>
              <a:blipFill>
                <a:blip r:embed="rId3"/>
                <a:stretch>
                  <a:fillRect l="-1305" t="-484" r="-5219" b="-46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2519" name="Text Box 11"/>
          <p:cNvSpPr txBox="1">
            <a:spLocks noChangeArrowheads="1"/>
          </p:cNvSpPr>
          <p:nvPr/>
        </p:nvSpPr>
        <p:spPr bwMode="auto">
          <a:xfrm>
            <a:off x="609722" y="3044459"/>
            <a:ext cx="37131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解：如图建立坐标</a:t>
            </a:r>
          </a:p>
        </p:txBody>
      </p:sp>
      <p:sp>
        <p:nvSpPr>
          <p:cNvPr id="62512" name="Line 20"/>
          <p:cNvSpPr>
            <a:spLocks noChangeShapeType="1"/>
          </p:cNvSpPr>
          <p:nvPr/>
        </p:nvSpPr>
        <p:spPr bwMode="auto">
          <a:xfrm flipH="1">
            <a:off x="6705723" y="4308840"/>
            <a:ext cx="762000"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476" name="Text Box 57"/>
          <p:cNvSpPr txBox="1">
            <a:spLocks noChangeArrowheads="1"/>
          </p:cNvSpPr>
          <p:nvPr/>
        </p:nvSpPr>
        <p:spPr bwMode="auto">
          <a:xfrm>
            <a:off x="609722" y="3695723"/>
            <a:ext cx="990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棒中</a:t>
            </a:r>
          </a:p>
        </p:txBody>
      </p:sp>
      <p:grpSp>
        <p:nvGrpSpPr>
          <p:cNvPr id="11" name="组合 10">
            <a:extLst>
              <a:ext uri="{FF2B5EF4-FFF2-40B4-BE49-F238E27FC236}">
                <a16:creationId xmlns:a16="http://schemas.microsoft.com/office/drawing/2014/main" id="{F45B0A76-F047-4E93-820A-B04E855A2D24}"/>
              </a:ext>
            </a:extLst>
          </p:cNvPr>
          <p:cNvGrpSpPr/>
          <p:nvPr/>
        </p:nvGrpSpPr>
        <p:grpSpPr>
          <a:xfrm>
            <a:off x="5638923" y="2937778"/>
            <a:ext cx="3200400" cy="3188629"/>
            <a:chOff x="5638923" y="2937778"/>
            <a:chExt cx="3200400" cy="3188629"/>
          </a:xfrm>
        </p:grpSpPr>
        <p:sp>
          <p:nvSpPr>
            <p:cNvPr id="62481" name="Rectangle 23"/>
            <p:cNvSpPr>
              <a:spLocks noChangeArrowheads="1"/>
            </p:cNvSpPr>
            <p:nvPr/>
          </p:nvSpPr>
          <p:spPr bwMode="auto">
            <a:xfrm>
              <a:off x="8001123" y="3383207"/>
              <a:ext cx="152400" cy="1905000"/>
            </a:xfrm>
            <a:prstGeom prst="rect">
              <a:avLst/>
            </a:prstGeom>
            <a:solidFill>
              <a:srgbClr val="FFD04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62482" name="Line 24"/>
            <p:cNvSpPr>
              <a:spLocks noChangeShapeType="1"/>
            </p:cNvSpPr>
            <p:nvPr/>
          </p:nvSpPr>
          <p:spPr bwMode="auto">
            <a:xfrm flipV="1">
              <a:off x="5867523" y="3383207"/>
              <a:ext cx="0" cy="6858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483" name="Line 25"/>
            <p:cNvSpPr>
              <a:spLocks noChangeShapeType="1"/>
            </p:cNvSpPr>
            <p:nvPr/>
          </p:nvSpPr>
          <p:spPr bwMode="auto">
            <a:xfrm flipV="1">
              <a:off x="5867523" y="4678607"/>
              <a:ext cx="0" cy="6096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484" name="Line 26"/>
            <p:cNvSpPr>
              <a:spLocks noChangeShapeType="1"/>
            </p:cNvSpPr>
            <p:nvPr/>
          </p:nvSpPr>
          <p:spPr bwMode="auto">
            <a:xfrm>
              <a:off x="5867523" y="3383207"/>
              <a:ext cx="259080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485" name="Line 27"/>
            <p:cNvSpPr>
              <a:spLocks noChangeShapeType="1"/>
            </p:cNvSpPr>
            <p:nvPr/>
          </p:nvSpPr>
          <p:spPr bwMode="auto">
            <a:xfrm>
              <a:off x="5867523" y="5288207"/>
              <a:ext cx="259080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486" name="Line 28"/>
            <p:cNvSpPr>
              <a:spLocks noChangeShapeType="1"/>
            </p:cNvSpPr>
            <p:nvPr/>
          </p:nvSpPr>
          <p:spPr bwMode="auto">
            <a:xfrm>
              <a:off x="7467723" y="3383207"/>
              <a:ext cx="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487" name="Line 29"/>
            <p:cNvSpPr>
              <a:spLocks noChangeShapeType="1"/>
            </p:cNvSpPr>
            <p:nvPr/>
          </p:nvSpPr>
          <p:spPr bwMode="auto">
            <a:xfrm>
              <a:off x="7620123" y="3383207"/>
              <a:ext cx="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488" name="Line 30"/>
            <p:cNvSpPr>
              <a:spLocks noChangeShapeType="1"/>
            </p:cNvSpPr>
            <p:nvPr/>
          </p:nvSpPr>
          <p:spPr bwMode="auto">
            <a:xfrm>
              <a:off x="8001123" y="3383207"/>
              <a:ext cx="0" cy="1905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489" name="Line 31"/>
            <p:cNvSpPr>
              <a:spLocks noChangeShapeType="1"/>
            </p:cNvSpPr>
            <p:nvPr/>
          </p:nvSpPr>
          <p:spPr bwMode="auto">
            <a:xfrm>
              <a:off x="8153523" y="3383207"/>
              <a:ext cx="0" cy="1905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490" name="Rectangle 32"/>
            <p:cNvSpPr>
              <a:spLocks noChangeArrowheads="1"/>
            </p:cNvSpPr>
            <p:nvPr/>
          </p:nvSpPr>
          <p:spPr bwMode="auto">
            <a:xfrm rot="19062665">
              <a:off x="7010523" y="33498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62491" name="Rectangle 33"/>
            <p:cNvSpPr>
              <a:spLocks noChangeArrowheads="1"/>
            </p:cNvSpPr>
            <p:nvPr/>
          </p:nvSpPr>
          <p:spPr bwMode="auto">
            <a:xfrm rot="19062665">
              <a:off x="5943723" y="33498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62492" name="Rectangle 34"/>
            <p:cNvSpPr>
              <a:spLocks noChangeArrowheads="1"/>
            </p:cNvSpPr>
            <p:nvPr/>
          </p:nvSpPr>
          <p:spPr bwMode="auto">
            <a:xfrm rot="19062665">
              <a:off x="8229723" y="33498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62493" name="Rectangle 35"/>
            <p:cNvSpPr>
              <a:spLocks noChangeArrowheads="1"/>
            </p:cNvSpPr>
            <p:nvPr/>
          </p:nvSpPr>
          <p:spPr bwMode="auto">
            <a:xfrm rot="19062665">
              <a:off x="7010523" y="47214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62494" name="Rectangle 36"/>
            <p:cNvSpPr>
              <a:spLocks noChangeArrowheads="1"/>
            </p:cNvSpPr>
            <p:nvPr/>
          </p:nvSpPr>
          <p:spPr bwMode="auto">
            <a:xfrm rot="19062665">
              <a:off x="5943723" y="47214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62495" name="Rectangle 37"/>
            <p:cNvSpPr>
              <a:spLocks noChangeArrowheads="1"/>
            </p:cNvSpPr>
            <p:nvPr/>
          </p:nvSpPr>
          <p:spPr bwMode="auto">
            <a:xfrm rot="19062665">
              <a:off x="8229723" y="47214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62496" name="Rectangle 38"/>
            <p:cNvSpPr>
              <a:spLocks noChangeArrowheads="1"/>
            </p:cNvSpPr>
            <p:nvPr/>
          </p:nvSpPr>
          <p:spPr bwMode="auto">
            <a:xfrm>
              <a:off x="7467723" y="3383207"/>
              <a:ext cx="152400" cy="1905000"/>
            </a:xfrm>
            <a:prstGeom prst="rect">
              <a:avLst/>
            </a:prstGeom>
            <a:gradFill rotWithShape="0">
              <a:gsLst>
                <a:gs pos="0">
                  <a:srgbClr val="6F5300"/>
                </a:gs>
                <a:gs pos="50000">
                  <a:srgbClr val="CC9900"/>
                </a:gs>
                <a:gs pos="100000">
                  <a:srgbClr val="6F5300"/>
                </a:gs>
              </a:gsLst>
              <a:lin ang="0" scaled="1"/>
            </a:gra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62497" name="Line 39"/>
            <p:cNvSpPr>
              <a:spLocks noChangeShapeType="1"/>
            </p:cNvSpPr>
            <p:nvPr/>
          </p:nvSpPr>
          <p:spPr bwMode="auto">
            <a:xfrm>
              <a:off x="6477123" y="4526207"/>
              <a:ext cx="0" cy="762000"/>
            </a:xfrm>
            <a:prstGeom prst="line">
              <a:avLst/>
            </a:prstGeom>
            <a:noFill/>
            <a:ln w="3175">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498" name="Line 40"/>
            <p:cNvSpPr>
              <a:spLocks noChangeShapeType="1"/>
            </p:cNvSpPr>
            <p:nvPr/>
          </p:nvSpPr>
          <p:spPr bwMode="auto">
            <a:xfrm flipV="1">
              <a:off x="6477123" y="3383207"/>
              <a:ext cx="0" cy="609600"/>
            </a:xfrm>
            <a:prstGeom prst="line">
              <a:avLst/>
            </a:prstGeom>
            <a:noFill/>
            <a:ln w="3175">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500" name="Line 42"/>
            <p:cNvSpPr>
              <a:spLocks noChangeShapeType="1"/>
            </p:cNvSpPr>
            <p:nvPr/>
          </p:nvSpPr>
          <p:spPr bwMode="auto">
            <a:xfrm>
              <a:off x="7620123" y="4297607"/>
              <a:ext cx="76200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504" name="Rectangle 46"/>
            <p:cNvSpPr>
              <a:spLocks noChangeArrowheads="1"/>
            </p:cNvSpPr>
            <p:nvPr/>
          </p:nvSpPr>
          <p:spPr bwMode="auto">
            <a:xfrm>
              <a:off x="5638923" y="3002207"/>
              <a:ext cx="3200400" cy="31242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62511" name="Rectangle 53"/>
            <p:cNvSpPr>
              <a:spLocks noChangeArrowheads="1"/>
            </p:cNvSpPr>
            <p:nvPr/>
          </p:nvSpPr>
          <p:spPr bwMode="auto">
            <a:xfrm>
              <a:off x="5791323" y="3992807"/>
              <a:ext cx="152400" cy="685800"/>
            </a:xfrm>
            <a:prstGeom prst="rect">
              <a:avLst/>
            </a:prstGeom>
            <a:gradFill rotWithShape="0">
              <a:gsLst>
                <a:gs pos="0">
                  <a:srgbClr val="003366"/>
                </a:gs>
                <a:gs pos="50000">
                  <a:srgbClr val="F7F9FA"/>
                </a:gs>
                <a:gs pos="100000">
                  <a:srgbClr val="003366"/>
                </a:gs>
              </a:gsLst>
              <a:lin ang="0" scaled="1"/>
            </a:gradFill>
            <a:ln w="19050">
              <a:solidFill>
                <a:srgbClr val="003300"/>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204252B-2F27-4EA7-B428-4B8C25F77C66}"/>
                    </a:ext>
                  </a:extLst>
                </p:cNvPr>
                <p:cNvSpPr/>
                <p:nvPr/>
              </p:nvSpPr>
              <p:spPr>
                <a:xfrm>
                  <a:off x="6515281" y="3436070"/>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p>
              </p:txBody>
            </p:sp>
          </mc:Choice>
          <mc:Fallback xmlns="">
            <p:sp>
              <p:nvSpPr>
                <p:cNvPr id="2" name="矩形 1">
                  <a:extLst>
                    <a:ext uri="{FF2B5EF4-FFF2-40B4-BE49-F238E27FC236}">
                      <a16:creationId xmlns:a16="http://schemas.microsoft.com/office/drawing/2014/main" id="{F204252B-2F27-4EA7-B428-4B8C25F77C66}"/>
                    </a:ext>
                  </a:extLst>
                </p:cNvPr>
                <p:cNvSpPr>
                  <a:spLocks noRot="1" noChangeAspect="1" noMove="1" noResize="1" noEditPoints="1" noAdjustHandles="1" noChangeArrowheads="1" noChangeShapeType="1" noTextEdit="1"/>
                </p:cNvSpPr>
                <p:nvPr/>
              </p:nvSpPr>
              <p:spPr>
                <a:xfrm>
                  <a:off x="6515281" y="3436070"/>
                  <a:ext cx="529312" cy="57547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C4AFED8-E949-4725-8327-92D9843EB0BA}"/>
                    </a:ext>
                  </a:extLst>
                </p:cNvPr>
                <p:cNvSpPr/>
                <p:nvPr/>
              </p:nvSpPr>
              <p:spPr>
                <a:xfrm>
                  <a:off x="5851401" y="4087764"/>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𝑅</m:t>
                        </m:r>
                      </m:oMath>
                    </m:oMathPara>
                  </a14:m>
                  <a:endParaRPr lang="zh-CN" altLang="en-US" sz="2800" dirty="0"/>
                </a:p>
              </p:txBody>
            </p:sp>
          </mc:Choice>
          <mc:Fallback xmlns="">
            <p:sp>
              <p:nvSpPr>
                <p:cNvPr id="5" name="矩形 4">
                  <a:extLst>
                    <a:ext uri="{FF2B5EF4-FFF2-40B4-BE49-F238E27FC236}">
                      <a16:creationId xmlns:a16="http://schemas.microsoft.com/office/drawing/2014/main" id="{9C4AFED8-E949-4725-8327-92D9843EB0BA}"/>
                    </a:ext>
                  </a:extLst>
                </p:cNvPr>
                <p:cNvSpPr>
                  <a:spLocks noRot="1" noChangeAspect="1" noMove="1" noResize="1" noEditPoints="1" noAdjustHandles="1" noChangeArrowheads="1" noChangeShapeType="1" noTextEdit="1"/>
                </p:cNvSpPr>
                <p:nvPr/>
              </p:nvSpPr>
              <p:spPr>
                <a:xfrm>
                  <a:off x="5851401" y="4087764"/>
                  <a:ext cx="52379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776313FC-B036-4636-A728-EF5FAE0E0C26}"/>
                    </a:ext>
                  </a:extLst>
                </p:cNvPr>
                <p:cNvSpPr/>
                <p:nvPr/>
              </p:nvSpPr>
              <p:spPr>
                <a:xfrm>
                  <a:off x="6272262" y="4008933"/>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7" name="矩形 6">
                  <a:extLst>
                    <a:ext uri="{FF2B5EF4-FFF2-40B4-BE49-F238E27FC236}">
                      <a16:creationId xmlns:a16="http://schemas.microsoft.com/office/drawing/2014/main" id="{776313FC-B036-4636-A728-EF5FAE0E0C26}"/>
                    </a:ext>
                  </a:extLst>
                </p:cNvPr>
                <p:cNvSpPr>
                  <a:spLocks noRot="1" noChangeAspect="1" noMove="1" noResize="1" noEditPoints="1" noAdjustHandles="1" noChangeArrowheads="1" noChangeShapeType="1" noTextEdit="1"/>
                </p:cNvSpPr>
                <p:nvPr/>
              </p:nvSpPr>
              <p:spPr>
                <a:xfrm>
                  <a:off x="6272262" y="4008933"/>
                  <a:ext cx="40927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5D902048-4D89-4C15-9E94-46BD79822068}"/>
                    </a:ext>
                  </a:extLst>
                </p:cNvPr>
                <p:cNvSpPr/>
                <p:nvPr/>
              </p:nvSpPr>
              <p:spPr>
                <a:xfrm>
                  <a:off x="8158307" y="3850587"/>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p>
              </p:txBody>
            </p:sp>
          </mc:Choice>
          <mc:Fallback xmlns="">
            <p:sp>
              <p:nvSpPr>
                <p:cNvPr id="67" name="矩形 66">
                  <a:extLst>
                    <a:ext uri="{FF2B5EF4-FFF2-40B4-BE49-F238E27FC236}">
                      <a16:creationId xmlns:a16="http://schemas.microsoft.com/office/drawing/2014/main" id="{5D902048-4D89-4C15-9E94-46BD79822068}"/>
                    </a:ext>
                  </a:extLst>
                </p:cNvPr>
                <p:cNvSpPr>
                  <a:spLocks noRot="1" noChangeAspect="1" noMove="1" noResize="1" noEditPoints="1" noAdjustHandles="1" noChangeArrowheads="1" noChangeShapeType="1" noTextEdit="1"/>
                </p:cNvSpPr>
                <p:nvPr/>
              </p:nvSpPr>
              <p:spPr>
                <a:xfrm>
                  <a:off x="8158307" y="3850587"/>
                  <a:ext cx="49013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658A4E9C-6107-4A2F-B1AD-F7629647F1D4}"/>
                    </a:ext>
                  </a:extLst>
                </p:cNvPr>
                <p:cNvSpPr/>
                <p:nvPr/>
              </p:nvSpPr>
              <p:spPr>
                <a:xfrm>
                  <a:off x="7292995" y="2937778"/>
                  <a:ext cx="555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oMath>
                    </m:oMathPara>
                  </a14:m>
                  <a:endParaRPr lang="zh-CN" altLang="en-US" sz="2800" dirty="0"/>
                </a:p>
              </p:txBody>
            </p:sp>
          </mc:Choice>
          <mc:Fallback xmlns="">
            <p:sp>
              <p:nvSpPr>
                <p:cNvPr id="68" name="矩形 67">
                  <a:extLst>
                    <a:ext uri="{FF2B5EF4-FFF2-40B4-BE49-F238E27FC236}">
                      <a16:creationId xmlns:a16="http://schemas.microsoft.com/office/drawing/2014/main" id="{658A4E9C-6107-4A2F-B1AD-F7629647F1D4}"/>
                    </a:ext>
                  </a:extLst>
                </p:cNvPr>
                <p:cNvSpPr>
                  <a:spLocks noRot="1" noChangeAspect="1" noMove="1" noResize="1" noEditPoints="1" noAdjustHandles="1" noChangeArrowheads="1" noChangeShapeType="1" noTextEdit="1"/>
                </p:cNvSpPr>
                <p:nvPr/>
              </p:nvSpPr>
              <p:spPr>
                <a:xfrm>
                  <a:off x="7292995" y="2937778"/>
                  <a:ext cx="55572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a:extLst>
                    <a:ext uri="{FF2B5EF4-FFF2-40B4-BE49-F238E27FC236}">
                      <a16:creationId xmlns:a16="http://schemas.microsoft.com/office/drawing/2014/main" id="{78196E23-2E44-4995-B69A-B64E6B0E3279}"/>
                    </a:ext>
                  </a:extLst>
                </p:cNvPr>
                <p:cNvSpPr/>
                <p:nvPr/>
              </p:nvSpPr>
              <p:spPr>
                <a:xfrm>
                  <a:off x="7249714" y="5224217"/>
                  <a:ext cx="599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𝑀</m:t>
                        </m:r>
                      </m:oMath>
                    </m:oMathPara>
                  </a14:m>
                  <a:endParaRPr lang="zh-CN" altLang="en-US" sz="2800" dirty="0"/>
                </a:p>
              </p:txBody>
            </p:sp>
          </mc:Choice>
          <mc:Fallback xmlns="">
            <p:sp>
              <p:nvSpPr>
                <p:cNvPr id="69" name="矩形 68">
                  <a:extLst>
                    <a:ext uri="{FF2B5EF4-FFF2-40B4-BE49-F238E27FC236}">
                      <a16:creationId xmlns:a16="http://schemas.microsoft.com/office/drawing/2014/main" id="{78196E23-2E44-4995-B69A-B64E6B0E3279}"/>
                    </a:ext>
                  </a:extLst>
                </p:cNvPr>
                <p:cNvSpPr>
                  <a:spLocks noRot="1" noChangeAspect="1" noMove="1" noResize="1" noEditPoints="1" noAdjustHandles="1" noChangeArrowheads="1" noChangeShapeType="1" noTextEdit="1"/>
                </p:cNvSpPr>
                <p:nvPr/>
              </p:nvSpPr>
              <p:spPr>
                <a:xfrm>
                  <a:off x="7249714" y="5224217"/>
                  <a:ext cx="599010" cy="523220"/>
                </a:xfrm>
                <a:prstGeom prst="rect">
                  <a:avLst/>
                </a:prstGeom>
                <a:blipFill>
                  <a:blip r:embed="rId9"/>
                  <a:stretch>
                    <a:fillRect/>
                  </a:stretch>
                </a:blipFill>
              </p:spPr>
              <p:txBody>
                <a:bodyPr/>
                <a:lstStyle/>
                <a:p>
                  <a:r>
                    <a:rPr lang="zh-CN" altLang="en-US">
                      <a:noFill/>
                    </a:rPr>
                    <a:t> </a:t>
                  </a:r>
                </a:p>
              </p:txBody>
            </p:sp>
          </mc:Fallback>
        </mc:AlternateContent>
      </p:grpSp>
      <p:grpSp>
        <p:nvGrpSpPr>
          <p:cNvPr id="12" name="组合 11">
            <a:extLst>
              <a:ext uri="{FF2B5EF4-FFF2-40B4-BE49-F238E27FC236}">
                <a16:creationId xmlns:a16="http://schemas.microsoft.com/office/drawing/2014/main" id="{5BCBC8AE-4687-41A4-BC13-78958BC904C6}"/>
              </a:ext>
            </a:extLst>
          </p:cNvPr>
          <p:cNvGrpSpPr/>
          <p:nvPr/>
        </p:nvGrpSpPr>
        <p:grpSpPr>
          <a:xfrm>
            <a:off x="5576578" y="5300416"/>
            <a:ext cx="3235694" cy="888363"/>
            <a:chOff x="8974499" y="3262251"/>
            <a:chExt cx="3235694" cy="888363"/>
          </a:xfrm>
        </p:grpSpPr>
        <p:sp>
          <p:nvSpPr>
            <p:cNvPr id="62505" name="Line 47"/>
            <p:cNvSpPr>
              <a:spLocks noChangeShapeType="1"/>
            </p:cNvSpPr>
            <p:nvPr/>
          </p:nvSpPr>
          <p:spPr bwMode="auto">
            <a:xfrm>
              <a:off x="9262453" y="3719451"/>
              <a:ext cx="2895600" cy="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508" name="Line 50"/>
            <p:cNvSpPr>
              <a:spLocks noChangeShapeType="1"/>
            </p:cNvSpPr>
            <p:nvPr/>
          </p:nvSpPr>
          <p:spPr bwMode="auto">
            <a:xfrm>
              <a:off x="9262453" y="3262251"/>
              <a:ext cx="0" cy="457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D6B61BB1-9C2E-4137-8855-F000A3E97609}"/>
                    </a:ext>
                  </a:extLst>
                </p:cNvPr>
                <p:cNvSpPr/>
                <p:nvPr/>
              </p:nvSpPr>
              <p:spPr>
                <a:xfrm>
                  <a:off x="11724484" y="3602313"/>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𝑥</m:t>
                        </m:r>
                      </m:oMath>
                    </m:oMathPara>
                  </a14:m>
                  <a:endParaRPr lang="zh-CN" altLang="en-US" sz="2800" dirty="0"/>
                </a:p>
              </p:txBody>
            </p:sp>
          </mc:Choice>
          <mc:Fallback xmlns="">
            <p:sp>
              <p:nvSpPr>
                <p:cNvPr id="70" name="矩形 69">
                  <a:extLst>
                    <a:ext uri="{FF2B5EF4-FFF2-40B4-BE49-F238E27FC236}">
                      <a16:creationId xmlns:a16="http://schemas.microsoft.com/office/drawing/2014/main" id="{D6B61BB1-9C2E-4137-8855-F000A3E97609}"/>
                    </a:ext>
                  </a:extLst>
                </p:cNvPr>
                <p:cNvSpPr>
                  <a:spLocks noRot="1" noChangeAspect="1" noMove="1" noResize="1" noEditPoints="1" noAdjustHandles="1" noChangeArrowheads="1" noChangeShapeType="1" noTextEdit="1"/>
                </p:cNvSpPr>
                <p:nvPr/>
              </p:nvSpPr>
              <p:spPr>
                <a:xfrm>
                  <a:off x="11724484" y="3602313"/>
                  <a:ext cx="48570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9AF62635-6A90-46C0-A85A-A13DB0CDE3FA}"/>
                    </a:ext>
                  </a:extLst>
                </p:cNvPr>
                <p:cNvSpPr/>
                <p:nvPr/>
              </p:nvSpPr>
              <p:spPr>
                <a:xfrm>
                  <a:off x="8974499" y="3627394"/>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71" name="矩形 70">
                  <a:extLst>
                    <a:ext uri="{FF2B5EF4-FFF2-40B4-BE49-F238E27FC236}">
                      <a16:creationId xmlns:a16="http://schemas.microsoft.com/office/drawing/2014/main" id="{9AF62635-6A90-46C0-A85A-A13DB0CDE3FA}"/>
                    </a:ext>
                  </a:extLst>
                </p:cNvPr>
                <p:cNvSpPr>
                  <a:spLocks noRot="1" noChangeAspect="1" noMove="1" noResize="1" noEditPoints="1" noAdjustHandles="1" noChangeArrowheads="1" noChangeShapeType="1" noTextEdit="1"/>
                </p:cNvSpPr>
                <p:nvPr/>
              </p:nvSpPr>
              <p:spPr>
                <a:xfrm>
                  <a:off x="8974499" y="3627394"/>
                  <a:ext cx="534890" cy="523220"/>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2A4E2564-BF71-4C6F-8B0E-3C15923CDAC3}"/>
                  </a:ext>
                </a:extLst>
              </p:cNvPr>
              <p:cNvSpPr txBox="1"/>
              <p:nvPr/>
            </p:nvSpPr>
            <p:spPr>
              <a:xfrm>
                <a:off x="1534268" y="3720902"/>
                <a:ext cx="1384930"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𝑖</m:t>
                          </m:r>
                        </m:sub>
                      </m:sSub>
                      <m:r>
                        <a:rPr lang="en-US" altLang="zh-CN"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𝐵𝑙𝑣</m:t>
                      </m:r>
                    </m:oMath>
                  </m:oMathPara>
                </a14:m>
                <a:endParaRPr lang="zh-CN" altLang="en-US" sz="2800" dirty="0">
                  <a:solidFill>
                    <a:srgbClr val="0000FF"/>
                  </a:solidFill>
                  <a:latin typeface="+mn-lt"/>
                  <a:ea typeface="+mn-ea"/>
                </a:endParaRPr>
              </a:p>
            </p:txBody>
          </p:sp>
        </mc:Choice>
        <mc:Fallback xmlns="">
          <p:sp>
            <p:nvSpPr>
              <p:cNvPr id="75" name="文本框 74">
                <a:extLst>
                  <a:ext uri="{FF2B5EF4-FFF2-40B4-BE49-F238E27FC236}">
                    <a16:creationId xmlns:a16="http://schemas.microsoft.com/office/drawing/2014/main" id="{2A4E2564-BF71-4C6F-8B0E-3C15923CDAC3}"/>
                  </a:ext>
                </a:extLst>
              </p:cNvPr>
              <p:cNvSpPr txBox="1">
                <a:spLocks noRot="1" noChangeAspect="1" noMove="1" noResize="1" noEditPoints="1" noAdjustHandles="1" noChangeArrowheads="1" noChangeShapeType="1" noTextEdit="1"/>
              </p:cNvSpPr>
              <p:nvPr/>
            </p:nvSpPr>
            <p:spPr>
              <a:xfrm>
                <a:off x="1534268" y="3720902"/>
                <a:ext cx="1384930"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a:extLst>
                  <a:ext uri="{FF2B5EF4-FFF2-40B4-BE49-F238E27FC236}">
                    <a16:creationId xmlns:a16="http://schemas.microsoft.com/office/drawing/2014/main" id="{E67A8EE4-09B6-497E-BD9F-F56093C7463E}"/>
                  </a:ext>
                </a:extLst>
              </p:cNvPr>
              <p:cNvSpPr/>
              <p:nvPr/>
            </p:nvSpPr>
            <p:spPr>
              <a:xfrm>
                <a:off x="4936937" y="3709007"/>
                <a:ext cx="555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oMath>
                  </m:oMathPara>
                </a14:m>
                <a:endParaRPr lang="zh-CN" altLang="en-US" sz="2800" dirty="0"/>
              </a:p>
            </p:txBody>
          </p:sp>
        </mc:Choice>
        <mc:Fallback xmlns="">
          <p:sp>
            <p:nvSpPr>
              <p:cNvPr id="77" name="矩形 76">
                <a:extLst>
                  <a:ext uri="{FF2B5EF4-FFF2-40B4-BE49-F238E27FC236}">
                    <a16:creationId xmlns:a16="http://schemas.microsoft.com/office/drawing/2014/main" id="{E67A8EE4-09B6-497E-BD9F-F56093C7463E}"/>
                  </a:ext>
                </a:extLst>
              </p:cNvPr>
              <p:cNvSpPr>
                <a:spLocks noRot="1" noChangeAspect="1" noMove="1" noResize="1" noEditPoints="1" noAdjustHandles="1" noChangeArrowheads="1" noChangeShapeType="1" noTextEdit="1"/>
              </p:cNvSpPr>
              <p:nvPr/>
            </p:nvSpPr>
            <p:spPr>
              <a:xfrm>
                <a:off x="4936937" y="3709007"/>
                <a:ext cx="555729"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F9EF734C-80AF-4CD1-9C54-0B2F5F0C9A51}"/>
                  </a:ext>
                </a:extLst>
              </p:cNvPr>
              <p:cNvSpPr/>
              <p:nvPr/>
            </p:nvSpPr>
            <p:spPr>
              <a:xfrm>
                <a:off x="4011724" y="3720902"/>
                <a:ext cx="599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𝑀</m:t>
                      </m:r>
                    </m:oMath>
                  </m:oMathPara>
                </a14:m>
                <a:endParaRPr lang="zh-CN" altLang="en-US" sz="2800" dirty="0"/>
              </a:p>
            </p:txBody>
          </p:sp>
        </mc:Choice>
        <mc:Fallback xmlns="">
          <p:sp>
            <p:nvSpPr>
              <p:cNvPr id="78" name="矩形 77">
                <a:extLst>
                  <a:ext uri="{FF2B5EF4-FFF2-40B4-BE49-F238E27FC236}">
                    <a16:creationId xmlns:a16="http://schemas.microsoft.com/office/drawing/2014/main" id="{F9EF734C-80AF-4CD1-9C54-0B2F5F0C9A51}"/>
                  </a:ext>
                </a:extLst>
              </p:cNvPr>
              <p:cNvSpPr>
                <a:spLocks noRot="1" noChangeAspect="1" noMove="1" noResize="1" noEditPoints="1" noAdjustHandles="1" noChangeArrowheads="1" noChangeShapeType="1" noTextEdit="1"/>
              </p:cNvSpPr>
              <p:nvPr/>
            </p:nvSpPr>
            <p:spPr>
              <a:xfrm>
                <a:off x="4011724" y="3720902"/>
                <a:ext cx="599010" cy="523220"/>
              </a:xfrm>
              <a:prstGeom prst="rect">
                <a:avLst/>
              </a:prstGeom>
              <a:blipFill>
                <a:blip r:embed="rId14"/>
                <a:stretch>
                  <a:fillRect/>
                </a:stretch>
              </a:blipFill>
            </p:spPr>
            <p:txBody>
              <a:bodyPr/>
              <a:lstStyle/>
              <a:p>
                <a:r>
                  <a:rPr lang="zh-CN" altLang="en-US">
                    <a:noFill/>
                  </a:rPr>
                  <a:t> </a:t>
                </a:r>
              </a:p>
            </p:txBody>
          </p:sp>
        </mc:Fallback>
      </mc:AlternateContent>
      <p:sp>
        <p:nvSpPr>
          <p:cNvPr id="79" name="Text Box 58">
            <a:extLst>
              <a:ext uri="{FF2B5EF4-FFF2-40B4-BE49-F238E27FC236}">
                <a16:creationId xmlns:a16="http://schemas.microsoft.com/office/drawing/2014/main" id="{25D1E65C-9128-4844-849B-BD488360B441}"/>
              </a:ext>
            </a:extLst>
          </p:cNvPr>
          <p:cNvSpPr txBox="1">
            <a:spLocks noChangeArrowheads="1"/>
          </p:cNvSpPr>
          <p:nvPr/>
        </p:nvSpPr>
        <p:spPr bwMode="auto">
          <a:xfrm>
            <a:off x="3173524" y="3709007"/>
            <a:ext cx="103075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且由</a:t>
            </a:r>
          </a:p>
        </p:txBody>
      </p:sp>
      <p:sp>
        <p:nvSpPr>
          <p:cNvPr id="80" name="Line 61">
            <a:extLst>
              <a:ext uri="{FF2B5EF4-FFF2-40B4-BE49-F238E27FC236}">
                <a16:creationId xmlns:a16="http://schemas.microsoft.com/office/drawing/2014/main" id="{397CCE97-C819-42F3-ACB9-0F9354D2F702}"/>
              </a:ext>
            </a:extLst>
          </p:cNvPr>
          <p:cNvSpPr>
            <a:spLocks noChangeShapeType="1"/>
          </p:cNvSpPr>
          <p:nvPr/>
        </p:nvSpPr>
        <p:spPr bwMode="auto">
          <a:xfrm>
            <a:off x="4545124" y="3982512"/>
            <a:ext cx="457200" cy="0"/>
          </a:xfrm>
          <a:prstGeom prst="line">
            <a:avLst/>
          </a:prstGeom>
          <a:noFill/>
          <a:ln w="28575">
            <a:solidFill>
              <a:srgbClr val="CC0000"/>
            </a:solidFill>
            <a:round/>
            <a:headEnd/>
            <a:tailEnd type="triangle" w="med" len="me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474" name="Line 64"/>
          <p:cNvSpPr>
            <a:spLocks noChangeShapeType="1"/>
          </p:cNvSpPr>
          <p:nvPr/>
        </p:nvSpPr>
        <p:spPr bwMode="auto">
          <a:xfrm flipV="1">
            <a:off x="7537832" y="3775440"/>
            <a:ext cx="0" cy="5334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C5ECC9AF-9E51-4611-97CC-7C9DDF170154}"/>
                  </a:ext>
                </a:extLst>
              </p:cNvPr>
              <p:cNvSpPr/>
              <p:nvPr/>
            </p:nvSpPr>
            <p:spPr>
              <a:xfrm>
                <a:off x="7538229" y="3796078"/>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FF00"/>
                          </a:solidFill>
                          <a:latin typeface="Cambria Math" panose="02040503050406030204" pitchFamily="18" charset="0"/>
                        </a:rPr>
                        <m:t>𝐼</m:t>
                      </m:r>
                    </m:oMath>
                  </m:oMathPara>
                </a14:m>
                <a:endParaRPr lang="zh-CN" altLang="en-US" sz="2800" dirty="0">
                  <a:solidFill>
                    <a:srgbClr val="00FF00"/>
                  </a:solidFill>
                </a:endParaRPr>
              </a:p>
            </p:txBody>
          </p:sp>
        </mc:Choice>
        <mc:Fallback xmlns="">
          <p:sp>
            <p:nvSpPr>
              <p:cNvPr id="82" name="矩形 81">
                <a:extLst>
                  <a:ext uri="{FF2B5EF4-FFF2-40B4-BE49-F238E27FC236}">
                    <a16:creationId xmlns:a16="http://schemas.microsoft.com/office/drawing/2014/main" id="{C5ECC9AF-9E51-4611-97CC-7C9DDF170154}"/>
                  </a:ext>
                </a:extLst>
              </p:cNvPr>
              <p:cNvSpPr>
                <a:spLocks noRot="1" noChangeAspect="1" noMove="1" noResize="1" noEditPoints="1" noAdjustHandles="1" noChangeArrowheads="1" noChangeShapeType="1" noTextEdit="1"/>
              </p:cNvSpPr>
              <p:nvPr/>
            </p:nvSpPr>
            <p:spPr>
              <a:xfrm>
                <a:off x="7538229" y="3796078"/>
                <a:ext cx="431721"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03201CA5-605A-47F6-B385-B7EC97069F0E}"/>
                  </a:ext>
                </a:extLst>
              </p:cNvPr>
              <p:cNvSpPr/>
              <p:nvPr/>
            </p:nvSpPr>
            <p:spPr>
              <a:xfrm>
                <a:off x="6832957" y="3785861"/>
                <a:ext cx="5177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𝐹</m:t>
                          </m:r>
                        </m:e>
                      </m:acc>
                    </m:oMath>
                  </m:oMathPara>
                </a14:m>
                <a:endParaRPr lang="zh-CN" altLang="en-US" sz="2800" dirty="0">
                  <a:solidFill>
                    <a:srgbClr val="FF0000"/>
                  </a:solidFill>
                </a:endParaRPr>
              </a:p>
            </p:txBody>
          </p:sp>
        </mc:Choice>
        <mc:Fallback xmlns="">
          <p:sp>
            <p:nvSpPr>
              <p:cNvPr id="83" name="矩形 82">
                <a:extLst>
                  <a:ext uri="{FF2B5EF4-FFF2-40B4-BE49-F238E27FC236}">
                    <a16:creationId xmlns:a16="http://schemas.microsoft.com/office/drawing/2014/main" id="{03201CA5-605A-47F6-B385-B7EC97069F0E}"/>
                  </a:ext>
                </a:extLst>
              </p:cNvPr>
              <p:cNvSpPr>
                <a:spLocks noRot="1" noChangeAspect="1" noMove="1" noResize="1" noEditPoints="1" noAdjustHandles="1" noChangeArrowheads="1" noChangeShapeType="1" noTextEdit="1"/>
              </p:cNvSpPr>
              <p:nvPr/>
            </p:nvSpPr>
            <p:spPr>
              <a:xfrm>
                <a:off x="6832957" y="3785861"/>
                <a:ext cx="517706" cy="57547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a:extLst>
                  <a:ext uri="{FF2B5EF4-FFF2-40B4-BE49-F238E27FC236}">
                    <a16:creationId xmlns:a16="http://schemas.microsoft.com/office/drawing/2014/main" id="{D137B402-B6C9-4EEB-ACE8-CC41C466E222}"/>
                  </a:ext>
                </a:extLst>
              </p:cNvPr>
              <p:cNvSpPr/>
              <p:nvPr/>
            </p:nvSpPr>
            <p:spPr>
              <a:xfrm>
                <a:off x="1340299" y="5149417"/>
                <a:ext cx="14820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𝐹</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𝐼𝐵𝑙</m:t>
                      </m:r>
                    </m:oMath>
                  </m:oMathPara>
                </a14:m>
                <a:endParaRPr lang="zh-CN" altLang="en-US" sz="2800" dirty="0">
                  <a:solidFill>
                    <a:srgbClr val="0000FF"/>
                  </a:solidFill>
                </a:endParaRPr>
              </a:p>
            </p:txBody>
          </p:sp>
        </mc:Choice>
        <mc:Fallback xmlns="">
          <p:sp>
            <p:nvSpPr>
              <p:cNvPr id="84" name="矩形 83">
                <a:extLst>
                  <a:ext uri="{FF2B5EF4-FFF2-40B4-BE49-F238E27FC236}">
                    <a16:creationId xmlns:a16="http://schemas.microsoft.com/office/drawing/2014/main" id="{D137B402-B6C9-4EEB-ACE8-CC41C466E222}"/>
                  </a:ext>
                </a:extLst>
              </p:cNvPr>
              <p:cNvSpPr>
                <a:spLocks noRot="1" noChangeAspect="1" noMove="1" noResize="1" noEditPoints="1" noAdjustHandles="1" noChangeArrowheads="1" noChangeShapeType="1" noTextEdit="1"/>
              </p:cNvSpPr>
              <p:nvPr/>
            </p:nvSpPr>
            <p:spPr>
              <a:xfrm>
                <a:off x="1340299" y="5149417"/>
                <a:ext cx="1482072"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a:extLst>
                  <a:ext uri="{FF2B5EF4-FFF2-40B4-BE49-F238E27FC236}">
                    <a16:creationId xmlns:a16="http://schemas.microsoft.com/office/drawing/2014/main" id="{64B5739A-3324-4FE0-B809-A6DA8288BF8B}"/>
                  </a:ext>
                </a:extLst>
              </p:cNvPr>
              <p:cNvSpPr/>
              <p:nvPr/>
            </p:nvSpPr>
            <p:spPr>
              <a:xfrm>
                <a:off x="2722203" y="4853494"/>
                <a:ext cx="1562415" cy="9541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𝐵</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𝑙</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𝑣</m:t>
                          </m:r>
                        </m:num>
                        <m:den>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85" name="矩形 84">
                <a:extLst>
                  <a:ext uri="{FF2B5EF4-FFF2-40B4-BE49-F238E27FC236}">
                    <a16:creationId xmlns:a16="http://schemas.microsoft.com/office/drawing/2014/main" id="{64B5739A-3324-4FE0-B809-A6DA8288BF8B}"/>
                  </a:ext>
                </a:extLst>
              </p:cNvPr>
              <p:cNvSpPr>
                <a:spLocks noRot="1" noChangeAspect="1" noMove="1" noResize="1" noEditPoints="1" noAdjustHandles="1" noChangeArrowheads="1" noChangeShapeType="1" noTextEdit="1"/>
              </p:cNvSpPr>
              <p:nvPr/>
            </p:nvSpPr>
            <p:spPr>
              <a:xfrm>
                <a:off x="2722203" y="4853494"/>
                <a:ext cx="1562415" cy="954107"/>
              </a:xfrm>
              <a:prstGeom prst="rect">
                <a:avLst/>
              </a:prstGeom>
              <a:blipFill>
                <a:blip r:embed="rId18"/>
                <a:stretch>
                  <a:fillRect/>
                </a:stretch>
              </a:blipFill>
            </p:spPr>
            <p:txBody>
              <a:bodyPr/>
              <a:lstStyle/>
              <a:p>
                <a:r>
                  <a:rPr lang="zh-CN" altLang="en-US">
                    <a:noFill/>
                  </a:rPr>
                  <a:t> </a:t>
                </a:r>
              </a:p>
            </p:txBody>
          </p:sp>
        </mc:Fallback>
      </mc:AlternateContent>
      <p:sp>
        <p:nvSpPr>
          <p:cNvPr id="86" name="Text Box 14">
            <a:extLst>
              <a:ext uri="{FF2B5EF4-FFF2-40B4-BE49-F238E27FC236}">
                <a16:creationId xmlns:a16="http://schemas.microsoft.com/office/drawing/2014/main" id="{1813CEE7-EB0C-4751-AA96-9C18F6408076}"/>
              </a:ext>
            </a:extLst>
          </p:cNvPr>
          <p:cNvSpPr txBox="1">
            <a:spLocks noChangeArrowheads="1"/>
          </p:cNvSpPr>
          <p:nvPr/>
        </p:nvSpPr>
        <p:spPr bwMode="auto">
          <a:xfrm>
            <a:off x="609722" y="4348759"/>
            <a:ext cx="2514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棒所受安培力</a:t>
            </a:r>
          </a:p>
        </p:txBody>
      </p:sp>
      <mc:AlternateContent xmlns:mc="http://schemas.openxmlformats.org/markup-compatibility/2006" xmlns:a14="http://schemas.microsoft.com/office/drawing/2010/main">
        <mc:Choice Requires="a14">
          <p:sp>
            <p:nvSpPr>
              <p:cNvPr id="87" name="Text Box 17">
                <a:extLst>
                  <a:ext uri="{FF2B5EF4-FFF2-40B4-BE49-F238E27FC236}">
                    <a16:creationId xmlns:a16="http://schemas.microsoft.com/office/drawing/2014/main" id="{90D1444B-621A-49F6-AB50-96805974DD1B}"/>
                  </a:ext>
                </a:extLst>
              </p:cNvPr>
              <p:cNvSpPr txBox="1">
                <a:spLocks noChangeArrowheads="1"/>
              </p:cNvSpPr>
              <p:nvPr/>
            </p:nvSpPr>
            <p:spPr bwMode="auto">
              <a:xfrm>
                <a:off x="609722" y="5821607"/>
                <a:ext cx="3352800" cy="5191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方向沿</a:t>
                </a:r>
                <a14:m>
                  <m:oMath xmlns:m="http://schemas.openxmlformats.org/officeDocument/2006/math">
                    <m:r>
                      <a:rPr lang="en-US" altLang="zh-CN" sz="2800" i="1">
                        <a:solidFill>
                          <a:srgbClr val="0000FF"/>
                        </a:solidFill>
                        <a:latin typeface="Cambria Math" panose="02040503050406030204" pitchFamily="18" charset="0"/>
                      </a:rPr>
                      <m:t>𝑂</m:t>
                    </m:r>
                    <m:r>
                      <a:rPr lang="en-US" altLang="zh-CN" sz="2800" b="0" i="1" smtClean="0">
                        <a:solidFill>
                          <a:srgbClr val="0000FF"/>
                        </a:solidFill>
                        <a:latin typeface="Cambria Math" panose="02040503050406030204" pitchFamily="18" charset="0"/>
                      </a:rPr>
                      <m:t>𝑥</m:t>
                    </m:r>
                  </m:oMath>
                </a14:m>
                <a:r>
                  <a:rPr kumimoji="0" lang="zh-CN" altLang="en-US" sz="2800" dirty="0">
                    <a:solidFill>
                      <a:srgbClr val="0000FF"/>
                    </a:solidFill>
                    <a:latin typeface="+mn-ea"/>
                    <a:ea typeface="+mn-ea"/>
                  </a:rPr>
                  <a:t>轴反向</a:t>
                </a:r>
              </a:p>
            </p:txBody>
          </p:sp>
        </mc:Choice>
        <mc:Fallback xmlns="">
          <p:sp>
            <p:nvSpPr>
              <p:cNvPr id="87" name="Text Box 17">
                <a:extLst>
                  <a:ext uri="{FF2B5EF4-FFF2-40B4-BE49-F238E27FC236}">
                    <a16:creationId xmlns:a16="http://schemas.microsoft.com/office/drawing/2014/main" id="{90D1444B-621A-49F6-AB50-96805974DD1B}"/>
                  </a:ext>
                </a:extLst>
              </p:cNvPr>
              <p:cNvSpPr txBox="1">
                <a:spLocks noRot="1" noChangeAspect="1" noMove="1" noResize="1" noEditPoints="1" noAdjustHandles="1" noChangeArrowheads="1" noChangeShapeType="1" noTextEdit="1"/>
              </p:cNvSpPr>
              <p:nvPr/>
            </p:nvSpPr>
            <p:spPr bwMode="auto">
              <a:xfrm>
                <a:off x="609722" y="5821607"/>
                <a:ext cx="3352800" cy="519112"/>
              </a:xfrm>
              <a:prstGeom prst="rect">
                <a:avLst/>
              </a:prstGeom>
              <a:blipFill>
                <a:blip r:embed="rId19"/>
                <a:stretch>
                  <a:fillRect l="-3636"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45867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2521"/>
                                        </p:tgtEl>
                                        <p:attrNameLst>
                                          <p:attrName>style.visibility</p:attrName>
                                        </p:attrNameLst>
                                      </p:cBhvr>
                                      <p:to>
                                        <p:strVal val="visible"/>
                                      </p:to>
                                    </p:set>
                                    <p:animEffect transition="in" filter="wipe(left)">
                                      <p:cBhvr>
                                        <p:cTn id="7" dur="500"/>
                                        <p:tgtEl>
                                          <p:spTgt spid="625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2519"/>
                                        </p:tgtEl>
                                        <p:attrNameLst>
                                          <p:attrName>style.visibility</p:attrName>
                                        </p:attrNameLst>
                                      </p:cBhvr>
                                      <p:to>
                                        <p:strVal val="visible"/>
                                      </p:to>
                                    </p:set>
                                    <p:animEffect transition="in" filter="wipe(left)">
                                      <p:cBhvr>
                                        <p:cTn id="17" dur="500"/>
                                        <p:tgtEl>
                                          <p:spTgt spid="625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2476"/>
                                        </p:tgtEl>
                                        <p:attrNameLst>
                                          <p:attrName>style.visibility</p:attrName>
                                        </p:attrNameLst>
                                      </p:cBhvr>
                                      <p:to>
                                        <p:strVal val="visible"/>
                                      </p:to>
                                    </p:set>
                                    <p:animEffect transition="in" filter="wipe(left)">
                                      <p:cBhvr>
                                        <p:cTn id="27" dur="500"/>
                                        <p:tgtEl>
                                          <p:spTgt spid="6247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5"/>
                                        </p:tgtEl>
                                        <p:attrNameLst>
                                          <p:attrName>style.visibility</p:attrName>
                                        </p:attrNameLst>
                                      </p:cBhvr>
                                      <p:to>
                                        <p:strVal val="visible"/>
                                      </p:to>
                                    </p:set>
                                    <p:animEffect transition="in" filter="wipe(left)">
                                      <p:cBhvr>
                                        <p:cTn id="32" dur="500"/>
                                        <p:tgtEl>
                                          <p:spTgt spid="7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9"/>
                                        </p:tgtEl>
                                        <p:attrNameLst>
                                          <p:attrName>style.visibility</p:attrName>
                                        </p:attrNameLst>
                                      </p:cBhvr>
                                      <p:to>
                                        <p:strVal val="visible"/>
                                      </p:to>
                                    </p:set>
                                    <p:animEffect transition="in" filter="wipe(left)">
                                      <p:cBhvr>
                                        <p:cTn id="37" dur="500"/>
                                        <p:tgtEl>
                                          <p:spTgt spid="7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wipe(left)">
                                      <p:cBhvr>
                                        <p:cTn id="47" dur="500"/>
                                        <p:tgtEl>
                                          <p:spTgt spid="8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wipe(left)">
                                      <p:cBhvr>
                                        <p:cTn id="52" dur="500"/>
                                        <p:tgtEl>
                                          <p:spTgt spid="7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62474"/>
                                        </p:tgtEl>
                                        <p:attrNameLst>
                                          <p:attrName>style.visibility</p:attrName>
                                        </p:attrNameLst>
                                      </p:cBhvr>
                                      <p:to>
                                        <p:strVal val="visible"/>
                                      </p:to>
                                    </p:set>
                                    <p:animEffect transition="in" filter="wipe(down)">
                                      <p:cBhvr>
                                        <p:cTn id="57" dur="500"/>
                                        <p:tgtEl>
                                          <p:spTgt spid="6247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wipe(left)">
                                      <p:cBhvr>
                                        <p:cTn id="62" dur="500"/>
                                        <p:tgtEl>
                                          <p:spTgt spid="8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6"/>
                                        </p:tgtEl>
                                        <p:attrNameLst>
                                          <p:attrName>style.visibility</p:attrName>
                                        </p:attrNameLst>
                                      </p:cBhvr>
                                      <p:to>
                                        <p:strVal val="visible"/>
                                      </p:to>
                                    </p:set>
                                    <p:animEffect transition="in" filter="wipe(left)">
                                      <p:cBhvr>
                                        <p:cTn id="67" dur="500"/>
                                        <p:tgtEl>
                                          <p:spTgt spid="8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84"/>
                                        </p:tgtEl>
                                        <p:attrNameLst>
                                          <p:attrName>style.visibility</p:attrName>
                                        </p:attrNameLst>
                                      </p:cBhvr>
                                      <p:to>
                                        <p:strVal val="visible"/>
                                      </p:to>
                                    </p:set>
                                    <p:animEffect transition="in" filter="wipe(left)">
                                      <p:cBhvr>
                                        <p:cTn id="72" dur="500"/>
                                        <p:tgtEl>
                                          <p:spTgt spid="8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wipe(left)">
                                      <p:cBhvr>
                                        <p:cTn id="77" dur="500"/>
                                        <p:tgtEl>
                                          <p:spTgt spid="8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87"/>
                                        </p:tgtEl>
                                        <p:attrNameLst>
                                          <p:attrName>style.visibility</p:attrName>
                                        </p:attrNameLst>
                                      </p:cBhvr>
                                      <p:to>
                                        <p:strVal val="visible"/>
                                      </p:to>
                                    </p:set>
                                    <p:animEffect transition="in" filter="wipe(left)">
                                      <p:cBhvr>
                                        <p:cTn id="82" dur="500"/>
                                        <p:tgtEl>
                                          <p:spTgt spid="8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grpId="0" nodeType="clickEffect">
                                  <p:stCondLst>
                                    <p:cond delay="0"/>
                                  </p:stCondLst>
                                  <p:childTnLst>
                                    <p:set>
                                      <p:cBhvr>
                                        <p:cTn id="86" dur="1" fill="hold">
                                          <p:stCondLst>
                                            <p:cond delay="0"/>
                                          </p:stCondLst>
                                        </p:cTn>
                                        <p:tgtEl>
                                          <p:spTgt spid="62512"/>
                                        </p:tgtEl>
                                        <p:attrNameLst>
                                          <p:attrName>style.visibility</p:attrName>
                                        </p:attrNameLst>
                                      </p:cBhvr>
                                      <p:to>
                                        <p:strVal val="visible"/>
                                      </p:to>
                                    </p:set>
                                    <p:animEffect transition="in" filter="wipe(right)">
                                      <p:cBhvr>
                                        <p:cTn id="87" dur="500"/>
                                        <p:tgtEl>
                                          <p:spTgt spid="6251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83"/>
                                        </p:tgtEl>
                                        <p:attrNameLst>
                                          <p:attrName>style.visibility</p:attrName>
                                        </p:attrNameLst>
                                      </p:cBhvr>
                                      <p:to>
                                        <p:strVal val="visible"/>
                                      </p:to>
                                    </p:set>
                                    <p:animEffect transition="in" filter="wipe(left)">
                                      <p:cBhvr>
                                        <p:cTn id="9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521" grpId="0"/>
      <p:bldP spid="62519" grpId="0"/>
      <p:bldP spid="62512" grpId="0" animBg="1"/>
      <p:bldP spid="62476" grpId="0"/>
      <p:bldP spid="75" grpId="0"/>
      <p:bldP spid="77" grpId="0"/>
      <p:bldP spid="78" grpId="0"/>
      <p:bldP spid="79" grpId="0"/>
      <p:bldP spid="80" grpId="0" animBg="1"/>
      <p:bldP spid="62474" grpId="0" animBg="1"/>
      <p:bldP spid="82" grpId="0"/>
      <p:bldP spid="83" grpId="0"/>
      <p:bldP spid="84" grpId="0"/>
      <p:bldP spid="85" grpId="0"/>
      <p:bldP spid="86" grpId="0"/>
      <p:bldP spid="8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61" name="Text Box 8"/>
          <p:cNvSpPr txBox="1">
            <a:spLocks noChangeArrowheads="1"/>
          </p:cNvSpPr>
          <p:nvPr/>
        </p:nvSpPr>
        <p:spPr bwMode="auto">
          <a:xfrm>
            <a:off x="766884" y="1586401"/>
            <a:ext cx="3657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棒的运动方程为</a:t>
            </a:r>
          </a:p>
        </p:txBody>
      </p:sp>
      <p:sp>
        <p:nvSpPr>
          <p:cNvPr id="64559" name="Text Box 11"/>
          <p:cNvSpPr txBox="1">
            <a:spLocks noChangeArrowheads="1"/>
          </p:cNvSpPr>
          <p:nvPr/>
        </p:nvSpPr>
        <p:spPr bwMode="auto">
          <a:xfrm>
            <a:off x="822536" y="3689968"/>
            <a:ext cx="68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ea"/>
                <a:ea typeface="+mn-ea"/>
              </a:rPr>
              <a:t>则</a:t>
            </a:r>
          </a:p>
        </p:txBody>
      </p:sp>
      <p:sp>
        <p:nvSpPr>
          <p:cNvPr id="64557" name="Rectangle 14"/>
          <p:cNvSpPr>
            <a:spLocks noChangeArrowheads="1"/>
          </p:cNvSpPr>
          <p:nvPr/>
        </p:nvSpPr>
        <p:spPr bwMode="auto">
          <a:xfrm>
            <a:off x="690684" y="4863002"/>
            <a:ext cx="685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计算得</a:t>
            </a:r>
            <a:r>
              <a:rPr lang="zh-CN" altLang="en-US" sz="2800" dirty="0">
                <a:solidFill>
                  <a:srgbClr val="0000FF"/>
                </a:solidFill>
                <a:latin typeface="+mn-ea"/>
                <a:ea typeface="+mn-ea"/>
              </a:rPr>
              <a:t>棒的速率随时间变化的函数关系为</a:t>
            </a:r>
          </a:p>
        </p:txBody>
      </p:sp>
      <p:grpSp>
        <p:nvGrpSpPr>
          <p:cNvPr id="2" name="组合 1">
            <a:extLst>
              <a:ext uri="{FF2B5EF4-FFF2-40B4-BE49-F238E27FC236}">
                <a16:creationId xmlns:a16="http://schemas.microsoft.com/office/drawing/2014/main" id="{25205B2B-546C-43DF-8074-34A97FBAB1F7}"/>
              </a:ext>
            </a:extLst>
          </p:cNvPr>
          <p:cNvGrpSpPr/>
          <p:nvPr/>
        </p:nvGrpSpPr>
        <p:grpSpPr>
          <a:xfrm>
            <a:off x="6758109" y="1519640"/>
            <a:ext cx="3262745" cy="3251001"/>
            <a:chOff x="6758109" y="1519640"/>
            <a:chExt cx="3262745" cy="3251001"/>
          </a:xfrm>
        </p:grpSpPr>
        <p:sp>
          <p:nvSpPr>
            <p:cNvPr id="55" name="Line 20">
              <a:extLst>
                <a:ext uri="{FF2B5EF4-FFF2-40B4-BE49-F238E27FC236}">
                  <a16:creationId xmlns:a16="http://schemas.microsoft.com/office/drawing/2014/main" id="{8DB01F6C-D4D0-40CC-8FBC-5C4534818F8A}"/>
                </a:ext>
              </a:extLst>
            </p:cNvPr>
            <p:cNvSpPr>
              <a:spLocks noChangeShapeType="1"/>
            </p:cNvSpPr>
            <p:nvPr/>
          </p:nvSpPr>
          <p:spPr bwMode="auto">
            <a:xfrm flipH="1">
              <a:off x="7887254" y="2890702"/>
              <a:ext cx="762000"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grpSp>
          <p:nvGrpSpPr>
            <p:cNvPr id="56" name="组合 55">
              <a:extLst>
                <a:ext uri="{FF2B5EF4-FFF2-40B4-BE49-F238E27FC236}">
                  <a16:creationId xmlns:a16="http://schemas.microsoft.com/office/drawing/2014/main" id="{08C7AB6F-1A0E-4DB4-B0C8-AFFBEF2047C1}"/>
                </a:ext>
              </a:extLst>
            </p:cNvPr>
            <p:cNvGrpSpPr/>
            <p:nvPr/>
          </p:nvGrpSpPr>
          <p:grpSpPr>
            <a:xfrm>
              <a:off x="6820454" y="1519640"/>
              <a:ext cx="3200400" cy="3188629"/>
              <a:chOff x="5638923" y="2937778"/>
              <a:chExt cx="3200400" cy="3188629"/>
            </a:xfrm>
          </p:grpSpPr>
          <p:sp>
            <p:nvSpPr>
              <p:cNvPr id="57" name="Rectangle 23">
                <a:extLst>
                  <a:ext uri="{FF2B5EF4-FFF2-40B4-BE49-F238E27FC236}">
                    <a16:creationId xmlns:a16="http://schemas.microsoft.com/office/drawing/2014/main" id="{653C0510-189A-4C44-8B6F-6B7B02DAC23F}"/>
                  </a:ext>
                </a:extLst>
              </p:cNvPr>
              <p:cNvSpPr>
                <a:spLocks noChangeArrowheads="1"/>
              </p:cNvSpPr>
              <p:nvPr/>
            </p:nvSpPr>
            <p:spPr bwMode="auto">
              <a:xfrm>
                <a:off x="8001123" y="3383207"/>
                <a:ext cx="152400" cy="1905000"/>
              </a:xfrm>
              <a:prstGeom prst="rect">
                <a:avLst/>
              </a:prstGeom>
              <a:solidFill>
                <a:srgbClr val="FFD04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58" name="Line 24">
                <a:extLst>
                  <a:ext uri="{FF2B5EF4-FFF2-40B4-BE49-F238E27FC236}">
                    <a16:creationId xmlns:a16="http://schemas.microsoft.com/office/drawing/2014/main" id="{9FBBD4FF-C42D-4786-8DE4-8B16FBD6B897}"/>
                  </a:ext>
                </a:extLst>
              </p:cNvPr>
              <p:cNvSpPr>
                <a:spLocks noChangeShapeType="1"/>
              </p:cNvSpPr>
              <p:nvPr/>
            </p:nvSpPr>
            <p:spPr bwMode="auto">
              <a:xfrm flipV="1">
                <a:off x="5867523" y="3383207"/>
                <a:ext cx="0" cy="6858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59" name="Line 25">
                <a:extLst>
                  <a:ext uri="{FF2B5EF4-FFF2-40B4-BE49-F238E27FC236}">
                    <a16:creationId xmlns:a16="http://schemas.microsoft.com/office/drawing/2014/main" id="{40FB18D1-91E1-40A7-B959-43B933208192}"/>
                  </a:ext>
                </a:extLst>
              </p:cNvPr>
              <p:cNvSpPr>
                <a:spLocks noChangeShapeType="1"/>
              </p:cNvSpPr>
              <p:nvPr/>
            </p:nvSpPr>
            <p:spPr bwMode="auto">
              <a:xfrm flipV="1">
                <a:off x="5867523" y="4678607"/>
                <a:ext cx="0" cy="6096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0" name="Line 26">
                <a:extLst>
                  <a:ext uri="{FF2B5EF4-FFF2-40B4-BE49-F238E27FC236}">
                    <a16:creationId xmlns:a16="http://schemas.microsoft.com/office/drawing/2014/main" id="{EE558477-3820-4225-BCC6-B39870663EA9}"/>
                  </a:ext>
                </a:extLst>
              </p:cNvPr>
              <p:cNvSpPr>
                <a:spLocks noChangeShapeType="1"/>
              </p:cNvSpPr>
              <p:nvPr/>
            </p:nvSpPr>
            <p:spPr bwMode="auto">
              <a:xfrm>
                <a:off x="5867523" y="3383207"/>
                <a:ext cx="259080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1" name="Line 27">
                <a:extLst>
                  <a:ext uri="{FF2B5EF4-FFF2-40B4-BE49-F238E27FC236}">
                    <a16:creationId xmlns:a16="http://schemas.microsoft.com/office/drawing/2014/main" id="{27C4FC8A-FCE8-4B26-9B22-404ABC8E685A}"/>
                  </a:ext>
                </a:extLst>
              </p:cNvPr>
              <p:cNvSpPr>
                <a:spLocks noChangeShapeType="1"/>
              </p:cNvSpPr>
              <p:nvPr/>
            </p:nvSpPr>
            <p:spPr bwMode="auto">
              <a:xfrm>
                <a:off x="5867523" y="5288207"/>
                <a:ext cx="259080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 name="Line 28">
                <a:extLst>
                  <a:ext uri="{FF2B5EF4-FFF2-40B4-BE49-F238E27FC236}">
                    <a16:creationId xmlns:a16="http://schemas.microsoft.com/office/drawing/2014/main" id="{2DB91DB1-B1B1-4E75-9DB8-515646862892}"/>
                  </a:ext>
                </a:extLst>
              </p:cNvPr>
              <p:cNvSpPr>
                <a:spLocks noChangeShapeType="1"/>
              </p:cNvSpPr>
              <p:nvPr/>
            </p:nvSpPr>
            <p:spPr bwMode="auto">
              <a:xfrm>
                <a:off x="7467723" y="3383207"/>
                <a:ext cx="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3" name="Line 29">
                <a:extLst>
                  <a:ext uri="{FF2B5EF4-FFF2-40B4-BE49-F238E27FC236}">
                    <a16:creationId xmlns:a16="http://schemas.microsoft.com/office/drawing/2014/main" id="{4A0548A4-FBC2-4AE6-AD31-5700989A254B}"/>
                  </a:ext>
                </a:extLst>
              </p:cNvPr>
              <p:cNvSpPr>
                <a:spLocks noChangeShapeType="1"/>
              </p:cNvSpPr>
              <p:nvPr/>
            </p:nvSpPr>
            <p:spPr bwMode="auto">
              <a:xfrm>
                <a:off x="7620123" y="3383207"/>
                <a:ext cx="0" cy="1905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4" name="Line 30">
                <a:extLst>
                  <a:ext uri="{FF2B5EF4-FFF2-40B4-BE49-F238E27FC236}">
                    <a16:creationId xmlns:a16="http://schemas.microsoft.com/office/drawing/2014/main" id="{805AF0F7-1780-4ABB-9F3F-DB9CA29BAB15}"/>
                  </a:ext>
                </a:extLst>
              </p:cNvPr>
              <p:cNvSpPr>
                <a:spLocks noChangeShapeType="1"/>
              </p:cNvSpPr>
              <p:nvPr/>
            </p:nvSpPr>
            <p:spPr bwMode="auto">
              <a:xfrm>
                <a:off x="8001123" y="3383207"/>
                <a:ext cx="0" cy="1905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5" name="Line 31">
                <a:extLst>
                  <a:ext uri="{FF2B5EF4-FFF2-40B4-BE49-F238E27FC236}">
                    <a16:creationId xmlns:a16="http://schemas.microsoft.com/office/drawing/2014/main" id="{41C3DFA9-26AA-4E2F-8BD2-9BABCC10AF18}"/>
                  </a:ext>
                </a:extLst>
              </p:cNvPr>
              <p:cNvSpPr>
                <a:spLocks noChangeShapeType="1"/>
              </p:cNvSpPr>
              <p:nvPr/>
            </p:nvSpPr>
            <p:spPr bwMode="auto">
              <a:xfrm>
                <a:off x="8153523" y="3383207"/>
                <a:ext cx="0" cy="1905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6" name="Rectangle 32">
                <a:extLst>
                  <a:ext uri="{FF2B5EF4-FFF2-40B4-BE49-F238E27FC236}">
                    <a16:creationId xmlns:a16="http://schemas.microsoft.com/office/drawing/2014/main" id="{ED45353D-9842-4660-BC16-EEEA7FA7A246}"/>
                  </a:ext>
                </a:extLst>
              </p:cNvPr>
              <p:cNvSpPr>
                <a:spLocks noChangeArrowheads="1"/>
              </p:cNvSpPr>
              <p:nvPr/>
            </p:nvSpPr>
            <p:spPr bwMode="auto">
              <a:xfrm rot="19062665">
                <a:off x="7010523" y="33498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67" name="Rectangle 33">
                <a:extLst>
                  <a:ext uri="{FF2B5EF4-FFF2-40B4-BE49-F238E27FC236}">
                    <a16:creationId xmlns:a16="http://schemas.microsoft.com/office/drawing/2014/main" id="{637D1DFB-6D7B-42FB-AFBC-AAF551C94BAC}"/>
                  </a:ext>
                </a:extLst>
              </p:cNvPr>
              <p:cNvSpPr>
                <a:spLocks noChangeArrowheads="1"/>
              </p:cNvSpPr>
              <p:nvPr/>
            </p:nvSpPr>
            <p:spPr bwMode="auto">
              <a:xfrm rot="19062665">
                <a:off x="5943723" y="33498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68" name="Rectangle 34">
                <a:extLst>
                  <a:ext uri="{FF2B5EF4-FFF2-40B4-BE49-F238E27FC236}">
                    <a16:creationId xmlns:a16="http://schemas.microsoft.com/office/drawing/2014/main" id="{455E234E-732D-4D8B-9B1A-D9D576959FD9}"/>
                  </a:ext>
                </a:extLst>
              </p:cNvPr>
              <p:cNvSpPr>
                <a:spLocks noChangeArrowheads="1"/>
              </p:cNvSpPr>
              <p:nvPr/>
            </p:nvSpPr>
            <p:spPr bwMode="auto">
              <a:xfrm rot="19062665">
                <a:off x="8229723" y="33498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69" name="Rectangle 35">
                <a:extLst>
                  <a:ext uri="{FF2B5EF4-FFF2-40B4-BE49-F238E27FC236}">
                    <a16:creationId xmlns:a16="http://schemas.microsoft.com/office/drawing/2014/main" id="{A2301607-6EAF-481C-86DF-90B950FA479E}"/>
                  </a:ext>
                </a:extLst>
              </p:cNvPr>
              <p:cNvSpPr>
                <a:spLocks noChangeArrowheads="1"/>
              </p:cNvSpPr>
              <p:nvPr/>
            </p:nvSpPr>
            <p:spPr bwMode="auto">
              <a:xfrm rot="19062665">
                <a:off x="7010523" y="47214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70" name="Rectangle 36">
                <a:extLst>
                  <a:ext uri="{FF2B5EF4-FFF2-40B4-BE49-F238E27FC236}">
                    <a16:creationId xmlns:a16="http://schemas.microsoft.com/office/drawing/2014/main" id="{BCD60387-EDAD-4671-A92F-4692DC41684D}"/>
                  </a:ext>
                </a:extLst>
              </p:cNvPr>
              <p:cNvSpPr>
                <a:spLocks noChangeArrowheads="1"/>
              </p:cNvSpPr>
              <p:nvPr/>
            </p:nvSpPr>
            <p:spPr bwMode="auto">
              <a:xfrm rot="19062665">
                <a:off x="5943723" y="47214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71" name="Rectangle 37">
                <a:extLst>
                  <a:ext uri="{FF2B5EF4-FFF2-40B4-BE49-F238E27FC236}">
                    <a16:creationId xmlns:a16="http://schemas.microsoft.com/office/drawing/2014/main" id="{A187023D-B94A-4608-ACE0-D47C69DFE9C2}"/>
                  </a:ext>
                </a:extLst>
              </p:cNvPr>
              <p:cNvSpPr>
                <a:spLocks noChangeArrowheads="1"/>
              </p:cNvSpPr>
              <p:nvPr/>
            </p:nvSpPr>
            <p:spPr bwMode="auto">
              <a:xfrm rot="19062665">
                <a:off x="8229723" y="4721470"/>
                <a:ext cx="38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a:solidFill>
                      <a:srgbClr val="0000FF"/>
                    </a:solidFill>
                    <a:latin typeface="+mn-ea"/>
                    <a:ea typeface="+mn-ea"/>
                  </a:rPr>
                  <a:t>+</a:t>
                </a:r>
              </a:p>
            </p:txBody>
          </p:sp>
          <p:sp>
            <p:nvSpPr>
              <p:cNvPr id="72" name="Rectangle 38">
                <a:extLst>
                  <a:ext uri="{FF2B5EF4-FFF2-40B4-BE49-F238E27FC236}">
                    <a16:creationId xmlns:a16="http://schemas.microsoft.com/office/drawing/2014/main" id="{E59397E0-29E5-4180-BF7B-E2FC74AAB36D}"/>
                  </a:ext>
                </a:extLst>
              </p:cNvPr>
              <p:cNvSpPr>
                <a:spLocks noChangeArrowheads="1"/>
              </p:cNvSpPr>
              <p:nvPr/>
            </p:nvSpPr>
            <p:spPr bwMode="auto">
              <a:xfrm>
                <a:off x="7467723" y="3383207"/>
                <a:ext cx="152400" cy="1905000"/>
              </a:xfrm>
              <a:prstGeom prst="rect">
                <a:avLst/>
              </a:prstGeom>
              <a:gradFill rotWithShape="0">
                <a:gsLst>
                  <a:gs pos="0">
                    <a:srgbClr val="6F5300"/>
                  </a:gs>
                  <a:gs pos="50000">
                    <a:srgbClr val="CC9900"/>
                  </a:gs>
                  <a:gs pos="100000">
                    <a:srgbClr val="6F5300"/>
                  </a:gs>
                </a:gsLst>
                <a:lin ang="0" scaled="1"/>
              </a:gra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73" name="Line 39">
                <a:extLst>
                  <a:ext uri="{FF2B5EF4-FFF2-40B4-BE49-F238E27FC236}">
                    <a16:creationId xmlns:a16="http://schemas.microsoft.com/office/drawing/2014/main" id="{F60E57E8-3ABE-42F4-85E1-86732CA79E3A}"/>
                  </a:ext>
                </a:extLst>
              </p:cNvPr>
              <p:cNvSpPr>
                <a:spLocks noChangeShapeType="1"/>
              </p:cNvSpPr>
              <p:nvPr/>
            </p:nvSpPr>
            <p:spPr bwMode="auto">
              <a:xfrm>
                <a:off x="6477123" y="4526207"/>
                <a:ext cx="0" cy="762000"/>
              </a:xfrm>
              <a:prstGeom prst="line">
                <a:avLst/>
              </a:prstGeom>
              <a:noFill/>
              <a:ln w="3175">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74" name="Line 40">
                <a:extLst>
                  <a:ext uri="{FF2B5EF4-FFF2-40B4-BE49-F238E27FC236}">
                    <a16:creationId xmlns:a16="http://schemas.microsoft.com/office/drawing/2014/main" id="{D7B831F1-124B-4FD9-97D3-B7E314C5EA68}"/>
                  </a:ext>
                </a:extLst>
              </p:cNvPr>
              <p:cNvSpPr>
                <a:spLocks noChangeShapeType="1"/>
              </p:cNvSpPr>
              <p:nvPr/>
            </p:nvSpPr>
            <p:spPr bwMode="auto">
              <a:xfrm flipV="1">
                <a:off x="6477123" y="3383207"/>
                <a:ext cx="0" cy="609600"/>
              </a:xfrm>
              <a:prstGeom prst="line">
                <a:avLst/>
              </a:prstGeom>
              <a:noFill/>
              <a:ln w="3175">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75" name="Line 42">
                <a:extLst>
                  <a:ext uri="{FF2B5EF4-FFF2-40B4-BE49-F238E27FC236}">
                    <a16:creationId xmlns:a16="http://schemas.microsoft.com/office/drawing/2014/main" id="{187AA0CD-3E5A-4859-A8F3-AB719A341981}"/>
                  </a:ext>
                </a:extLst>
              </p:cNvPr>
              <p:cNvSpPr>
                <a:spLocks noChangeShapeType="1"/>
              </p:cNvSpPr>
              <p:nvPr/>
            </p:nvSpPr>
            <p:spPr bwMode="auto">
              <a:xfrm>
                <a:off x="7620123" y="4297607"/>
                <a:ext cx="762000"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76" name="Rectangle 46">
                <a:extLst>
                  <a:ext uri="{FF2B5EF4-FFF2-40B4-BE49-F238E27FC236}">
                    <a16:creationId xmlns:a16="http://schemas.microsoft.com/office/drawing/2014/main" id="{F21B49D0-894C-4B1E-93A1-5B848D373A14}"/>
                  </a:ext>
                </a:extLst>
              </p:cNvPr>
              <p:cNvSpPr>
                <a:spLocks noChangeArrowheads="1"/>
              </p:cNvSpPr>
              <p:nvPr/>
            </p:nvSpPr>
            <p:spPr bwMode="auto">
              <a:xfrm>
                <a:off x="5638923" y="3002207"/>
                <a:ext cx="3200400" cy="312420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77" name="Rectangle 53">
                <a:extLst>
                  <a:ext uri="{FF2B5EF4-FFF2-40B4-BE49-F238E27FC236}">
                    <a16:creationId xmlns:a16="http://schemas.microsoft.com/office/drawing/2014/main" id="{9373CAB3-6592-4C87-82AE-710FD475E8E5}"/>
                  </a:ext>
                </a:extLst>
              </p:cNvPr>
              <p:cNvSpPr>
                <a:spLocks noChangeArrowheads="1"/>
              </p:cNvSpPr>
              <p:nvPr/>
            </p:nvSpPr>
            <p:spPr bwMode="auto">
              <a:xfrm>
                <a:off x="5791323" y="3992807"/>
                <a:ext cx="152400" cy="685800"/>
              </a:xfrm>
              <a:prstGeom prst="rect">
                <a:avLst/>
              </a:prstGeom>
              <a:gradFill rotWithShape="0">
                <a:gsLst>
                  <a:gs pos="0">
                    <a:srgbClr val="003366"/>
                  </a:gs>
                  <a:gs pos="50000">
                    <a:srgbClr val="F7F9FA"/>
                  </a:gs>
                  <a:gs pos="100000">
                    <a:srgbClr val="003366"/>
                  </a:gs>
                </a:gsLst>
                <a:lin ang="0" scaled="1"/>
              </a:gradFill>
              <a:ln w="19050">
                <a:solidFill>
                  <a:srgbClr val="003300"/>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mc:AlternateContent xmlns:mc="http://schemas.openxmlformats.org/markup-compatibility/2006" xmlns:a14="http://schemas.microsoft.com/office/drawing/2010/main">
            <mc:Choice Requires="a14">
              <p:sp>
                <p:nvSpPr>
                  <p:cNvPr id="78" name="矩形 77">
                    <a:extLst>
                      <a:ext uri="{FF2B5EF4-FFF2-40B4-BE49-F238E27FC236}">
                        <a16:creationId xmlns:a16="http://schemas.microsoft.com/office/drawing/2014/main" id="{266FF69A-5BB8-45C9-9946-A60A8CFF6291}"/>
                      </a:ext>
                    </a:extLst>
                  </p:cNvPr>
                  <p:cNvSpPr/>
                  <p:nvPr/>
                </p:nvSpPr>
                <p:spPr>
                  <a:xfrm>
                    <a:off x="6515281" y="3436070"/>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p>
                </p:txBody>
              </p:sp>
            </mc:Choice>
            <mc:Fallback xmlns="">
              <p:sp>
                <p:nvSpPr>
                  <p:cNvPr id="78" name="矩形 77">
                    <a:extLst>
                      <a:ext uri="{FF2B5EF4-FFF2-40B4-BE49-F238E27FC236}">
                        <a16:creationId xmlns:a16="http://schemas.microsoft.com/office/drawing/2014/main" id="{266FF69A-5BB8-45C9-9946-A60A8CFF6291}"/>
                      </a:ext>
                    </a:extLst>
                  </p:cNvPr>
                  <p:cNvSpPr>
                    <a:spLocks noRot="1" noChangeAspect="1" noMove="1" noResize="1" noEditPoints="1" noAdjustHandles="1" noChangeArrowheads="1" noChangeShapeType="1" noTextEdit="1"/>
                  </p:cNvSpPr>
                  <p:nvPr/>
                </p:nvSpPr>
                <p:spPr>
                  <a:xfrm>
                    <a:off x="6515281" y="3436070"/>
                    <a:ext cx="529312" cy="57547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1AF362A4-55C3-4CF7-A58A-BD1605064973}"/>
                      </a:ext>
                    </a:extLst>
                  </p:cNvPr>
                  <p:cNvSpPr/>
                  <p:nvPr/>
                </p:nvSpPr>
                <p:spPr>
                  <a:xfrm>
                    <a:off x="5851401" y="4087764"/>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𝑅</m:t>
                          </m:r>
                        </m:oMath>
                      </m:oMathPara>
                    </a14:m>
                    <a:endParaRPr lang="zh-CN" altLang="en-US" sz="2800" dirty="0"/>
                  </a:p>
                </p:txBody>
              </p:sp>
            </mc:Choice>
            <mc:Fallback xmlns="">
              <p:sp>
                <p:nvSpPr>
                  <p:cNvPr id="79" name="矩形 78">
                    <a:extLst>
                      <a:ext uri="{FF2B5EF4-FFF2-40B4-BE49-F238E27FC236}">
                        <a16:creationId xmlns:a16="http://schemas.microsoft.com/office/drawing/2014/main" id="{1AF362A4-55C3-4CF7-A58A-BD1605064973}"/>
                      </a:ext>
                    </a:extLst>
                  </p:cNvPr>
                  <p:cNvSpPr>
                    <a:spLocks noRot="1" noChangeAspect="1" noMove="1" noResize="1" noEditPoints="1" noAdjustHandles="1" noChangeArrowheads="1" noChangeShapeType="1" noTextEdit="1"/>
                  </p:cNvSpPr>
                  <p:nvPr/>
                </p:nvSpPr>
                <p:spPr>
                  <a:xfrm>
                    <a:off x="5851401" y="4087764"/>
                    <a:ext cx="52379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a:extLst>
                      <a:ext uri="{FF2B5EF4-FFF2-40B4-BE49-F238E27FC236}">
                        <a16:creationId xmlns:a16="http://schemas.microsoft.com/office/drawing/2014/main" id="{DC51F125-61F6-4826-B490-40ED7B1D04C8}"/>
                      </a:ext>
                    </a:extLst>
                  </p:cNvPr>
                  <p:cNvSpPr/>
                  <p:nvPr/>
                </p:nvSpPr>
                <p:spPr>
                  <a:xfrm>
                    <a:off x="6272262" y="4008933"/>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80" name="矩形 79">
                    <a:extLst>
                      <a:ext uri="{FF2B5EF4-FFF2-40B4-BE49-F238E27FC236}">
                        <a16:creationId xmlns:a16="http://schemas.microsoft.com/office/drawing/2014/main" id="{DC51F125-61F6-4826-B490-40ED7B1D04C8}"/>
                      </a:ext>
                    </a:extLst>
                  </p:cNvPr>
                  <p:cNvSpPr>
                    <a:spLocks noRot="1" noChangeAspect="1" noMove="1" noResize="1" noEditPoints="1" noAdjustHandles="1" noChangeArrowheads="1" noChangeShapeType="1" noTextEdit="1"/>
                  </p:cNvSpPr>
                  <p:nvPr/>
                </p:nvSpPr>
                <p:spPr>
                  <a:xfrm>
                    <a:off x="6272262" y="4008933"/>
                    <a:ext cx="40927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a:extLst>
                      <a:ext uri="{FF2B5EF4-FFF2-40B4-BE49-F238E27FC236}">
                        <a16:creationId xmlns:a16="http://schemas.microsoft.com/office/drawing/2014/main" id="{B67D2733-749E-45A4-8798-2CB2768B5B9B}"/>
                      </a:ext>
                    </a:extLst>
                  </p:cNvPr>
                  <p:cNvSpPr/>
                  <p:nvPr/>
                </p:nvSpPr>
                <p:spPr>
                  <a:xfrm>
                    <a:off x="8158307" y="3850587"/>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p>
                </p:txBody>
              </p:sp>
            </mc:Choice>
            <mc:Fallback xmlns="">
              <p:sp>
                <p:nvSpPr>
                  <p:cNvPr id="81" name="矩形 80">
                    <a:extLst>
                      <a:ext uri="{FF2B5EF4-FFF2-40B4-BE49-F238E27FC236}">
                        <a16:creationId xmlns:a16="http://schemas.microsoft.com/office/drawing/2014/main" id="{B67D2733-749E-45A4-8798-2CB2768B5B9B}"/>
                      </a:ext>
                    </a:extLst>
                  </p:cNvPr>
                  <p:cNvSpPr>
                    <a:spLocks noRot="1" noChangeAspect="1" noMove="1" noResize="1" noEditPoints="1" noAdjustHandles="1" noChangeArrowheads="1" noChangeShapeType="1" noTextEdit="1"/>
                  </p:cNvSpPr>
                  <p:nvPr/>
                </p:nvSpPr>
                <p:spPr>
                  <a:xfrm>
                    <a:off x="8158307" y="3850587"/>
                    <a:ext cx="49013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a:extLst>
                      <a:ext uri="{FF2B5EF4-FFF2-40B4-BE49-F238E27FC236}">
                        <a16:creationId xmlns:a16="http://schemas.microsoft.com/office/drawing/2014/main" id="{D094BA2B-3F06-4405-A274-D88B9C665006}"/>
                      </a:ext>
                    </a:extLst>
                  </p:cNvPr>
                  <p:cNvSpPr/>
                  <p:nvPr/>
                </p:nvSpPr>
                <p:spPr>
                  <a:xfrm>
                    <a:off x="7292995" y="2937778"/>
                    <a:ext cx="555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oMath>
                      </m:oMathPara>
                    </a14:m>
                    <a:endParaRPr lang="zh-CN" altLang="en-US" sz="2800" dirty="0"/>
                  </a:p>
                </p:txBody>
              </p:sp>
            </mc:Choice>
            <mc:Fallback xmlns="">
              <p:sp>
                <p:nvSpPr>
                  <p:cNvPr id="82" name="矩形 81">
                    <a:extLst>
                      <a:ext uri="{FF2B5EF4-FFF2-40B4-BE49-F238E27FC236}">
                        <a16:creationId xmlns:a16="http://schemas.microsoft.com/office/drawing/2014/main" id="{D094BA2B-3F06-4405-A274-D88B9C665006}"/>
                      </a:ext>
                    </a:extLst>
                  </p:cNvPr>
                  <p:cNvSpPr>
                    <a:spLocks noRot="1" noChangeAspect="1" noMove="1" noResize="1" noEditPoints="1" noAdjustHandles="1" noChangeArrowheads="1" noChangeShapeType="1" noTextEdit="1"/>
                  </p:cNvSpPr>
                  <p:nvPr/>
                </p:nvSpPr>
                <p:spPr>
                  <a:xfrm>
                    <a:off x="7292995" y="2937778"/>
                    <a:ext cx="55572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a:extLst>
                      <a:ext uri="{FF2B5EF4-FFF2-40B4-BE49-F238E27FC236}">
                        <a16:creationId xmlns:a16="http://schemas.microsoft.com/office/drawing/2014/main" id="{76B2FABE-23C4-4002-AAB6-860634C21312}"/>
                      </a:ext>
                    </a:extLst>
                  </p:cNvPr>
                  <p:cNvSpPr/>
                  <p:nvPr/>
                </p:nvSpPr>
                <p:spPr>
                  <a:xfrm>
                    <a:off x="7249714" y="5224217"/>
                    <a:ext cx="599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𝑀</m:t>
                          </m:r>
                        </m:oMath>
                      </m:oMathPara>
                    </a14:m>
                    <a:endParaRPr lang="zh-CN" altLang="en-US" sz="2800" dirty="0"/>
                  </a:p>
                </p:txBody>
              </p:sp>
            </mc:Choice>
            <mc:Fallback xmlns="">
              <p:sp>
                <p:nvSpPr>
                  <p:cNvPr id="83" name="矩形 82">
                    <a:extLst>
                      <a:ext uri="{FF2B5EF4-FFF2-40B4-BE49-F238E27FC236}">
                        <a16:creationId xmlns:a16="http://schemas.microsoft.com/office/drawing/2014/main" id="{76B2FABE-23C4-4002-AAB6-860634C21312}"/>
                      </a:ext>
                    </a:extLst>
                  </p:cNvPr>
                  <p:cNvSpPr>
                    <a:spLocks noRot="1" noChangeAspect="1" noMove="1" noResize="1" noEditPoints="1" noAdjustHandles="1" noChangeArrowheads="1" noChangeShapeType="1" noTextEdit="1"/>
                  </p:cNvSpPr>
                  <p:nvPr/>
                </p:nvSpPr>
                <p:spPr>
                  <a:xfrm>
                    <a:off x="7249714" y="5224217"/>
                    <a:ext cx="599010" cy="523220"/>
                  </a:xfrm>
                  <a:prstGeom prst="rect">
                    <a:avLst/>
                  </a:prstGeom>
                  <a:blipFill>
                    <a:blip r:embed="rId8"/>
                    <a:stretch>
                      <a:fillRect/>
                    </a:stretch>
                  </a:blipFill>
                </p:spPr>
                <p:txBody>
                  <a:bodyPr/>
                  <a:lstStyle/>
                  <a:p>
                    <a:r>
                      <a:rPr lang="zh-CN" altLang="en-US">
                        <a:noFill/>
                      </a:rPr>
                      <a:t> </a:t>
                    </a:r>
                  </a:p>
                </p:txBody>
              </p:sp>
            </mc:Fallback>
          </mc:AlternateContent>
        </p:grpSp>
        <p:grpSp>
          <p:nvGrpSpPr>
            <p:cNvPr id="84" name="组合 83">
              <a:extLst>
                <a:ext uri="{FF2B5EF4-FFF2-40B4-BE49-F238E27FC236}">
                  <a16:creationId xmlns:a16="http://schemas.microsoft.com/office/drawing/2014/main" id="{7450D3BB-608A-4543-9B8D-561F82D9E1A1}"/>
                </a:ext>
              </a:extLst>
            </p:cNvPr>
            <p:cNvGrpSpPr/>
            <p:nvPr/>
          </p:nvGrpSpPr>
          <p:grpSpPr>
            <a:xfrm>
              <a:off x="6758109" y="3882278"/>
              <a:ext cx="3235694" cy="888363"/>
              <a:chOff x="8974499" y="3262251"/>
              <a:chExt cx="3235694" cy="888363"/>
            </a:xfrm>
          </p:grpSpPr>
          <p:sp>
            <p:nvSpPr>
              <p:cNvPr id="85" name="Line 47">
                <a:extLst>
                  <a:ext uri="{FF2B5EF4-FFF2-40B4-BE49-F238E27FC236}">
                    <a16:creationId xmlns:a16="http://schemas.microsoft.com/office/drawing/2014/main" id="{ABF08E02-52DE-45B8-944C-4FB84DFF5A86}"/>
                  </a:ext>
                </a:extLst>
              </p:cNvPr>
              <p:cNvSpPr>
                <a:spLocks noChangeShapeType="1"/>
              </p:cNvSpPr>
              <p:nvPr/>
            </p:nvSpPr>
            <p:spPr bwMode="auto">
              <a:xfrm>
                <a:off x="9262453" y="3719451"/>
                <a:ext cx="2895600" cy="0"/>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86" name="Line 50">
                <a:extLst>
                  <a:ext uri="{FF2B5EF4-FFF2-40B4-BE49-F238E27FC236}">
                    <a16:creationId xmlns:a16="http://schemas.microsoft.com/office/drawing/2014/main" id="{54B18365-DDB3-49EC-9FFE-A3027CEF9EAC}"/>
                  </a:ext>
                </a:extLst>
              </p:cNvPr>
              <p:cNvSpPr>
                <a:spLocks noChangeShapeType="1"/>
              </p:cNvSpPr>
              <p:nvPr/>
            </p:nvSpPr>
            <p:spPr bwMode="auto">
              <a:xfrm>
                <a:off x="9262453" y="3262251"/>
                <a:ext cx="0" cy="4572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87" name="矩形 86">
                    <a:extLst>
                      <a:ext uri="{FF2B5EF4-FFF2-40B4-BE49-F238E27FC236}">
                        <a16:creationId xmlns:a16="http://schemas.microsoft.com/office/drawing/2014/main" id="{9D7D76DE-E5EA-4E00-AB27-CDB50A3DB8BF}"/>
                      </a:ext>
                    </a:extLst>
                  </p:cNvPr>
                  <p:cNvSpPr/>
                  <p:nvPr/>
                </p:nvSpPr>
                <p:spPr>
                  <a:xfrm>
                    <a:off x="11724484" y="3602313"/>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𝑥</m:t>
                          </m:r>
                        </m:oMath>
                      </m:oMathPara>
                    </a14:m>
                    <a:endParaRPr lang="zh-CN" altLang="en-US" sz="2800" dirty="0"/>
                  </a:p>
                </p:txBody>
              </p:sp>
            </mc:Choice>
            <mc:Fallback xmlns="">
              <p:sp>
                <p:nvSpPr>
                  <p:cNvPr id="87" name="矩形 86">
                    <a:extLst>
                      <a:ext uri="{FF2B5EF4-FFF2-40B4-BE49-F238E27FC236}">
                        <a16:creationId xmlns:a16="http://schemas.microsoft.com/office/drawing/2014/main" id="{9D7D76DE-E5EA-4E00-AB27-CDB50A3DB8BF}"/>
                      </a:ext>
                    </a:extLst>
                  </p:cNvPr>
                  <p:cNvSpPr>
                    <a:spLocks noRot="1" noChangeAspect="1" noMove="1" noResize="1" noEditPoints="1" noAdjustHandles="1" noChangeArrowheads="1" noChangeShapeType="1" noTextEdit="1"/>
                  </p:cNvSpPr>
                  <p:nvPr/>
                </p:nvSpPr>
                <p:spPr>
                  <a:xfrm>
                    <a:off x="11724484" y="3602313"/>
                    <a:ext cx="48570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a:extLst>
                      <a:ext uri="{FF2B5EF4-FFF2-40B4-BE49-F238E27FC236}">
                        <a16:creationId xmlns:a16="http://schemas.microsoft.com/office/drawing/2014/main" id="{C4140BF1-CE84-4B1E-937C-FBD87BC0B8B7}"/>
                      </a:ext>
                    </a:extLst>
                  </p:cNvPr>
                  <p:cNvSpPr/>
                  <p:nvPr/>
                </p:nvSpPr>
                <p:spPr>
                  <a:xfrm>
                    <a:off x="8974499" y="3627394"/>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88" name="矩形 87">
                    <a:extLst>
                      <a:ext uri="{FF2B5EF4-FFF2-40B4-BE49-F238E27FC236}">
                        <a16:creationId xmlns:a16="http://schemas.microsoft.com/office/drawing/2014/main" id="{C4140BF1-CE84-4B1E-937C-FBD87BC0B8B7}"/>
                      </a:ext>
                    </a:extLst>
                  </p:cNvPr>
                  <p:cNvSpPr>
                    <a:spLocks noRot="1" noChangeAspect="1" noMove="1" noResize="1" noEditPoints="1" noAdjustHandles="1" noChangeArrowheads="1" noChangeShapeType="1" noTextEdit="1"/>
                  </p:cNvSpPr>
                  <p:nvPr/>
                </p:nvSpPr>
                <p:spPr>
                  <a:xfrm>
                    <a:off x="8974499" y="3627394"/>
                    <a:ext cx="534890" cy="523220"/>
                  </a:xfrm>
                  <a:prstGeom prst="rect">
                    <a:avLst/>
                  </a:prstGeom>
                  <a:blipFill>
                    <a:blip r:embed="rId10"/>
                    <a:stretch>
                      <a:fillRect/>
                    </a:stretch>
                  </a:blipFill>
                </p:spPr>
                <p:txBody>
                  <a:bodyPr/>
                  <a:lstStyle/>
                  <a:p>
                    <a:r>
                      <a:rPr lang="zh-CN" altLang="en-US">
                        <a:noFill/>
                      </a:rPr>
                      <a:t> </a:t>
                    </a:r>
                  </a:p>
                </p:txBody>
              </p:sp>
            </mc:Fallback>
          </mc:AlternateContent>
        </p:grpSp>
        <p:sp>
          <p:nvSpPr>
            <p:cNvPr id="89" name="Line 64">
              <a:extLst>
                <a:ext uri="{FF2B5EF4-FFF2-40B4-BE49-F238E27FC236}">
                  <a16:creationId xmlns:a16="http://schemas.microsoft.com/office/drawing/2014/main" id="{8A38F0A0-9EDF-4027-85FD-DD0914265DF4}"/>
                </a:ext>
              </a:extLst>
            </p:cNvPr>
            <p:cNvSpPr>
              <a:spLocks noChangeShapeType="1"/>
            </p:cNvSpPr>
            <p:nvPr/>
          </p:nvSpPr>
          <p:spPr bwMode="auto">
            <a:xfrm flipV="1">
              <a:off x="8719363" y="2357302"/>
              <a:ext cx="0" cy="533400"/>
            </a:xfrm>
            <a:prstGeom prst="line">
              <a:avLst/>
            </a:prstGeom>
            <a:noFill/>
            <a:ln w="38100">
              <a:solidFill>
                <a:srgbClr val="00FF00"/>
              </a:solidFill>
              <a:round/>
              <a:headEnd/>
              <a:tailEnd type="triangle" w="med" len="me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CD9429C5-4BDA-4C1E-9121-49049A9AD807}"/>
                    </a:ext>
                  </a:extLst>
                </p:cNvPr>
                <p:cNvSpPr/>
                <p:nvPr/>
              </p:nvSpPr>
              <p:spPr>
                <a:xfrm>
                  <a:off x="8719760" y="2377940"/>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FF00"/>
                            </a:solidFill>
                            <a:latin typeface="Cambria Math" panose="02040503050406030204" pitchFamily="18" charset="0"/>
                          </a:rPr>
                          <m:t>𝐼</m:t>
                        </m:r>
                      </m:oMath>
                    </m:oMathPara>
                  </a14:m>
                  <a:endParaRPr lang="zh-CN" altLang="en-US" sz="2800" dirty="0">
                    <a:solidFill>
                      <a:srgbClr val="00FF00"/>
                    </a:solidFill>
                  </a:endParaRPr>
                </a:p>
              </p:txBody>
            </p:sp>
          </mc:Choice>
          <mc:Fallback xmlns="">
            <p:sp>
              <p:nvSpPr>
                <p:cNvPr id="90" name="矩形 89">
                  <a:extLst>
                    <a:ext uri="{FF2B5EF4-FFF2-40B4-BE49-F238E27FC236}">
                      <a16:creationId xmlns:a16="http://schemas.microsoft.com/office/drawing/2014/main" id="{CD9429C5-4BDA-4C1E-9121-49049A9AD807}"/>
                    </a:ext>
                  </a:extLst>
                </p:cNvPr>
                <p:cNvSpPr>
                  <a:spLocks noRot="1" noChangeAspect="1" noMove="1" noResize="1" noEditPoints="1" noAdjustHandles="1" noChangeArrowheads="1" noChangeShapeType="1" noTextEdit="1"/>
                </p:cNvSpPr>
                <p:nvPr/>
              </p:nvSpPr>
              <p:spPr>
                <a:xfrm>
                  <a:off x="8719760" y="2377940"/>
                  <a:ext cx="431721"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026A6455-EB1E-4445-A9FE-8032CBB721E4}"/>
                    </a:ext>
                  </a:extLst>
                </p:cNvPr>
                <p:cNvSpPr/>
                <p:nvPr/>
              </p:nvSpPr>
              <p:spPr>
                <a:xfrm>
                  <a:off x="8014488" y="2367723"/>
                  <a:ext cx="5177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𝐹</m:t>
                            </m:r>
                          </m:e>
                        </m:acc>
                      </m:oMath>
                    </m:oMathPara>
                  </a14:m>
                  <a:endParaRPr lang="zh-CN" altLang="en-US" sz="2800" dirty="0">
                    <a:solidFill>
                      <a:srgbClr val="FF0000"/>
                    </a:solidFill>
                  </a:endParaRPr>
                </a:p>
              </p:txBody>
            </p:sp>
          </mc:Choice>
          <mc:Fallback xmlns="">
            <p:sp>
              <p:nvSpPr>
                <p:cNvPr id="91" name="矩形 90">
                  <a:extLst>
                    <a:ext uri="{FF2B5EF4-FFF2-40B4-BE49-F238E27FC236}">
                      <a16:creationId xmlns:a16="http://schemas.microsoft.com/office/drawing/2014/main" id="{026A6455-EB1E-4445-A9FE-8032CBB721E4}"/>
                    </a:ext>
                  </a:extLst>
                </p:cNvPr>
                <p:cNvSpPr>
                  <a:spLocks noRot="1" noChangeAspect="1" noMove="1" noResize="1" noEditPoints="1" noAdjustHandles="1" noChangeArrowheads="1" noChangeShapeType="1" noTextEdit="1"/>
                </p:cNvSpPr>
                <p:nvPr/>
              </p:nvSpPr>
              <p:spPr>
                <a:xfrm>
                  <a:off x="8014488" y="2367723"/>
                  <a:ext cx="517706" cy="575479"/>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3" name="矩形 92">
                <a:extLst>
                  <a:ext uri="{FF2B5EF4-FFF2-40B4-BE49-F238E27FC236}">
                    <a16:creationId xmlns:a16="http://schemas.microsoft.com/office/drawing/2014/main" id="{92891599-1E01-49E8-B9E5-EA54A3120D27}"/>
                  </a:ext>
                </a:extLst>
              </p:cNvPr>
              <p:cNvSpPr/>
              <p:nvPr/>
            </p:nvSpPr>
            <p:spPr>
              <a:xfrm>
                <a:off x="766884" y="629767"/>
                <a:ext cx="14820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𝐹</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𝐼𝐵𝑙</m:t>
                      </m:r>
                    </m:oMath>
                  </m:oMathPara>
                </a14:m>
                <a:endParaRPr lang="zh-CN" altLang="en-US" sz="2800" dirty="0">
                  <a:solidFill>
                    <a:srgbClr val="0000FF"/>
                  </a:solidFill>
                </a:endParaRPr>
              </a:p>
            </p:txBody>
          </p:sp>
        </mc:Choice>
        <mc:Fallback xmlns="">
          <p:sp>
            <p:nvSpPr>
              <p:cNvPr id="93" name="矩形 92">
                <a:extLst>
                  <a:ext uri="{FF2B5EF4-FFF2-40B4-BE49-F238E27FC236}">
                    <a16:creationId xmlns:a16="http://schemas.microsoft.com/office/drawing/2014/main" id="{92891599-1E01-49E8-B9E5-EA54A3120D27}"/>
                  </a:ext>
                </a:extLst>
              </p:cNvPr>
              <p:cNvSpPr>
                <a:spLocks noRot="1" noChangeAspect="1" noMove="1" noResize="1" noEditPoints="1" noAdjustHandles="1" noChangeArrowheads="1" noChangeShapeType="1" noTextEdit="1"/>
              </p:cNvSpPr>
              <p:nvPr/>
            </p:nvSpPr>
            <p:spPr>
              <a:xfrm>
                <a:off x="766884" y="629767"/>
                <a:ext cx="1482072"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a:extLst>
                  <a:ext uri="{FF2B5EF4-FFF2-40B4-BE49-F238E27FC236}">
                    <a16:creationId xmlns:a16="http://schemas.microsoft.com/office/drawing/2014/main" id="{F7FA300F-7212-430D-AFB3-274684737A6A}"/>
                  </a:ext>
                </a:extLst>
              </p:cNvPr>
              <p:cNvSpPr/>
              <p:nvPr/>
            </p:nvSpPr>
            <p:spPr>
              <a:xfrm>
                <a:off x="2148788" y="333844"/>
                <a:ext cx="1562415" cy="9541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𝐵</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𝑙</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𝑣</m:t>
                          </m:r>
                        </m:num>
                        <m:den>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94" name="矩形 93">
                <a:extLst>
                  <a:ext uri="{FF2B5EF4-FFF2-40B4-BE49-F238E27FC236}">
                    <a16:creationId xmlns:a16="http://schemas.microsoft.com/office/drawing/2014/main" id="{F7FA300F-7212-430D-AFB3-274684737A6A}"/>
                  </a:ext>
                </a:extLst>
              </p:cNvPr>
              <p:cNvSpPr>
                <a:spLocks noRot="1" noChangeAspect="1" noMove="1" noResize="1" noEditPoints="1" noAdjustHandles="1" noChangeArrowheads="1" noChangeShapeType="1" noTextEdit="1"/>
              </p:cNvSpPr>
              <p:nvPr/>
            </p:nvSpPr>
            <p:spPr>
              <a:xfrm>
                <a:off x="2148788" y="333844"/>
                <a:ext cx="1562415" cy="95410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Text Box 17">
                <a:extLst>
                  <a:ext uri="{FF2B5EF4-FFF2-40B4-BE49-F238E27FC236}">
                    <a16:creationId xmlns:a16="http://schemas.microsoft.com/office/drawing/2014/main" id="{DFAB472A-11DA-40F3-9290-28E5E0853A12}"/>
                  </a:ext>
                </a:extLst>
              </p:cNvPr>
              <p:cNvSpPr txBox="1">
                <a:spLocks noChangeArrowheads="1"/>
              </p:cNvSpPr>
              <p:nvPr/>
            </p:nvSpPr>
            <p:spPr bwMode="auto">
              <a:xfrm>
                <a:off x="4100993" y="634107"/>
                <a:ext cx="3352800" cy="5191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方向沿</a:t>
                </a:r>
                <a14:m>
                  <m:oMath xmlns:m="http://schemas.openxmlformats.org/officeDocument/2006/math">
                    <m:r>
                      <a:rPr lang="en-US" altLang="zh-CN" sz="2800" i="1">
                        <a:solidFill>
                          <a:srgbClr val="0000FF"/>
                        </a:solidFill>
                        <a:latin typeface="Cambria Math" panose="02040503050406030204" pitchFamily="18" charset="0"/>
                      </a:rPr>
                      <m:t>𝑂</m:t>
                    </m:r>
                    <m:r>
                      <a:rPr lang="en-US" altLang="zh-CN" sz="2800" b="0" i="1" smtClean="0">
                        <a:solidFill>
                          <a:srgbClr val="0000FF"/>
                        </a:solidFill>
                        <a:latin typeface="Cambria Math" panose="02040503050406030204" pitchFamily="18" charset="0"/>
                      </a:rPr>
                      <m:t>𝑥</m:t>
                    </m:r>
                  </m:oMath>
                </a14:m>
                <a:r>
                  <a:rPr kumimoji="0" lang="zh-CN" altLang="en-US" sz="2800" dirty="0">
                    <a:solidFill>
                      <a:srgbClr val="0000FF"/>
                    </a:solidFill>
                    <a:latin typeface="+mn-ea"/>
                    <a:ea typeface="+mn-ea"/>
                  </a:rPr>
                  <a:t>轴反向</a:t>
                </a:r>
              </a:p>
            </p:txBody>
          </p:sp>
        </mc:Choice>
        <mc:Fallback xmlns="">
          <p:sp>
            <p:nvSpPr>
              <p:cNvPr id="95" name="Text Box 17">
                <a:extLst>
                  <a:ext uri="{FF2B5EF4-FFF2-40B4-BE49-F238E27FC236}">
                    <a16:creationId xmlns:a16="http://schemas.microsoft.com/office/drawing/2014/main" id="{DFAB472A-11DA-40F3-9290-28E5E0853A12}"/>
                  </a:ext>
                </a:extLst>
              </p:cNvPr>
              <p:cNvSpPr txBox="1">
                <a:spLocks noRot="1" noChangeAspect="1" noMove="1" noResize="1" noEditPoints="1" noAdjustHandles="1" noChangeArrowheads="1" noChangeShapeType="1" noTextEdit="1"/>
              </p:cNvSpPr>
              <p:nvPr/>
            </p:nvSpPr>
            <p:spPr bwMode="auto">
              <a:xfrm>
                <a:off x="4100993" y="634107"/>
                <a:ext cx="3352800" cy="519112"/>
              </a:xfrm>
              <a:prstGeom prst="rect">
                <a:avLst/>
              </a:prstGeom>
              <a:blipFill>
                <a:blip r:embed="rId15"/>
                <a:stretch>
                  <a:fillRect l="-3818" t="-11765"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585F385F-EEAC-4DBC-9E6C-095F69651C85}"/>
                  </a:ext>
                </a:extLst>
              </p:cNvPr>
              <p:cNvSpPr txBox="1"/>
              <p:nvPr/>
            </p:nvSpPr>
            <p:spPr>
              <a:xfrm>
                <a:off x="1784599" y="2267790"/>
                <a:ext cx="2577244" cy="86459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𝑚</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𝑑𝑣</m:t>
                          </m:r>
                        </m:num>
                        <m:den>
                          <m:r>
                            <a:rPr lang="en-US" altLang="zh-CN" sz="2800" b="0" i="1" smtClean="0">
                              <a:solidFill>
                                <a:srgbClr val="0000FF"/>
                              </a:solidFill>
                              <a:latin typeface="Cambria Math" panose="02040503050406030204" pitchFamily="18" charset="0"/>
                              <a:ea typeface="+mn-ea"/>
                            </a:rPr>
                            <m:t>𝑑𝑡</m:t>
                          </m:r>
                        </m:den>
                      </m:f>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𝐵</m:t>
                              </m:r>
                            </m:e>
                            <m:sup>
                              <m:r>
                                <a:rPr lang="en-US" altLang="zh-CN" sz="2800" i="1">
                                  <a:solidFill>
                                    <a:srgbClr val="0000FF"/>
                                  </a:solidFill>
                                  <a:latin typeface="Cambria Math" panose="02040503050406030204" pitchFamily="18" charset="0"/>
                                  <a:ea typeface="Cambria Math" panose="02040503050406030204" pitchFamily="18" charset="0"/>
                                </a:rPr>
                                <m:t>2</m:t>
                              </m:r>
                            </m:sup>
                          </m:sSup>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𝑙</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𝑣</m:t>
                          </m:r>
                        </m:num>
                        <m:den>
                          <m:r>
                            <a:rPr lang="en-US" altLang="zh-CN" sz="2800" i="1">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latin typeface="+mn-lt"/>
                  <a:ea typeface="+mn-ea"/>
                </a:endParaRPr>
              </a:p>
            </p:txBody>
          </p:sp>
        </mc:Choice>
        <mc:Fallback xmlns="">
          <p:sp>
            <p:nvSpPr>
              <p:cNvPr id="3" name="文本框 2">
                <a:extLst>
                  <a:ext uri="{FF2B5EF4-FFF2-40B4-BE49-F238E27FC236}">
                    <a16:creationId xmlns:a16="http://schemas.microsoft.com/office/drawing/2014/main" id="{585F385F-EEAC-4DBC-9E6C-095F69651C85}"/>
                  </a:ext>
                </a:extLst>
              </p:cNvPr>
              <p:cNvSpPr txBox="1">
                <a:spLocks noRot="1" noChangeAspect="1" noMove="1" noResize="1" noEditPoints="1" noAdjustHandles="1" noChangeArrowheads="1" noChangeShapeType="1" noTextEdit="1"/>
              </p:cNvSpPr>
              <p:nvPr/>
            </p:nvSpPr>
            <p:spPr>
              <a:xfrm>
                <a:off x="1784599" y="2267790"/>
                <a:ext cx="2577244" cy="864596"/>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D1D39B9-0905-4032-80D0-178A5090D5D6}"/>
                  </a:ext>
                </a:extLst>
              </p:cNvPr>
              <p:cNvSpPr txBox="1"/>
              <p:nvPr/>
            </p:nvSpPr>
            <p:spPr>
              <a:xfrm>
                <a:off x="1699109" y="3440955"/>
                <a:ext cx="3397405" cy="1017138"/>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nary>
                        <m:naryPr>
                          <m:ctrlPr>
                            <a:rPr lang="zh-CN" altLang="en-US" sz="2800" i="1" smtClean="0">
                              <a:solidFill>
                                <a:srgbClr val="0000FF"/>
                              </a:solidFill>
                              <a:latin typeface="Cambria Math" panose="02040503050406030204" pitchFamily="18" charset="0"/>
                              <a:ea typeface="+mn-ea"/>
                            </a:rPr>
                          </m:ctrlPr>
                        </m:naryPr>
                        <m:sub>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𝑣</m:t>
                              </m:r>
                            </m:e>
                            <m:sub>
                              <m:r>
                                <a:rPr lang="en-US" altLang="zh-CN" sz="2800" b="0" i="1" smtClean="0">
                                  <a:solidFill>
                                    <a:srgbClr val="0000FF"/>
                                  </a:solidFill>
                                  <a:latin typeface="Cambria Math" panose="02040503050406030204" pitchFamily="18" charset="0"/>
                                  <a:ea typeface="+mn-ea"/>
                                </a:rPr>
                                <m:t>0</m:t>
                              </m:r>
                            </m:sub>
                          </m:sSub>
                        </m:sub>
                        <m:sup>
                          <m:r>
                            <a:rPr lang="en-US" altLang="zh-CN" sz="2800" b="0" i="1" smtClean="0">
                              <a:solidFill>
                                <a:srgbClr val="0000FF"/>
                              </a:solidFill>
                              <a:latin typeface="Cambria Math" panose="02040503050406030204" pitchFamily="18" charset="0"/>
                              <a:ea typeface="+mn-ea"/>
                            </a:rPr>
                            <m:t>𝑣</m:t>
                          </m:r>
                        </m:sup>
                        <m:e>
                          <m:f>
                            <m:fPr>
                              <m:ctrlPr>
                                <a:rPr lang="en-US" altLang="zh-CN" sz="280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𝑑𝑣</m:t>
                              </m:r>
                            </m:num>
                            <m:den>
                              <m:r>
                                <a:rPr lang="en-US" altLang="zh-CN" sz="2800" b="0" i="1" smtClean="0">
                                  <a:solidFill>
                                    <a:srgbClr val="0000FF"/>
                                  </a:solidFill>
                                  <a:latin typeface="Cambria Math" panose="02040503050406030204" pitchFamily="18" charset="0"/>
                                  <a:ea typeface="+mn-ea"/>
                                </a:rPr>
                                <m:t>𝑣</m:t>
                              </m:r>
                            </m:den>
                          </m:f>
                        </m:e>
                      </m:nary>
                      <m:r>
                        <a:rPr lang="en-US" altLang="zh-CN" sz="2800" b="0" i="1" smtClean="0">
                          <a:solidFill>
                            <a:srgbClr val="0000FF"/>
                          </a:solidFill>
                          <a:latin typeface="Cambria Math" panose="02040503050406030204" pitchFamily="18" charset="0"/>
                          <a:ea typeface="+mn-ea"/>
                        </a:rPr>
                        <m:t>=−</m:t>
                      </m:r>
                      <m:nary>
                        <m:naryPr>
                          <m:ctrlPr>
                            <a:rPr lang="zh-CN" altLang="en-US" sz="2800" i="1">
                              <a:solidFill>
                                <a:srgbClr val="0000FF"/>
                              </a:solidFill>
                              <a:latin typeface="Cambria Math" panose="02040503050406030204" pitchFamily="18" charset="0"/>
                            </a:rPr>
                          </m:ctrlPr>
                        </m:naryPr>
                        <m:sub>
                          <m:r>
                            <a:rPr lang="en-US" altLang="zh-CN" sz="2800" b="0" i="1" smtClean="0">
                              <a:solidFill>
                                <a:srgbClr val="0000FF"/>
                              </a:solidFill>
                              <a:latin typeface="Cambria Math" panose="02040503050406030204" pitchFamily="18" charset="0"/>
                            </a:rPr>
                            <m:t>0</m:t>
                          </m:r>
                        </m:sub>
                        <m:sup>
                          <m:r>
                            <a:rPr lang="en-US" altLang="zh-CN" sz="2800" b="0" i="1" smtClean="0">
                              <a:solidFill>
                                <a:srgbClr val="0000FF"/>
                              </a:solidFill>
                              <a:latin typeface="Cambria Math" panose="02040503050406030204" pitchFamily="18" charset="0"/>
                            </a:rPr>
                            <m:t>𝑡</m:t>
                          </m:r>
                        </m:sup>
                        <m:e>
                          <m:f>
                            <m:fPr>
                              <m:ctrlPr>
                                <a:rPr lang="en-US" altLang="zh-CN" sz="2800" i="1">
                                  <a:solidFill>
                                    <a:srgbClr val="0000FF"/>
                                  </a:solidFill>
                                  <a:latin typeface="Cambria Math" panose="02040503050406030204" pitchFamily="18" charset="0"/>
                                </a:rPr>
                              </m:ctrlPr>
                            </m:fPr>
                            <m:num>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𝐵</m:t>
                                  </m:r>
                                </m:e>
                                <m:sup>
                                  <m:r>
                                    <a:rPr lang="en-US" altLang="zh-CN" sz="2800" i="1">
                                      <a:solidFill>
                                        <a:srgbClr val="0000FF"/>
                                      </a:solidFill>
                                      <a:latin typeface="Cambria Math" panose="02040503050406030204" pitchFamily="18" charset="0"/>
                                      <a:ea typeface="Cambria Math" panose="02040503050406030204" pitchFamily="18" charset="0"/>
                                    </a:rPr>
                                    <m:t>2</m:t>
                                  </m:r>
                                </m:sup>
                              </m:sSup>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𝑙</m:t>
                                  </m:r>
                                </m:e>
                                <m:sup>
                                  <m:r>
                                    <a:rPr lang="en-US" altLang="zh-CN" sz="2800" i="1">
                                      <a:solidFill>
                                        <a:srgbClr val="0000FF"/>
                                      </a:solidFill>
                                      <a:latin typeface="Cambria Math" panose="02040503050406030204" pitchFamily="18" charset="0"/>
                                      <a:ea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𝑚𝑅</m:t>
                              </m:r>
                            </m:den>
                          </m:f>
                          <m:r>
                            <a:rPr lang="en-US" altLang="zh-CN" sz="2800" b="0" i="1" smtClean="0">
                              <a:solidFill>
                                <a:srgbClr val="0000FF"/>
                              </a:solidFill>
                              <a:latin typeface="Cambria Math" panose="02040503050406030204" pitchFamily="18" charset="0"/>
                            </a:rPr>
                            <m:t>𝑑𝑡</m:t>
                          </m:r>
                        </m:e>
                      </m:nary>
                    </m:oMath>
                  </m:oMathPara>
                </a14:m>
                <a:endParaRPr lang="zh-CN" altLang="en-US" sz="2800" dirty="0">
                  <a:solidFill>
                    <a:srgbClr val="0000FF"/>
                  </a:solidFill>
                  <a:latin typeface="+mn-lt"/>
                  <a:ea typeface="+mn-ea"/>
                </a:endParaRPr>
              </a:p>
            </p:txBody>
          </p:sp>
        </mc:Choice>
        <mc:Fallback xmlns="">
          <p:sp>
            <p:nvSpPr>
              <p:cNvPr id="7" name="文本框 6">
                <a:extLst>
                  <a:ext uri="{FF2B5EF4-FFF2-40B4-BE49-F238E27FC236}">
                    <a16:creationId xmlns:a16="http://schemas.microsoft.com/office/drawing/2014/main" id="{0D1D39B9-0905-4032-80D0-178A5090D5D6}"/>
                  </a:ext>
                </a:extLst>
              </p:cNvPr>
              <p:cNvSpPr txBox="1">
                <a:spLocks noRot="1" noChangeAspect="1" noMove="1" noResize="1" noEditPoints="1" noAdjustHandles="1" noChangeArrowheads="1" noChangeShapeType="1" noTextEdit="1"/>
              </p:cNvSpPr>
              <p:nvPr/>
            </p:nvSpPr>
            <p:spPr>
              <a:xfrm>
                <a:off x="1699109" y="3440955"/>
                <a:ext cx="3397405" cy="1017138"/>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D48BD28-74A9-409B-95C9-039D15E0BC51}"/>
                  </a:ext>
                </a:extLst>
              </p:cNvPr>
              <p:cNvSpPr txBox="1"/>
              <p:nvPr/>
            </p:nvSpPr>
            <p:spPr>
              <a:xfrm>
                <a:off x="1784599" y="5787024"/>
                <a:ext cx="3001078" cy="49686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𝑣</m:t>
                          </m:r>
                        </m:e>
                        <m:sub>
                          <m:r>
                            <a:rPr lang="en-US" altLang="zh-CN" sz="2800" b="0" i="1" smtClean="0">
                              <a:solidFill>
                                <a:srgbClr val="0000FF"/>
                              </a:solidFill>
                              <a:latin typeface="Cambria Math" panose="02040503050406030204" pitchFamily="18" charset="0"/>
                              <a:ea typeface="+mn-ea"/>
                            </a:rPr>
                            <m:t>0</m:t>
                          </m:r>
                        </m:sub>
                      </m:sSub>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𝑒</m:t>
                          </m:r>
                        </m:e>
                        <m:sup>
                          <m:r>
                            <a:rPr lang="en-US" altLang="zh-CN" sz="2800" b="0" i="1" smtClean="0">
                              <a:solidFill>
                                <a:srgbClr val="0000FF"/>
                              </a:solidFill>
                              <a:latin typeface="Cambria Math" panose="02040503050406030204" pitchFamily="18" charset="0"/>
                              <a:ea typeface="+mn-ea"/>
                            </a:rPr>
                            <m:t>−</m:t>
                          </m:r>
                          <m:d>
                            <m:dPr>
                              <m:ctrlPr>
                                <a:rPr lang="en-US" altLang="zh-CN" sz="2800" b="0" i="1" smtClean="0">
                                  <a:solidFill>
                                    <a:srgbClr val="0000FF"/>
                                  </a:solidFill>
                                  <a:latin typeface="Cambria Math" panose="02040503050406030204" pitchFamily="18" charset="0"/>
                                  <a:ea typeface="+mn-ea"/>
                                </a:rPr>
                              </m:ctrlPr>
                            </m:dPr>
                            <m:e>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𝐵</m:t>
                                  </m:r>
                                </m:e>
                                <m:sup>
                                  <m:r>
                                    <a:rPr lang="en-US" altLang="zh-CN" sz="2800" i="1">
                                      <a:solidFill>
                                        <a:srgbClr val="0000FF"/>
                                      </a:solidFill>
                                      <a:latin typeface="Cambria Math" panose="02040503050406030204" pitchFamily="18" charset="0"/>
                                      <a:ea typeface="Cambria Math" panose="02040503050406030204" pitchFamily="18" charset="0"/>
                                    </a:rPr>
                                    <m:t>2</m:t>
                                  </m:r>
                                </m:sup>
                              </m:sSup>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𝑙</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𝑚𝑅</m:t>
                              </m:r>
                            </m:e>
                          </m:d>
                          <m:r>
                            <a:rPr lang="en-US" altLang="zh-CN" sz="2800" b="0" i="1" smtClean="0">
                              <a:solidFill>
                                <a:srgbClr val="0000FF"/>
                              </a:solidFill>
                              <a:latin typeface="Cambria Math" panose="02040503050406030204" pitchFamily="18" charset="0"/>
                              <a:ea typeface="+mn-ea"/>
                            </a:rPr>
                            <m:t>𝑡</m:t>
                          </m:r>
                        </m:sup>
                      </m:sSup>
                    </m:oMath>
                  </m:oMathPara>
                </a14:m>
                <a:endParaRPr lang="zh-CN" altLang="en-US" sz="2800" dirty="0">
                  <a:solidFill>
                    <a:srgbClr val="0000FF"/>
                  </a:solidFill>
                  <a:latin typeface="+mn-lt"/>
                  <a:ea typeface="+mn-ea"/>
                </a:endParaRPr>
              </a:p>
            </p:txBody>
          </p:sp>
        </mc:Choice>
        <mc:Fallback xmlns="">
          <p:sp>
            <p:nvSpPr>
              <p:cNvPr id="8" name="文本框 7">
                <a:extLst>
                  <a:ext uri="{FF2B5EF4-FFF2-40B4-BE49-F238E27FC236}">
                    <a16:creationId xmlns:a16="http://schemas.microsoft.com/office/drawing/2014/main" id="{AD48BD28-74A9-409B-95C9-039D15E0BC51}"/>
                  </a:ext>
                </a:extLst>
              </p:cNvPr>
              <p:cNvSpPr txBox="1">
                <a:spLocks noRot="1" noChangeAspect="1" noMove="1" noResize="1" noEditPoints="1" noAdjustHandles="1" noChangeArrowheads="1" noChangeShapeType="1" noTextEdit="1"/>
              </p:cNvSpPr>
              <p:nvPr/>
            </p:nvSpPr>
            <p:spPr>
              <a:xfrm>
                <a:off x="1784599" y="5787024"/>
                <a:ext cx="3001078" cy="496867"/>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2283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4561"/>
                                        </p:tgtEl>
                                        <p:attrNameLst>
                                          <p:attrName>style.visibility</p:attrName>
                                        </p:attrNameLst>
                                      </p:cBhvr>
                                      <p:to>
                                        <p:strVal val="visible"/>
                                      </p:to>
                                    </p:set>
                                    <p:animEffect transition="in" filter="wipe(left)">
                                      <p:cBhvr>
                                        <p:cTn id="7" dur="500"/>
                                        <p:tgtEl>
                                          <p:spTgt spid="6456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4559"/>
                                        </p:tgtEl>
                                        <p:attrNameLst>
                                          <p:attrName>style.visibility</p:attrName>
                                        </p:attrNameLst>
                                      </p:cBhvr>
                                      <p:to>
                                        <p:strVal val="visible"/>
                                      </p:to>
                                    </p:set>
                                    <p:animEffect transition="in" filter="wipe(left)">
                                      <p:cBhvr>
                                        <p:cTn id="17" dur="500"/>
                                        <p:tgtEl>
                                          <p:spTgt spid="645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4557"/>
                                        </p:tgtEl>
                                        <p:attrNameLst>
                                          <p:attrName>style.visibility</p:attrName>
                                        </p:attrNameLst>
                                      </p:cBhvr>
                                      <p:to>
                                        <p:strVal val="visible"/>
                                      </p:to>
                                    </p:set>
                                    <p:animEffect transition="in" filter="wipe(left)">
                                      <p:cBhvr>
                                        <p:cTn id="27" dur="500"/>
                                        <p:tgtEl>
                                          <p:spTgt spid="645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61" grpId="0"/>
      <p:bldP spid="64559" grpId="0"/>
      <p:bldP spid="64557" grpId="0"/>
      <p:bldP spid="3" grpId="0"/>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712" name="Text Box 16"/>
              <p:cNvSpPr txBox="1">
                <a:spLocks noChangeArrowheads="1"/>
              </p:cNvSpPr>
              <p:nvPr/>
            </p:nvSpPr>
            <p:spPr bwMode="auto">
              <a:xfrm>
                <a:off x="633046" y="520263"/>
                <a:ext cx="8362950"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例：法拉第电机，设铜盘的半径为</a:t>
                </a:r>
                <a14:m>
                  <m:oMath xmlns:m="http://schemas.openxmlformats.org/officeDocument/2006/math">
                    <m:r>
                      <a:rPr lang="en-US" altLang="zh-CN" sz="2800" i="1">
                        <a:solidFill>
                          <a:srgbClr val="0000FF"/>
                        </a:solidFill>
                        <a:latin typeface="Cambria Math" panose="02040503050406030204" pitchFamily="18" charset="0"/>
                      </a:rPr>
                      <m:t>𝑅</m:t>
                    </m:r>
                  </m:oMath>
                </a14:m>
                <a:r>
                  <a:rPr lang="en-US" altLang="zh-CN" sz="2800" i="1" dirty="0">
                    <a:solidFill>
                      <a:srgbClr val="0000FF"/>
                    </a:solidFill>
                    <a:latin typeface="+mn-ea"/>
                    <a:ea typeface="+mn-ea"/>
                  </a:rPr>
                  <a:t>，</a:t>
                </a:r>
                <a:r>
                  <a:rPr lang="zh-CN" altLang="en-US" sz="2800" dirty="0">
                    <a:solidFill>
                      <a:srgbClr val="0000FF"/>
                    </a:solidFill>
                    <a:latin typeface="+mn-ea"/>
                    <a:ea typeface="+mn-ea"/>
                  </a:rPr>
                  <a:t>角速度为</a:t>
                </a:r>
                <a14:m>
                  <m:oMath xmlns:m="http://schemas.openxmlformats.org/officeDocument/2006/math">
                    <m:r>
                      <a:rPr lang="zh-CN" altLang="en-US" sz="2800" i="1">
                        <a:solidFill>
                          <a:srgbClr val="0000FF"/>
                        </a:solidFill>
                        <a:latin typeface="Cambria Math" panose="02040503050406030204" pitchFamily="18" charset="0"/>
                      </a:rPr>
                      <m:t>𝜔</m:t>
                    </m:r>
                  </m:oMath>
                </a14:m>
                <a:r>
                  <a:rPr lang="zh-CN" altLang="en-US" sz="2800" dirty="0">
                    <a:solidFill>
                      <a:srgbClr val="0000FF"/>
                    </a:solidFill>
                    <a:latin typeface="+mn-ea"/>
                    <a:ea typeface="+mn-ea"/>
                  </a:rPr>
                  <a:t>。求盘上沿半径方向产生的电动势。</a:t>
                </a:r>
              </a:p>
            </p:txBody>
          </p:sp>
        </mc:Choice>
        <mc:Fallback xmlns="">
          <p:sp>
            <p:nvSpPr>
              <p:cNvPr id="29712" name="Text Box 16"/>
              <p:cNvSpPr txBox="1">
                <a:spLocks noRot="1" noChangeAspect="1" noMove="1" noResize="1" noEditPoints="1" noAdjustHandles="1" noChangeArrowheads="1" noChangeShapeType="1" noTextEdit="1"/>
              </p:cNvSpPr>
              <p:nvPr/>
            </p:nvSpPr>
            <p:spPr bwMode="auto">
              <a:xfrm>
                <a:off x="633046" y="520263"/>
                <a:ext cx="8362950" cy="954107"/>
              </a:xfrm>
              <a:prstGeom prst="rect">
                <a:avLst/>
              </a:prstGeom>
              <a:blipFill>
                <a:blip r:embed="rId3"/>
                <a:stretch>
                  <a:fillRect l="-1531" t="-5732" r="-1458" b="-171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9755" name="Text Box 59"/>
          <p:cNvSpPr txBox="1">
            <a:spLocks noChangeArrowheads="1"/>
          </p:cNvSpPr>
          <p:nvPr/>
        </p:nvSpPr>
        <p:spPr bwMode="auto">
          <a:xfrm>
            <a:off x="633046" y="1575027"/>
            <a:ext cx="5311776"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可视为无数铜棒一端在圆心，另一端在圆周上，即为并联，因此其电动势类似于一根铜棒绕其一端旋转产生的电动势。</a:t>
            </a:r>
          </a:p>
        </p:txBody>
      </p:sp>
      <p:grpSp>
        <p:nvGrpSpPr>
          <p:cNvPr id="5" name="Group 89"/>
          <p:cNvGrpSpPr>
            <a:grpSpLocks/>
          </p:cNvGrpSpPr>
          <p:nvPr/>
        </p:nvGrpSpPr>
        <p:grpSpPr bwMode="auto">
          <a:xfrm>
            <a:off x="6763972" y="3629391"/>
            <a:ext cx="1465263" cy="2711450"/>
            <a:chOff x="4062" y="2355"/>
            <a:chExt cx="923" cy="1708"/>
          </a:xfrm>
        </p:grpSpPr>
        <p:grpSp>
          <p:nvGrpSpPr>
            <p:cNvPr id="66574" name="Group 65"/>
            <p:cNvGrpSpPr>
              <a:grpSpLocks/>
            </p:cNvGrpSpPr>
            <p:nvPr/>
          </p:nvGrpSpPr>
          <p:grpSpPr bwMode="auto">
            <a:xfrm>
              <a:off x="4062" y="2355"/>
              <a:ext cx="920" cy="268"/>
              <a:chOff x="4062" y="2355"/>
              <a:chExt cx="920" cy="268"/>
            </a:xfrm>
          </p:grpSpPr>
          <p:grpSp>
            <p:nvGrpSpPr>
              <p:cNvPr id="66591" name="Group 63"/>
              <p:cNvGrpSpPr>
                <a:grpSpLocks/>
              </p:cNvGrpSpPr>
              <p:nvPr/>
            </p:nvGrpSpPr>
            <p:grpSpPr bwMode="auto">
              <a:xfrm>
                <a:off x="4476" y="2355"/>
                <a:ext cx="85" cy="268"/>
                <a:chOff x="4476" y="2355"/>
                <a:chExt cx="85" cy="268"/>
              </a:xfrm>
            </p:grpSpPr>
            <p:sp>
              <p:nvSpPr>
                <p:cNvPr id="66594" name="Freeform 40"/>
                <p:cNvSpPr>
                  <a:spLocks/>
                </p:cNvSpPr>
                <p:nvPr/>
              </p:nvSpPr>
              <p:spPr bwMode="auto">
                <a:xfrm>
                  <a:off x="4476" y="2355"/>
                  <a:ext cx="1" cy="268"/>
                </a:xfrm>
                <a:custGeom>
                  <a:avLst/>
                  <a:gdLst>
                    <a:gd name="T0" fmla="*/ 0 w 199"/>
                    <a:gd name="T1" fmla="*/ 60 h 301"/>
                    <a:gd name="T2" fmla="*/ 0 w 199"/>
                    <a:gd name="T3" fmla="*/ 0 h 301"/>
                    <a:gd name="T4" fmla="*/ 0 60000 65536"/>
                    <a:gd name="T5" fmla="*/ 0 60000 65536"/>
                    <a:gd name="T6" fmla="*/ 0 w 199"/>
                    <a:gd name="T7" fmla="*/ 0 h 301"/>
                    <a:gd name="T8" fmla="*/ 199 w 199"/>
                    <a:gd name="T9" fmla="*/ 301 h 301"/>
                  </a:gdLst>
                  <a:ahLst/>
                  <a:cxnLst>
                    <a:cxn ang="T4">
                      <a:pos x="T0" y="T1"/>
                    </a:cxn>
                    <a:cxn ang="T5">
                      <a:pos x="T2" y="T3"/>
                    </a:cxn>
                  </a:cxnLst>
                  <a:rect l="T6" t="T7" r="T8" b="T9"/>
                  <a:pathLst>
                    <a:path w="199" h="301">
                      <a:moveTo>
                        <a:pt x="199" y="301"/>
                      </a:moveTo>
                      <a:lnTo>
                        <a:pt x="0" y="0"/>
                      </a:lnTo>
                    </a:path>
                  </a:pathLst>
                </a:custGeom>
                <a:noFill/>
                <a:ln w="635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66595" name="Freeform 60"/>
                <p:cNvSpPr>
                  <a:spLocks/>
                </p:cNvSpPr>
                <p:nvPr/>
              </p:nvSpPr>
              <p:spPr bwMode="auto">
                <a:xfrm>
                  <a:off x="4560" y="2400"/>
                  <a:ext cx="1" cy="154"/>
                </a:xfrm>
                <a:custGeom>
                  <a:avLst/>
                  <a:gdLst>
                    <a:gd name="T0" fmla="*/ 0 w 199"/>
                    <a:gd name="T1" fmla="*/ 1 h 301"/>
                    <a:gd name="T2" fmla="*/ 0 w 199"/>
                    <a:gd name="T3" fmla="*/ 0 h 301"/>
                    <a:gd name="T4" fmla="*/ 0 60000 65536"/>
                    <a:gd name="T5" fmla="*/ 0 60000 65536"/>
                    <a:gd name="T6" fmla="*/ 0 w 199"/>
                    <a:gd name="T7" fmla="*/ 0 h 301"/>
                    <a:gd name="T8" fmla="*/ 199 w 199"/>
                    <a:gd name="T9" fmla="*/ 301 h 301"/>
                  </a:gdLst>
                  <a:ahLst/>
                  <a:cxnLst>
                    <a:cxn ang="T4">
                      <a:pos x="T0" y="T1"/>
                    </a:cxn>
                    <a:cxn ang="T5">
                      <a:pos x="T2" y="T3"/>
                    </a:cxn>
                  </a:cxnLst>
                  <a:rect l="T6" t="T7" r="T8" b="T9"/>
                  <a:pathLst>
                    <a:path w="199" h="301">
                      <a:moveTo>
                        <a:pt x="199" y="301"/>
                      </a:moveTo>
                      <a:lnTo>
                        <a:pt x="0" y="0"/>
                      </a:lnTo>
                    </a:path>
                  </a:pathLst>
                </a:custGeom>
                <a:noFill/>
                <a:ln w="635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grpSp>
          <p:sp>
            <p:nvSpPr>
              <p:cNvPr id="66592" name="Line 62"/>
              <p:cNvSpPr>
                <a:spLocks noChangeShapeType="1"/>
              </p:cNvSpPr>
              <p:nvPr/>
            </p:nvSpPr>
            <p:spPr bwMode="auto">
              <a:xfrm>
                <a:off x="4062" y="2496"/>
                <a:ext cx="42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6593" name="Line 64"/>
              <p:cNvSpPr>
                <a:spLocks noChangeShapeType="1"/>
              </p:cNvSpPr>
              <p:nvPr/>
            </p:nvSpPr>
            <p:spPr bwMode="auto">
              <a:xfrm>
                <a:off x="4560" y="2496"/>
                <a:ext cx="42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p:nvGrpSpPr>
            <p:cNvPr id="66575" name="Group 66"/>
            <p:cNvGrpSpPr>
              <a:grpSpLocks/>
            </p:cNvGrpSpPr>
            <p:nvPr/>
          </p:nvGrpSpPr>
          <p:grpSpPr bwMode="auto">
            <a:xfrm>
              <a:off x="4065" y="2784"/>
              <a:ext cx="920" cy="268"/>
              <a:chOff x="4062" y="2355"/>
              <a:chExt cx="920" cy="268"/>
            </a:xfrm>
          </p:grpSpPr>
          <p:grpSp>
            <p:nvGrpSpPr>
              <p:cNvPr id="66586" name="Group 67"/>
              <p:cNvGrpSpPr>
                <a:grpSpLocks/>
              </p:cNvGrpSpPr>
              <p:nvPr/>
            </p:nvGrpSpPr>
            <p:grpSpPr bwMode="auto">
              <a:xfrm>
                <a:off x="4476" y="2355"/>
                <a:ext cx="85" cy="268"/>
                <a:chOff x="4476" y="2355"/>
                <a:chExt cx="85" cy="268"/>
              </a:xfrm>
            </p:grpSpPr>
            <p:sp>
              <p:nvSpPr>
                <p:cNvPr id="66589" name="Freeform 68"/>
                <p:cNvSpPr>
                  <a:spLocks/>
                </p:cNvSpPr>
                <p:nvPr/>
              </p:nvSpPr>
              <p:spPr bwMode="auto">
                <a:xfrm>
                  <a:off x="4476" y="2355"/>
                  <a:ext cx="1" cy="268"/>
                </a:xfrm>
                <a:custGeom>
                  <a:avLst/>
                  <a:gdLst>
                    <a:gd name="T0" fmla="*/ 0 w 199"/>
                    <a:gd name="T1" fmla="*/ 60 h 301"/>
                    <a:gd name="T2" fmla="*/ 0 w 199"/>
                    <a:gd name="T3" fmla="*/ 0 h 301"/>
                    <a:gd name="T4" fmla="*/ 0 60000 65536"/>
                    <a:gd name="T5" fmla="*/ 0 60000 65536"/>
                    <a:gd name="T6" fmla="*/ 0 w 199"/>
                    <a:gd name="T7" fmla="*/ 0 h 301"/>
                    <a:gd name="T8" fmla="*/ 199 w 199"/>
                    <a:gd name="T9" fmla="*/ 301 h 301"/>
                  </a:gdLst>
                  <a:ahLst/>
                  <a:cxnLst>
                    <a:cxn ang="T4">
                      <a:pos x="T0" y="T1"/>
                    </a:cxn>
                    <a:cxn ang="T5">
                      <a:pos x="T2" y="T3"/>
                    </a:cxn>
                  </a:cxnLst>
                  <a:rect l="T6" t="T7" r="T8" b="T9"/>
                  <a:pathLst>
                    <a:path w="199" h="301">
                      <a:moveTo>
                        <a:pt x="199" y="301"/>
                      </a:moveTo>
                      <a:lnTo>
                        <a:pt x="0" y="0"/>
                      </a:lnTo>
                    </a:path>
                  </a:pathLst>
                </a:custGeom>
                <a:noFill/>
                <a:ln w="635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66590" name="Freeform 69"/>
                <p:cNvSpPr>
                  <a:spLocks/>
                </p:cNvSpPr>
                <p:nvPr/>
              </p:nvSpPr>
              <p:spPr bwMode="auto">
                <a:xfrm>
                  <a:off x="4560" y="2400"/>
                  <a:ext cx="1" cy="154"/>
                </a:xfrm>
                <a:custGeom>
                  <a:avLst/>
                  <a:gdLst>
                    <a:gd name="T0" fmla="*/ 0 w 199"/>
                    <a:gd name="T1" fmla="*/ 1 h 301"/>
                    <a:gd name="T2" fmla="*/ 0 w 199"/>
                    <a:gd name="T3" fmla="*/ 0 h 301"/>
                    <a:gd name="T4" fmla="*/ 0 60000 65536"/>
                    <a:gd name="T5" fmla="*/ 0 60000 65536"/>
                    <a:gd name="T6" fmla="*/ 0 w 199"/>
                    <a:gd name="T7" fmla="*/ 0 h 301"/>
                    <a:gd name="T8" fmla="*/ 199 w 199"/>
                    <a:gd name="T9" fmla="*/ 301 h 301"/>
                  </a:gdLst>
                  <a:ahLst/>
                  <a:cxnLst>
                    <a:cxn ang="T4">
                      <a:pos x="T0" y="T1"/>
                    </a:cxn>
                    <a:cxn ang="T5">
                      <a:pos x="T2" y="T3"/>
                    </a:cxn>
                  </a:cxnLst>
                  <a:rect l="T6" t="T7" r="T8" b="T9"/>
                  <a:pathLst>
                    <a:path w="199" h="301">
                      <a:moveTo>
                        <a:pt x="199" y="301"/>
                      </a:moveTo>
                      <a:lnTo>
                        <a:pt x="0" y="0"/>
                      </a:lnTo>
                    </a:path>
                  </a:pathLst>
                </a:custGeom>
                <a:noFill/>
                <a:ln w="635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grpSp>
          <p:sp>
            <p:nvSpPr>
              <p:cNvPr id="66587" name="Line 70"/>
              <p:cNvSpPr>
                <a:spLocks noChangeShapeType="1"/>
              </p:cNvSpPr>
              <p:nvPr/>
            </p:nvSpPr>
            <p:spPr bwMode="auto">
              <a:xfrm>
                <a:off x="4062" y="2496"/>
                <a:ext cx="42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6588" name="Line 71"/>
              <p:cNvSpPr>
                <a:spLocks noChangeShapeType="1"/>
              </p:cNvSpPr>
              <p:nvPr/>
            </p:nvSpPr>
            <p:spPr bwMode="auto">
              <a:xfrm>
                <a:off x="4560" y="2496"/>
                <a:ext cx="42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p:nvGrpSpPr>
            <p:cNvPr id="66576" name="Group 78"/>
            <p:cNvGrpSpPr>
              <a:grpSpLocks/>
            </p:cNvGrpSpPr>
            <p:nvPr/>
          </p:nvGrpSpPr>
          <p:grpSpPr bwMode="auto">
            <a:xfrm>
              <a:off x="4062" y="3795"/>
              <a:ext cx="920" cy="268"/>
              <a:chOff x="4062" y="2355"/>
              <a:chExt cx="920" cy="268"/>
            </a:xfrm>
          </p:grpSpPr>
          <p:grpSp>
            <p:nvGrpSpPr>
              <p:cNvPr id="66581" name="Group 79"/>
              <p:cNvGrpSpPr>
                <a:grpSpLocks/>
              </p:cNvGrpSpPr>
              <p:nvPr/>
            </p:nvGrpSpPr>
            <p:grpSpPr bwMode="auto">
              <a:xfrm>
                <a:off x="4476" y="2355"/>
                <a:ext cx="85" cy="268"/>
                <a:chOff x="4476" y="2355"/>
                <a:chExt cx="85" cy="268"/>
              </a:xfrm>
            </p:grpSpPr>
            <p:sp>
              <p:nvSpPr>
                <p:cNvPr id="66584" name="Freeform 80"/>
                <p:cNvSpPr>
                  <a:spLocks/>
                </p:cNvSpPr>
                <p:nvPr/>
              </p:nvSpPr>
              <p:spPr bwMode="auto">
                <a:xfrm>
                  <a:off x="4476" y="2355"/>
                  <a:ext cx="1" cy="268"/>
                </a:xfrm>
                <a:custGeom>
                  <a:avLst/>
                  <a:gdLst>
                    <a:gd name="T0" fmla="*/ 0 w 199"/>
                    <a:gd name="T1" fmla="*/ 60 h 301"/>
                    <a:gd name="T2" fmla="*/ 0 w 199"/>
                    <a:gd name="T3" fmla="*/ 0 h 301"/>
                    <a:gd name="T4" fmla="*/ 0 60000 65536"/>
                    <a:gd name="T5" fmla="*/ 0 60000 65536"/>
                    <a:gd name="T6" fmla="*/ 0 w 199"/>
                    <a:gd name="T7" fmla="*/ 0 h 301"/>
                    <a:gd name="T8" fmla="*/ 199 w 199"/>
                    <a:gd name="T9" fmla="*/ 301 h 301"/>
                  </a:gdLst>
                  <a:ahLst/>
                  <a:cxnLst>
                    <a:cxn ang="T4">
                      <a:pos x="T0" y="T1"/>
                    </a:cxn>
                    <a:cxn ang="T5">
                      <a:pos x="T2" y="T3"/>
                    </a:cxn>
                  </a:cxnLst>
                  <a:rect l="T6" t="T7" r="T8" b="T9"/>
                  <a:pathLst>
                    <a:path w="199" h="301">
                      <a:moveTo>
                        <a:pt x="199" y="301"/>
                      </a:moveTo>
                      <a:lnTo>
                        <a:pt x="0" y="0"/>
                      </a:lnTo>
                    </a:path>
                  </a:pathLst>
                </a:custGeom>
                <a:noFill/>
                <a:ln w="635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66585" name="Freeform 81"/>
                <p:cNvSpPr>
                  <a:spLocks/>
                </p:cNvSpPr>
                <p:nvPr/>
              </p:nvSpPr>
              <p:spPr bwMode="auto">
                <a:xfrm>
                  <a:off x="4560" y="2400"/>
                  <a:ext cx="1" cy="154"/>
                </a:xfrm>
                <a:custGeom>
                  <a:avLst/>
                  <a:gdLst>
                    <a:gd name="T0" fmla="*/ 0 w 199"/>
                    <a:gd name="T1" fmla="*/ 1 h 301"/>
                    <a:gd name="T2" fmla="*/ 0 w 199"/>
                    <a:gd name="T3" fmla="*/ 0 h 301"/>
                    <a:gd name="T4" fmla="*/ 0 60000 65536"/>
                    <a:gd name="T5" fmla="*/ 0 60000 65536"/>
                    <a:gd name="T6" fmla="*/ 0 w 199"/>
                    <a:gd name="T7" fmla="*/ 0 h 301"/>
                    <a:gd name="T8" fmla="*/ 199 w 199"/>
                    <a:gd name="T9" fmla="*/ 301 h 301"/>
                  </a:gdLst>
                  <a:ahLst/>
                  <a:cxnLst>
                    <a:cxn ang="T4">
                      <a:pos x="T0" y="T1"/>
                    </a:cxn>
                    <a:cxn ang="T5">
                      <a:pos x="T2" y="T3"/>
                    </a:cxn>
                  </a:cxnLst>
                  <a:rect l="T6" t="T7" r="T8" b="T9"/>
                  <a:pathLst>
                    <a:path w="199" h="301">
                      <a:moveTo>
                        <a:pt x="199" y="301"/>
                      </a:moveTo>
                      <a:lnTo>
                        <a:pt x="0" y="0"/>
                      </a:lnTo>
                    </a:path>
                  </a:pathLst>
                </a:custGeom>
                <a:noFill/>
                <a:ln w="635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grpSp>
          <p:sp>
            <p:nvSpPr>
              <p:cNvPr id="66582" name="Line 82"/>
              <p:cNvSpPr>
                <a:spLocks noChangeShapeType="1"/>
              </p:cNvSpPr>
              <p:nvPr/>
            </p:nvSpPr>
            <p:spPr bwMode="auto">
              <a:xfrm>
                <a:off x="4062" y="2496"/>
                <a:ext cx="42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6583" name="Line 83"/>
              <p:cNvSpPr>
                <a:spLocks noChangeShapeType="1"/>
              </p:cNvSpPr>
              <p:nvPr/>
            </p:nvSpPr>
            <p:spPr bwMode="auto">
              <a:xfrm>
                <a:off x="4560" y="2496"/>
                <a:ext cx="42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sp>
          <p:nvSpPr>
            <p:cNvPr id="66577" name="Line 85"/>
            <p:cNvSpPr>
              <a:spLocks noChangeShapeType="1"/>
            </p:cNvSpPr>
            <p:nvPr/>
          </p:nvSpPr>
          <p:spPr bwMode="auto">
            <a:xfrm>
              <a:off x="4080" y="2496"/>
              <a:ext cx="0" cy="912"/>
            </a:xfrm>
            <a:prstGeom prst="line">
              <a:avLst/>
            </a:prstGeom>
            <a:noFill/>
            <a:ln w="4127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6578" name="Line 86"/>
            <p:cNvSpPr>
              <a:spLocks noChangeShapeType="1"/>
            </p:cNvSpPr>
            <p:nvPr/>
          </p:nvSpPr>
          <p:spPr bwMode="auto">
            <a:xfrm>
              <a:off x="4974" y="2496"/>
              <a:ext cx="0" cy="912"/>
            </a:xfrm>
            <a:prstGeom prst="line">
              <a:avLst/>
            </a:prstGeom>
            <a:noFill/>
            <a:ln w="4127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6579" name="Line 87"/>
            <p:cNvSpPr>
              <a:spLocks noChangeShapeType="1"/>
            </p:cNvSpPr>
            <p:nvPr/>
          </p:nvSpPr>
          <p:spPr bwMode="auto">
            <a:xfrm>
              <a:off x="4080" y="3493"/>
              <a:ext cx="0" cy="413"/>
            </a:xfrm>
            <a:prstGeom prst="line">
              <a:avLst/>
            </a:prstGeom>
            <a:noFill/>
            <a:ln w="4127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6580" name="Line 88"/>
            <p:cNvSpPr>
              <a:spLocks noChangeShapeType="1"/>
            </p:cNvSpPr>
            <p:nvPr/>
          </p:nvSpPr>
          <p:spPr bwMode="auto">
            <a:xfrm>
              <a:off x="4977" y="3483"/>
              <a:ext cx="0" cy="413"/>
            </a:xfrm>
            <a:prstGeom prst="line">
              <a:avLst/>
            </a:prstGeom>
            <a:noFill/>
            <a:ln w="4127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p:nvGrpSpPr>
          <p:cNvPr id="6" name="组合 5">
            <a:extLst>
              <a:ext uri="{FF2B5EF4-FFF2-40B4-BE49-F238E27FC236}">
                <a16:creationId xmlns:a16="http://schemas.microsoft.com/office/drawing/2014/main" id="{9DF4679E-8196-4C62-A634-C4F834CBA765}"/>
              </a:ext>
            </a:extLst>
          </p:cNvPr>
          <p:cNvGrpSpPr/>
          <p:nvPr/>
        </p:nvGrpSpPr>
        <p:grpSpPr>
          <a:xfrm>
            <a:off x="6476634" y="1421847"/>
            <a:ext cx="2041186" cy="2083223"/>
            <a:chOff x="6476634" y="1421847"/>
            <a:chExt cx="2041186" cy="2083223"/>
          </a:xfrm>
        </p:grpSpPr>
        <p:grpSp>
          <p:nvGrpSpPr>
            <p:cNvPr id="2" name="Group 46"/>
            <p:cNvGrpSpPr>
              <a:grpSpLocks/>
            </p:cNvGrpSpPr>
            <p:nvPr/>
          </p:nvGrpSpPr>
          <p:grpSpPr bwMode="auto">
            <a:xfrm>
              <a:off x="6476634" y="2621328"/>
              <a:ext cx="1981200" cy="642938"/>
              <a:chOff x="3984" y="1563"/>
              <a:chExt cx="1248" cy="405"/>
            </a:xfrm>
          </p:grpSpPr>
          <p:sp>
            <p:nvSpPr>
              <p:cNvPr id="66601" name="Oval 39"/>
              <p:cNvSpPr>
                <a:spLocks noChangeArrowheads="1"/>
              </p:cNvSpPr>
              <p:nvPr/>
            </p:nvSpPr>
            <p:spPr bwMode="auto">
              <a:xfrm>
                <a:off x="3984" y="1563"/>
                <a:ext cx="1248" cy="336"/>
              </a:xfrm>
              <a:prstGeom prst="ellipse">
                <a:avLst/>
              </a:prstGeom>
              <a:solidFill>
                <a:srgbClr val="0000FF"/>
              </a:solidFill>
              <a:ln w="41275">
                <a:solidFill>
                  <a:srgbClr val="0000FF"/>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66602" name="Oval 45"/>
              <p:cNvSpPr>
                <a:spLocks noChangeArrowheads="1"/>
              </p:cNvSpPr>
              <p:nvPr/>
            </p:nvSpPr>
            <p:spPr bwMode="auto">
              <a:xfrm>
                <a:off x="3984" y="1632"/>
                <a:ext cx="1248" cy="336"/>
              </a:xfrm>
              <a:prstGeom prst="ellipse">
                <a:avLst/>
              </a:prstGeom>
              <a:noFill/>
              <a:ln w="412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grpSp>
        <p:grpSp>
          <p:nvGrpSpPr>
            <p:cNvPr id="3" name="Group 51"/>
            <p:cNvGrpSpPr>
              <a:grpSpLocks/>
            </p:cNvGrpSpPr>
            <p:nvPr/>
          </p:nvGrpSpPr>
          <p:grpSpPr bwMode="auto">
            <a:xfrm>
              <a:off x="6979874" y="2006966"/>
              <a:ext cx="992188" cy="928687"/>
              <a:chOff x="4272" y="1218"/>
              <a:chExt cx="625" cy="585"/>
            </a:xfrm>
          </p:grpSpPr>
          <p:sp>
            <p:nvSpPr>
              <p:cNvPr id="66599" name="Freeform 53"/>
              <p:cNvSpPr>
                <a:spLocks/>
              </p:cNvSpPr>
              <p:nvPr/>
            </p:nvSpPr>
            <p:spPr bwMode="auto">
              <a:xfrm flipV="1">
                <a:off x="4896" y="1218"/>
                <a:ext cx="1" cy="585"/>
              </a:xfrm>
              <a:custGeom>
                <a:avLst/>
                <a:gdLst>
                  <a:gd name="T0" fmla="*/ 0 w 199"/>
                  <a:gd name="T1" fmla="*/ 3302541 h 301"/>
                  <a:gd name="T2" fmla="*/ 0 w 199"/>
                  <a:gd name="T3" fmla="*/ 0 h 301"/>
                  <a:gd name="T4" fmla="*/ 0 60000 65536"/>
                  <a:gd name="T5" fmla="*/ 0 60000 65536"/>
                  <a:gd name="T6" fmla="*/ 0 w 199"/>
                  <a:gd name="T7" fmla="*/ 0 h 301"/>
                  <a:gd name="T8" fmla="*/ 199 w 199"/>
                  <a:gd name="T9" fmla="*/ 301 h 301"/>
                </a:gdLst>
                <a:ahLst/>
                <a:cxnLst>
                  <a:cxn ang="T4">
                    <a:pos x="T0" y="T1"/>
                  </a:cxn>
                  <a:cxn ang="T5">
                    <a:pos x="T2" y="T3"/>
                  </a:cxn>
                </a:cxnLst>
                <a:rect l="T6" t="T7" r="T8" b="T9"/>
                <a:pathLst>
                  <a:path w="199" h="301">
                    <a:moveTo>
                      <a:pt x="199" y="301"/>
                    </a:moveTo>
                    <a:lnTo>
                      <a:pt x="0" y="0"/>
                    </a:lnTo>
                  </a:path>
                </a:pathLst>
              </a:custGeom>
              <a:noFill/>
              <a:ln w="41275">
                <a:solidFill>
                  <a:srgbClr val="00FF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66600" name="Freeform 54"/>
              <p:cNvSpPr>
                <a:spLocks/>
              </p:cNvSpPr>
              <p:nvPr/>
            </p:nvSpPr>
            <p:spPr bwMode="auto">
              <a:xfrm flipV="1">
                <a:off x="4272" y="1218"/>
                <a:ext cx="1" cy="585"/>
              </a:xfrm>
              <a:custGeom>
                <a:avLst/>
                <a:gdLst>
                  <a:gd name="T0" fmla="*/ 0 w 199"/>
                  <a:gd name="T1" fmla="*/ 3302541 h 301"/>
                  <a:gd name="T2" fmla="*/ 0 w 199"/>
                  <a:gd name="T3" fmla="*/ 0 h 301"/>
                  <a:gd name="T4" fmla="*/ 0 60000 65536"/>
                  <a:gd name="T5" fmla="*/ 0 60000 65536"/>
                  <a:gd name="T6" fmla="*/ 0 w 199"/>
                  <a:gd name="T7" fmla="*/ 0 h 301"/>
                  <a:gd name="T8" fmla="*/ 199 w 199"/>
                  <a:gd name="T9" fmla="*/ 301 h 301"/>
                </a:gdLst>
                <a:ahLst/>
                <a:cxnLst>
                  <a:cxn ang="T4">
                    <a:pos x="T0" y="T1"/>
                  </a:cxn>
                  <a:cxn ang="T5">
                    <a:pos x="T2" y="T3"/>
                  </a:cxn>
                </a:cxnLst>
                <a:rect l="T6" t="T7" r="T8" b="T9"/>
                <a:pathLst>
                  <a:path w="199" h="301">
                    <a:moveTo>
                      <a:pt x="199" y="301"/>
                    </a:moveTo>
                    <a:lnTo>
                      <a:pt x="0" y="0"/>
                    </a:lnTo>
                  </a:path>
                </a:pathLst>
              </a:custGeom>
              <a:noFill/>
              <a:ln w="41275">
                <a:solidFill>
                  <a:srgbClr val="00FF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grpSp>
        <p:sp>
          <p:nvSpPr>
            <p:cNvPr id="66597" name="Freeform 57"/>
            <p:cNvSpPr>
              <a:spLocks/>
            </p:cNvSpPr>
            <p:nvPr/>
          </p:nvSpPr>
          <p:spPr bwMode="auto">
            <a:xfrm>
              <a:off x="7486284" y="1872030"/>
              <a:ext cx="1588" cy="928688"/>
            </a:xfrm>
            <a:custGeom>
              <a:avLst/>
              <a:gdLst>
                <a:gd name="T0" fmla="*/ 0 w 199"/>
                <a:gd name="T1" fmla="*/ 3302541 h 301"/>
                <a:gd name="T2" fmla="*/ 0 w 199"/>
                <a:gd name="T3" fmla="*/ 0 h 301"/>
                <a:gd name="T4" fmla="*/ 0 60000 65536"/>
                <a:gd name="T5" fmla="*/ 0 60000 65536"/>
                <a:gd name="T6" fmla="*/ 0 w 199"/>
                <a:gd name="T7" fmla="*/ 0 h 301"/>
                <a:gd name="T8" fmla="*/ 199 w 199"/>
                <a:gd name="T9" fmla="*/ 301 h 301"/>
              </a:gdLst>
              <a:ahLst/>
              <a:cxnLst>
                <a:cxn ang="T4">
                  <a:pos x="T0" y="T1"/>
                </a:cxn>
                <a:cxn ang="T5">
                  <a:pos x="T2" y="T3"/>
                </a:cxn>
              </a:cxnLst>
              <a:rect l="T6" t="T7" r="T8" b="T9"/>
              <a:pathLst>
                <a:path w="199" h="301">
                  <a:moveTo>
                    <a:pt x="199" y="301"/>
                  </a:moveTo>
                  <a:lnTo>
                    <a:pt x="0" y="0"/>
                  </a:lnTo>
                </a:path>
              </a:pathLst>
            </a:custGeom>
            <a:noFill/>
            <a:ln w="412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66571" name="Line 90"/>
            <p:cNvSpPr>
              <a:spLocks noChangeShapeType="1"/>
            </p:cNvSpPr>
            <p:nvPr/>
          </p:nvSpPr>
          <p:spPr bwMode="auto">
            <a:xfrm>
              <a:off x="7500571" y="2770553"/>
              <a:ext cx="533400" cy="304800"/>
            </a:xfrm>
            <a:prstGeom prst="line">
              <a:avLst/>
            </a:prstGeom>
            <a:noFill/>
            <a:ln w="41275">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43" name="Text Box 21">
                  <a:extLst>
                    <a:ext uri="{FF2B5EF4-FFF2-40B4-BE49-F238E27FC236}">
                      <a16:creationId xmlns:a16="http://schemas.microsoft.com/office/drawing/2014/main" id="{EE1740A0-C76C-4230-ACA8-082CA9407BED}"/>
                    </a:ext>
                  </a:extLst>
                </p:cNvPr>
                <p:cNvSpPr txBox="1">
                  <a:spLocks noChangeArrowheads="1"/>
                </p:cNvSpPr>
                <p:nvPr/>
              </p:nvSpPr>
              <p:spPr bwMode="auto">
                <a:xfrm>
                  <a:off x="7101652" y="2667368"/>
                  <a:ext cx="541338"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𝑂</m:t>
                        </m:r>
                      </m:oMath>
                    </m:oMathPara>
                  </a14:m>
                  <a:endParaRPr lang="en-US" altLang="zh-CN" sz="2800" i="1" dirty="0">
                    <a:solidFill>
                      <a:srgbClr val="FF0000"/>
                    </a:solidFill>
                    <a:latin typeface="+mn-ea"/>
                    <a:ea typeface="+mn-ea"/>
                  </a:endParaRPr>
                </a:p>
              </p:txBody>
            </p:sp>
          </mc:Choice>
          <mc:Fallback xmlns="">
            <p:sp>
              <p:nvSpPr>
                <p:cNvPr id="43" name="Text Box 21">
                  <a:extLst>
                    <a:ext uri="{FF2B5EF4-FFF2-40B4-BE49-F238E27FC236}">
                      <a16:creationId xmlns:a16="http://schemas.microsoft.com/office/drawing/2014/main" id="{EE1740A0-C76C-4230-ACA8-082CA9407BED}"/>
                    </a:ext>
                  </a:extLst>
                </p:cNvPr>
                <p:cNvSpPr txBox="1">
                  <a:spLocks noRot="1" noChangeAspect="1" noMove="1" noResize="1" noEditPoints="1" noAdjustHandles="1" noChangeArrowheads="1" noChangeShapeType="1" noTextEdit="1"/>
                </p:cNvSpPr>
                <p:nvPr/>
              </p:nvSpPr>
              <p:spPr bwMode="auto">
                <a:xfrm>
                  <a:off x="7101652" y="2667368"/>
                  <a:ext cx="541338" cy="523875"/>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12F214A4-8D41-4711-AFA1-1075E3664AA3}"/>
                    </a:ext>
                  </a:extLst>
                </p:cNvPr>
                <p:cNvSpPr/>
                <p:nvPr/>
              </p:nvSpPr>
              <p:spPr>
                <a:xfrm>
                  <a:off x="7970474" y="2092428"/>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44" name="矩形 43">
                  <a:extLst>
                    <a:ext uri="{FF2B5EF4-FFF2-40B4-BE49-F238E27FC236}">
                      <a16:creationId xmlns:a16="http://schemas.microsoft.com/office/drawing/2014/main" id="{12F214A4-8D41-4711-AFA1-1075E3664AA3}"/>
                    </a:ext>
                  </a:extLst>
                </p:cNvPr>
                <p:cNvSpPr>
                  <a:spLocks noRot="1" noChangeAspect="1" noMove="1" noResize="1" noEditPoints="1" noAdjustHandles="1" noChangeArrowheads="1" noChangeShapeType="1" noTextEdit="1"/>
                </p:cNvSpPr>
                <p:nvPr/>
              </p:nvSpPr>
              <p:spPr>
                <a:xfrm>
                  <a:off x="7970474" y="2092428"/>
                  <a:ext cx="529312"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 Box 21">
                  <a:extLst>
                    <a:ext uri="{FF2B5EF4-FFF2-40B4-BE49-F238E27FC236}">
                      <a16:creationId xmlns:a16="http://schemas.microsoft.com/office/drawing/2014/main" id="{1ACE1656-4DF7-4859-BCB3-842034D01C2F}"/>
                    </a:ext>
                  </a:extLst>
                </p:cNvPr>
                <p:cNvSpPr txBox="1">
                  <a:spLocks noChangeArrowheads="1"/>
                </p:cNvSpPr>
                <p:nvPr/>
              </p:nvSpPr>
              <p:spPr bwMode="auto">
                <a:xfrm>
                  <a:off x="8018196" y="2981850"/>
                  <a:ext cx="499624"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𝑎</m:t>
                        </m:r>
                      </m:oMath>
                    </m:oMathPara>
                  </a14:m>
                  <a:endParaRPr lang="en-US" altLang="zh-CN" sz="2800" i="1" dirty="0">
                    <a:solidFill>
                      <a:srgbClr val="FF0000"/>
                    </a:solidFill>
                    <a:latin typeface="+mn-ea"/>
                    <a:ea typeface="+mn-ea"/>
                  </a:endParaRPr>
                </a:p>
              </p:txBody>
            </p:sp>
          </mc:Choice>
          <mc:Fallback xmlns="">
            <p:sp>
              <p:nvSpPr>
                <p:cNvPr id="45" name="Text Box 21">
                  <a:extLst>
                    <a:ext uri="{FF2B5EF4-FFF2-40B4-BE49-F238E27FC236}">
                      <a16:creationId xmlns:a16="http://schemas.microsoft.com/office/drawing/2014/main" id="{1ACE1656-4DF7-4859-BCB3-842034D01C2F}"/>
                    </a:ext>
                  </a:extLst>
                </p:cNvPr>
                <p:cNvSpPr txBox="1">
                  <a:spLocks noRot="1" noChangeAspect="1" noMove="1" noResize="1" noEditPoints="1" noAdjustHandles="1" noChangeArrowheads="1" noChangeShapeType="1" noTextEdit="1"/>
                </p:cNvSpPr>
                <p:nvPr/>
              </p:nvSpPr>
              <p:spPr bwMode="auto">
                <a:xfrm>
                  <a:off x="8018196" y="2981850"/>
                  <a:ext cx="499624" cy="523220"/>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479A9E72-4FE4-4523-B56B-D416A2FA17E6}"/>
                    </a:ext>
                  </a:extLst>
                </p:cNvPr>
                <p:cNvSpPr/>
                <p:nvPr/>
              </p:nvSpPr>
              <p:spPr>
                <a:xfrm>
                  <a:off x="7190620" y="1421847"/>
                  <a:ext cx="5532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zh-CN" altLang="en-US" sz="2800" i="1">
                                <a:solidFill>
                                  <a:srgbClr val="FF0000"/>
                                </a:solidFill>
                                <a:latin typeface="Cambria Math" panose="02040503050406030204" pitchFamily="18" charset="0"/>
                              </a:rPr>
                              <m:t>𝜔</m:t>
                            </m:r>
                          </m:e>
                        </m:acc>
                      </m:oMath>
                    </m:oMathPara>
                  </a14:m>
                  <a:endParaRPr lang="zh-CN" altLang="en-US" sz="2800" dirty="0">
                    <a:solidFill>
                      <a:srgbClr val="FF0000"/>
                    </a:solidFill>
                  </a:endParaRPr>
                </a:p>
              </p:txBody>
            </p:sp>
          </mc:Choice>
          <mc:Fallback xmlns="">
            <p:sp>
              <p:nvSpPr>
                <p:cNvPr id="46" name="矩形 45">
                  <a:extLst>
                    <a:ext uri="{FF2B5EF4-FFF2-40B4-BE49-F238E27FC236}">
                      <a16:creationId xmlns:a16="http://schemas.microsoft.com/office/drawing/2014/main" id="{479A9E72-4FE4-4523-B56B-D416A2FA17E6}"/>
                    </a:ext>
                  </a:extLst>
                </p:cNvPr>
                <p:cNvSpPr>
                  <a:spLocks noRot="1" noChangeAspect="1" noMove="1" noResize="1" noEditPoints="1" noAdjustHandles="1" noChangeArrowheads="1" noChangeShapeType="1" noTextEdit="1"/>
                </p:cNvSpPr>
                <p:nvPr/>
              </p:nvSpPr>
              <p:spPr>
                <a:xfrm>
                  <a:off x="7190620" y="1421847"/>
                  <a:ext cx="553228" cy="523220"/>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429A0706-4C51-4E3B-B1E0-0550722C27CA}"/>
                  </a:ext>
                </a:extLst>
              </p:cNvPr>
              <p:cNvSpPr/>
              <p:nvPr/>
            </p:nvSpPr>
            <p:spPr>
              <a:xfrm>
                <a:off x="1234694" y="3779738"/>
                <a:ext cx="3494098" cy="10613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𝑈</m:t>
                          </m:r>
                        </m:e>
                        <m:sub>
                          <m:r>
                            <a:rPr lang="en-US" altLang="zh-CN" sz="2800" b="0" i="1" smtClean="0">
                              <a:solidFill>
                                <a:srgbClr val="0000FF"/>
                              </a:solidFill>
                              <a:latin typeface="Cambria Math" panose="02040503050406030204" pitchFamily="18" charset="0"/>
                              <a:ea typeface="Cambria Math" panose="02040503050406030204" pitchFamily="18" charset="0"/>
                            </a:rPr>
                            <m:t>𝑂</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𝑈</m:t>
                          </m:r>
                        </m:e>
                        <m:sub>
                          <m:r>
                            <a:rPr lang="en-US" altLang="zh-CN" sz="2800" b="0" i="1" smtClean="0">
                              <a:solidFill>
                                <a:srgbClr val="0000FF"/>
                              </a:solidFill>
                              <a:latin typeface="Cambria Math" panose="02040503050406030204" pitchFamily="18" charset="0"/>
                              <a:ea typeface="Cambria Math" panose="02040503050406030204" pitchFamily="18" charset="0"/>
                            </a:rPr>
                            <m:t>𝑎</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15"/>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𝑅</m:t>
                          </m:r>
                        </m:sup>
                        <m:e>
                          <m:r>
                            <a:rPr lang="en-US" altLang="zh-CN" sz="2800" i="1">
                              <a:solidFill>
                                <a:srgbClr val="0000FF"/>
                              </a:solidFill>
                              <a:latin typeface="Cambria Math" panose="02040503050406030204" pitchFamily="18" charset="0"/>
                            </a:rPr>
                            <m:t>𝐵</m:t>
                          </m:r>
                          <m:r>
                            <a:rPr lang="zh-CN" altLang="en-US" sz="2800" i="1">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𝑙</m:t>
                          </m:r>
                          <m:r>
                            <a:rPr lang="en-US" altLang="zh-CN" sz="2800" i="1">
                              <a:solidFill>
                                <a:srgbClr val="0000FF"/>
                              </a:solidFill>
                              <a:latin typeface="Cambria Math" panose="02040503050406030204" pitchFamily="18" charset="0"/>
                            </a:rPr>
                            <m:t>𝑑𝑙</m:t>
                          </m:r>
                        </m:e>
                      </m:nary>
                    </m:oMath>
                  </m:oMathPara>
                </a14:m>
                <a:endParaRPr lang="zh-CN" altLang="en-US" sz="2800" dirty="0">
                  <a:solidFill>
                    <a:srgbClr val="0000FF"/>
                  </a:solidFill>
                </a:endParaRPr>
              </a:p>
            </p:txBody>
          </p:sp>
        </mc:Choice>
        <mc:Fallback xmlns="">
          <p:sp>
            <p:nvSpPr>
              <p:cNvPr id="48" name="矩形 47">
                <a:extLst>
                  <a:ext uri="{FF2B5EF4-FFF2-40B4-BE49-F238E27FC236}">
                    <a16:creationId xmlns:a16="http://schemas.microsoft.com/office/drawing/2014/main" id="{429A0706-4C51-4E3B-B1E0-0550722C27CA}"/>
                  </a:ext>
                </a:extLst>
              </p:cNvPr>
              <p:cNvSpPr>
                <a:spLocks noRot="1" noChangeAspect="1" noMove="1" noResize="1" noEditPoints="1" noAdjustHandles="1" noChangeArrowheads="1" noChangeShapeType="1" noTextEdit="1"/>
              </p:cNvSpPr>
              <p:nvPr/>
            </p:nvSpPr>
            <p:spPr>
              <a:xfrm>
                <a:off x="1234694" y="3779738"/>
                <a:ext cx="3494098" cy="106138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87562CA0-ACB4-4C32-8340-15A08EB7D57A}"/>
                  </a:ext>
                </a:extLst>
              </p:cNvPr>
              <p:cNvSpPr/>
              <p:nvPr/>
            </p:nvSpPr>
            <p:spPr>
              <a:xfrm>
                <a:off x="1234694" y="4986484"/>
                <a:ext cx="318753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𝑈</m:t>
                          </m:r>
                        </m:e>
                        <m:sub>
                          <m:r>
                            <a:rPr lang="en-US" altLang="zh-CN" sz="2800" i="1">
                              <a:solidFill>
                                <a:srgbClr val="0000FF"/>
                              </a:solidFill>
                              <a:latin typeface="Cambria Math" panose="02040503050406030204" pitchFamily="18" charset="0"/>
                              <a:ea typeface="Cambria Math" panose="02040503050406030204" pitchFamily="18" charset="0"/>
                            </a:rPr>
                            <m:t>𝑂</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𝑈</m:t>
                          </m:r>
                        </m:e>
                        <m:sub>
                          <m:r>
                            <a:rPr lang="en-US" altLang="zh-CN" sz="2800" i="1">
                              <a:solidFill>
                                <a:srgbClr val="0000FF"/>
                              </a:solidFill>
                              <a:latin typeface="Cambria Math" panose="02040503050406030204" pitchFamily="18" charset="0"/>
                              <a:ea typeface="Cambria Math" panose="02040503050406030204" pitchFamily="18" charset="0"/>
                            </a:rPr>
                            <m:t>𝑎</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𝐵</m:t>
                      </m:r>
                      <m:r>
                        <a:rPr lang="zh-CN" altLang="en-US" sz="2800" i="1">
                          <a:solidFill>
                            <a:srgbClr val="0000FF"/>
                          </a:solidFill>
                          <a:latin typeface="Cambria Math" panose="02040503050406030204" pitchFamily="18" charset="0"/>
                        </a:rPr>
                        <m:t>𝜔</m:t>
                      </m:r>
                      <m:sSup>
                        <m:sSupPr>
                          <m:ctrlPr>
                            <a:rPr lang="en-US" altLang="zh-CN" sz="280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49" name="矩形 48">
                <a:extLst>
                  <a:ext uri="{FF2B5EF4-FFF2-40B4-BE49-F238E27FC236}">
                    <a16:creationId xmlns:a16="http://schemas.microsoft.com/office/drawing/2014/main" id="{87562CA0-ACB4-4C32-8340-15A08EB7D57A}"/>
                  </a:ext>
                </a:extLst>
              </p:cNvPr>
              <p:cNvSpPr>
                <a:spLocks noRot="1" noChangeAspect="1" noMove="1" noResize="1" noEditPoints="1" noAdjustHandles="1" noChangeArrowheads="1" noChangeShapeType="1" noTextEdit="1"/>
              </p:cNvSpPr>
              <p:nvPr/>
            </p:nvSpPr>
            <p:spPr>
              <a:xfrm>
                <a:off x="1234694" y="4986484"/>
                <a:ext cx="3187539" cy="898964"/>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145979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12"/>
                                        </p:tgtEl>
                                        <p:attrNameLst>
                                          <p:attrName>style.visibility</p:attrName>
                                        </p:attrNameLst>
                                      </p:cBhvr>
                                      <p:to>
                                        <p:strVal val="visible"/>
                                      </p:to>
                                    </p:set>
                                    <p:animEffect transition="in" filter="wipe(left)">
                                      <p:cBhvr>
                                        <p:cTn id="7" dur="500"/>
                                        <p:tgtEl>
                                          <p:spTgt spid="297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9755"/>
                                        </p:tgtEl>
                                        <p:attrNameLst>
                                          <p:attrName>style.visibility</p:attrName>
                                        </p:attrNameLst>
                                      </p:cBhvr>
                                      <p:to>
                                        <p:strVal val="visible"/>
                                      </p:to>
                                    </p:set>
                                    <p:animEffect transition="in" filter="wipe(up)">
                                      <p:cBhvr>
                                        <p:cTn id="17" dur="500"/>
                                        <p:tgtEl>
                                          <p:spTgt spid="2975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left)">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left)">
                                      <p:cBhvr>
                                        <p:cTn id="3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12" grpId="0" autoUpdateAnimBg="0"/>
      <p:bldP spid="29755" grpId="0" autoUpdateAnimBg="0"/>
      <p:bldP spid="48" grpId="0"/>
      <p:bldP spid="4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82" name="Text Box 110"/>
          <p:cNvSpPr txBox="1">
            <a:spLocks noChangeArrowheads="1"/>
          </p:cNvSpPr>
          <p:nvPr/>
        </p:nvSpPr>
        <p:spPr bwMode="auto">
          <a:xfrm>
            <a:off x="644770" y="2312558"/>
            <a:ext cx="1298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解： </a:t>
            </a:r>
          </a:p>
        </p:txBody>
      </p:sp>
      <p:sp>
        <p:nvSpPr>
          <p:cNvPr id="28806" name="Line 134"/>
          <p:cNvSpPr>
            <a:spLocks noChangeShapeType="1"/>
          </p:cNvSpPr>
          <p:nvPr/>
        </p:nvSpPr>
        <p:spPr bwMode="auto">
          <a:xfrm flipV="1">
            <a:off x="6191494" y="2392608"/>
            <a:ext cx="0" cy="2695575"/>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28807" name="Line 135"/>
          <p:cNvSpPr>
            <a:spLocks noChangeShapeType="1"/>
          </p:cNvSpPr>
          <p:nvPr/>
        </p:nvSpPr>
        <p:spPr bwMode="auto">
          <a:xfrm flipV="1">
            <a:off x="6191494" y="2968870"/>
            <a:ext cx="0" cy="720725"/>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28808" name="Rectangle 136"/>
          <p:cNvSpPr>
            <a:spLocks noChangeArrowheads="1"/>
          </p:cNvSpPr>
          <p:nvPr/>
        </p:nvSpPr>
        <p:spPr bwMode="auto">
          <a:xfrm>
            <a:off x="6694733" y="4121394"/>
            <a:ext cx="1652587" cy="114300"/>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28809" name="Rectangle 137" descr="浅色上对角线"/>
          <p:cNvSpPr>
            <a:spLocks noChangeArrowheads="1"/>
          </p:cNvSpPr>
          <p:nvPr/>
        </p:nvSpPr>
        <p:spPr bwMode="auto">
          <a:xfrm>
            <a:off x="7224958" y="4116632"/>
            <a:ext cx="166687" cy="112712"/>
          </a:xfrm>
          <a:prstGeom prst="rect">
            <a:avLst/>
          </a:prstGeom>
          <a:blipFill dpi="0" rotWithShape="0">
            <a:blip r:embed="rId3"/>
            <a:srcRect/>
            <a:tile tx="0" ty="0" sx="100000" sy="100000" flip="none" algn="tl"/>
          </a:blipFill>
          <a:ln w="9525">
            <a:solidFill>
              <a:srgbClr val="0000FF"/>
            </a:solidFill>
            <a:miter lim="800000"/>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28810" name="Line 138"/>
          <p:cNvSpPr>
            <a:spLocks noChangeShapeType="1"/>
          </p:cNvSpPr>
          <p:nvPr/>
        </p:nvSpPr>
        <p:spPr bwMode="auto">
          <a:xfrm>
            <a:off x="6191495" y="4264269"/>
            <a:ext cx="2581275" cy="0"/>
          </a:xfrm>
          <a:prstGeom prst="line">
            <a:avLst/>
          </a:prstGeom>
          <a:noFill/>
          <a:ln w="38100">
            <a:solidFill>
              <a:srgbClr val="FF0000"/>
            </a:solidFill>
            <a:round/>
            <a:headEnd/>
            <a:tailEnd type="arrow"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28811" name="Line 139"/>
          <p:cNvSpPr>
            <a:spLocks noChangeShapeType="1"/>
          </p:cNvSpPr>
          <p:nvPr/>
        </p:nvSpPr>
        <p:spPr bwMode="auto">
          <a:xfrm>
            <a:off x="6694732" y="4264269"/>
            <a:ext cx="0" cy="357188"/>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28812" name="Line 140"/>
          <p:cNvSpPr>
            <a:spLocks noChangeShapeType="1"/>
          </p:cNvSpPr>
          <p:nvPr/>
        </p:nvSpPr>
        <p:spPr bwMode="auto">
          <a:xfrm>
            <a:off x="8352082" y="4264270"/>
            <a:ext cx="0" cy="360363"/>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28813" name="Line 141"/>
          <p:cNvSpPr>
            <a:spLocks noChangeShapeType="1"/>
          </p:cNvSpPr>
          <p:nvPr/>
        </p:nvSpPr>
        <p:spPr bwMode="auto">
          <a:xfrm>
            <a:off x="6191494" y="4480169"/>
            <a:ext cx="515938" cy="0"/>
          </a:xfrm>
          <a:prstGeom prst="line">
            <a:avLst/>
          </a:prstGeom>
          <a:noFill/>
          <a:ln w="31750">
            <a:solidFill>
              <a:srgbClr val="000000"/>
            </a:solidFill>
            <a:round/>
            <a:headEnd type="arrow" w="sm" len="sm"/>
            <a:tailEnd type="arrow"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28814" name="Line 142"/>
          <p:cNvSpPr>
            <a:spLocks noChangeShapeType="1"/>
          </p:cNvSpPr>
          <p:nvPr/>
        </p:nvSpPr>
        <p:spPr bwMode="auto">
          <a:xfrm>
            <a:off x="6694733" y="4480169"/>
            <a:ext cx="1652587" cy="0"/>
          </a:xfrm>
          <a:prstGeom prst="line">
            <a:avLst/>
          </a:prstGeom>
          <a:noFill/>
          <a:ln w="31750">
            <a:solidFill>
              <a:srgbClr val="000000"/>
            </a:solidFill>
            <a:round/>
            <a:headEnd type="arrow" w="sm" len="sm"/>
            <a:tailEnd type="arrow"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28815" name="Line 143"/>
          <p:cNvSpPr>
            <a:spLocks noChangeShapeType="1"/>
          </p:cNvSpPr>
          <p:nvPr/>
        </p:nvSpPr>
        <p:spPr bwMode="auto">
          <a:xfrm flipV="1">
            <a:off x="7559919" y="3400670"/>
            <a:ext cx="0" cy="538163"/>
          </a:xfrm>
          <a:prstGeom prst="line">
            <a:avLst/>
          </a:prstGeom>
          <a:noFill/>
          <a:ln w="31750">
            <a:solidFill>
              <a:srgbClr val="0000FF"/>
            </a:solidFill>
            <a:round/>
            <a:headEnd/>
            <a:tailEnd type="arrow"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68633" name="Text Box 109"/>
              <p:cNvSpPr txBox="1">
                <a:spLocks noChangeArrowheads="1"/>
              </p:cNvSpPr>
              <p:nvPr/>
            </p:nvSpPr>
            <p:spPr bwMode="auto">
              <a:xfrm>
                <a:off x="644770" y="466970"/>
                <a:ext cx="9675279"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例</a:t>
                </a:r>
                <a:r>
                  <a:rPr lang="en-US" altLang="zh-CN" sz="2800" dirty="0">
                    <a:solidFill>
                      <a:srgbClr val="0000FF"/>
                    </a:solidFill>
                    <a:latin typeface="+mn-ea"/>
                    <a:ea typeface="+mn-ea"/>
                  </a:rPr>
                  <a:t>7.2</a:t>
                </a:r>
                <a:r>
                  <a:rPr lang="zh-CN" altLang="en-US" sz="2800" dirty="0">
                    <a:solidFill>
                      <a:srgbClr val="0000FF"/>
                    </a:solidFill>
                    <a:latin typeface="+mn-ea"/>
                    <a:ea typeface="+mn-ea"/>
                  </a:rPr>
                  <a:t>：</a:t>
                </a:r>
                <a:r>
                  <a:rPr kumimoji="0" lang="zh-CN" altLang="en-US" sz="2800" dirty="0">
                    <a:solidFill>
                      <a:srgbClr val="0000FF"/>
                    </a:solidFill>
                    <a:latin typeface="+mn-ea"/>
                    <a:ea typeface="+mn-ea"/>
                  </a:rPr>
                  <a:t>在通有电流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kumimoji="0" lang="zh-CN" altLang="en-US" sz="2800" dirty="0">
                    <a:solidFill>
                      <a:srgbClr val="0000FF"/>
                    </a:solidFill>
                    <a:latin typeface="+mn-ea"/>
                    <a:ea typeface="+mn-ea"/>
                  </a:rPr>
                  <a:t>的长直导线旁有一长为</a:t>
                </a:r>
                <a14:m>
                  <m:oMath xmlns:m="http://schemas.openxmlformats.org/officeDocument/2006/math">
                    <m:r>
                      <a:rPr lang="en-US" altLang="zh-CN" sz="2800" i="1">
                        <a:solidFill>
                          <a:srgbClr val="0000FF"/>
                        </a:solidFill>
                        <a:latin typeface="Cambria Math" panose="02040503050406030204" pitchFamily="18" charset="0"/>
                      </a:rPr>
                      <m:t>𝑙</m:t>
                    </m:r>
                  </m:oMath>
                </a14:m>
                <a:r>
                  <a:rPr kumimoji="0" lang="zh-CN" altLang="en-US" sz="2800" dirty="0">
                    <a:solidFill>
                      <a:srgbClr val="0000FF"/>
                    </a:solidFill>
                    <a:latin typeface="+mn-ea"/>
                    <a:ea typeface="+mn-ea"/>
                  </a:rPr>
                  <a:t>的金属棒</a:t>
                </a:r>
                <a14:m>
                  <m:oMath xmlns:m="http://schemas.openxmlformats.org/officeDocument/2006/math">
                    <m:r>
                      <a:rPr kumimoji="0" lang="en-US" altLang="zh-CN" sz="2800" b="0" i="1" smtClean="0">
                        <a:solidFill>
                          <a:srgbClr val="0000FF"/>
                        </a:solidFill>
                        <a:latin typeface="Cambria Math" panose="02040503050406030204" pitchFamily="18" charset="0"/>
                        <a:ea typeface="+mn-ea"/>
                      </a:rPr>
                      <m:t>𝑎𝑏</m:t>
                    </m:r>
                  </m:oMath>
                </a14:m>
                <a:r>
                  <a:rPr kumimoji="0" lang="zh-CN" altLang="en-US" sz="2800" dirty="0">
                    <a:solidFill>
                      <a:srgbClr val="0000FF"/>
                    </a:solidFill>
                    <a:latin typeface="+mn-ea"/>
                    <a:ea typeface="+mn-ea"/>
                  </a:rPr>
                  <a:t>，以速度</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𝑣</m:t>
                        </m:r>
                      </m:e>
                    </m:acc>
                  </m:oMath>
                </a14:m>
                <a:r>
                  <a:rPr kumimoji="0" lang="zh-CN" altLang="en-US" sz="2800" dirty="0">
                    <a:solidFill>
                      <a:srgbClr val="0000FF"/>
                    </a:solidFill>
                    <a:latin typeface="+mn-ea"/>
                    <a:ea typeface="+mn-ea"/>
                  </a:rPr>
                  <a:t>平行于导线运动，棒与长直导线共面正交，棒的近导线一端到导线的距离为</a:t>
                </a:r>
                <a14:m>
                  <m:oMath xmlns:m="http://schemas.openxmlformats.org/officeDocument/2006/math">
                    <m:r>
                      <a:rPr kumimoji="0" lang="en-US" altLang="zh-CN" sz="2800" b="0" i="1" smtClean="0">
                        <a:solidFill>
                          <a:srgbClr val="0000FF"/>
                        </a:solidFill>
                        <a:latin typeface="Cambria Math" panose="02040503050406030204" pitchFamily="18" charset="0"/>
                        <a:ea typeface="+mn-ea"/>
                      </a:rPr>
                      <m:t>𝑑</m:t>
                    </m:r>
                  </m:oMath>
                </a14:m>
                <a:r>
                  <a:rPr kumimoji="0" lang="zh-CN" altLang="en-US" sz="2800" dirty="0">
                    <a:solidFill>
                      <a:srgbClr val="0000FF"/>
                    </a:solidFill>
                    <a:latin typeface="+mn-ea"/>
                    <a:ea typeface="+mn-ea"/>
                  </a:rPr>
                  <a:t>，求棒中的动生电动势。 </a:t>
                </a:r>
              </a:p>
            </p:txBody>
          </p:sp>
        </mc:Choice>
        <mc:Fallback xmlns="">
          <p:sp>
            <p:nvSpPr>
              <p:cNvPr id="68633" name="Text Box 109"/>
              <p:cNvSpPr txBox="1">
                <a:spLocks noRot="1" noChangeAspect="1" noMove="1" noResize="1" noEditPoints="1" noAdjustHandles="1" noChangeArrowheads="1" noChangeShapeType="1" noTextEdit="1"/>
              </p:cNvSpPr>
              <p:nvPr/>
            </p:nvSpPr>
            <p:spPr bwMode="auto">
              <a:xfrm>
                <a:off x="644770" y="466970"/>
                <a:ext cx="9675279" cy="1384995"/>
              </a:xfrm>
              <a:prstGeom prst="rect">
                <a:avLst/>
              </a:prstGeom>
              <a:blipFill>
                <a:blip r:embed="rId4"/>
                <a:stretch>
                  <a:fillRect l="-1323" t="-4846" r="-1260"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55F1F014-4ECF-4091-ACE5-107BE193FBB9}"/>
                  </a:ext>
                </a:extLst>
              </p:cNvPr>
              <p:cNvSpPr/>
              <p:nvPr/>
            </p:nvSpPr>
            <p:spPr>
              <a:xfrm>
                <a:off x="1588571" y="2035004"/>
                <a:ext cx="3175549"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𝜀</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15"/>
                            </m:rP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d>
                            <m:dPr>
                              <m:ctrlPr>
                                <a:rPr lang="en-US" altLang="zh-CN" sz="2800" i="1" smtClean="0">
                                  <a:solidFill>
                                    <a:srgbClr val="0000FF"/>
                                  </a:solidFill>
                                  <a:latin typeface="Cambria Math" panose="02040503050406030204" pitchFamily="18" charset="0"/>
                                  <a:ea typeface="Cambria Math" panose="02040503050406030204" pitchFamily="18" charset="0"/>
                                </a:rPr>
                              </m:ctrlPr>
                            </m:dPr>
                            <m:e>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e>
                          </m:d>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32" name="矩形 31">
                <a:extLst>
                  <a:ext uri="{FF2B5EF4-FFF2-40B4-BE49-F238E27FC236}">
                    <a16:creationId xmlns:a16="http://schemas.microsoft.com/office/drawing/2014/main" id="{55F1F014-4ECF-4091-ACE5-107BE193FBB9}"/>
                  </a:ext>
                </a:extLst>
              </p:cNvPr>
              <p:cNvSpPr>
                <a:spLocks noRot="1" noChangeAspect="1" noMove="1" noResize="1" noEditPoints="1" noAdjustHandles="1" noChangeArrowheads="1" noChangeShapeType="1" noTextEdit="1"/>
              </p:cNvSpPr>
              <p:nvPr/>
            </p:nvSpPr>
            <p:spPr>
              <a:xfrm>
                <a:off x="1588571" y="2035004"/>
                <a:ext cx="3175549" cy="106971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A2B62A1-60E2-4945-B249-7772C907DA5F}"/>
                  </a:ext>
                </a:extLst>
              </p:cNvPr>
              <p:cNvSpPr/>
              <p:nvPr/>
            </p:nvSpPr>
            <p:spPr>
              <a:xfrm>
                <a:off x="6176120" y="3084152"/>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𝐼</m:t>
                      </m:r>
                    </m:oMath>
                  </m:oMathPara>
                </a14:m>
                <a:endParaRPr lang="zh-CN" altLang="en-US" sz="2800" dirty="0">
                  <a:solidFill>
                    <a:srgbClr val="FF0000"/>
                  </a:solidFill>
                </a:endParaRPr>
              </a:p>
            </p:txBody>
          </p:sp>
        </mc:Choice>
        <mc:Fallback xmlns="">
          <p:sp>
            <p:nvSpPr>
              <p:cNvPr id="3" name="矩形 2">
                <a:extLst>
                  <a:ext uri="{FF2B5EF4-FFF2-40B4-BE49-F238E27FC236}">
                    <a16:creationId xmlns:a16="http://schemas.microsoft.com/office/drawing/2014/main" id="{BA2B62A1-60E2-4945-B249-7772C907DA5F}"/>
                  </a:ext>
                </a:extLst>
              </p:cNvPr>
              <p:cNvSpPr>
                <a:spLocks noRot="1" noChangeAspect="1" noMove="1" noResize="1" noEditPoints="1" noAdjustHandles="1" noChangeArrowheads="1" noChangeShapeType="1" noTextEdit="1"/>
              </p:cNvSpPr>
              <p:nvPr/>
            </p:nvSpPr>
            <p:spPr>
              <a:xfrm>
                <a:off x="6176120" y="3084152"/>
                <a:ext cx="43172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39ACA09F-FFA4-4960-83B0-7EDEEEF12B6C}"/>
                  </a:ext>
                </a:extLst>
              </p:cNvPr>
              <p:cNvSpPr txBox="1"/>
              <p:nvPr/>
            </p:nvSpPr>
            <p:spPr>
              <a:xfrm>
                <a:off x="8318745" y="3761487"/>
                <a:ext cx="29161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𝑏</m:t>
                      </m:r>
                    </m:oMath>
                  </m:oMathPara>
                </a14:m>
                <a:endParaRPr lang="zh-CN" altLang="en-US" sz="2800" dirty="0">
                  <a:solidFill>
                    <a:srgbClr val="0000FF"/>
                  </a:solidFill>
                  <a:latin typeface="+mn-lt"/>
                  <a:ea typeface="+mn-ea"/>
                </a:endParaRPr>
              </a:p>
            </p:txBody>
          </p:sp>
        </mc:Choice>
        <mc:Fallback xmlns="">
          <p:sp>
            <p:nvSpPr>
              <p:cNvPr id="34" name="文本框 33">
                <a:extLst>
                  <a:ext uri="{FF2B5EF4-FFF2-40B4-BE49-F238E27FC236}">
                    <a16:creationId xmlns:a16="http://schemas.microsoft.com/office/drawing/2014/main" id="{39ACA09F-FFA4-4960-83B0-7EDEEEF12B6C}"/>
                  </a:ext>
                </a:extLst>
              </p:cNvPr>
              <p:cNvSpPr txBox="1">
                <a:spLocks noRot="1" noChangeAspect="1" noMove="1" noResize="1" noEditPoints="1" noAdjustHandles="1" noChangeArrowheads="1" noChangeShapeType="1" noTextEdit="1"/>
              </p:cNvSpPr>
              <p:nvPr/>
            </p:nvSpPr>
            <p:spPr>
              <a:xfrm>
                <a:off x="8318745" y="3761487"/>
                <a:ext cx="291618"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362CC08F-AC40-45DE-BC6C-869BB98C8F55}"/>
                  </a:ext>
                </a:extLst>
              </p:cNvPr>
              <p:cNvSpPr txBox="1"/>
              <p:nvPr/>
            </p:nvSpPr>
            <p:spPr>
              <a:xfrm>
                <a:off x="6427672" y="3720377"/>
                <a:ext cx="29892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oMath>
                  </m:oMathPara>
                </a14:m>
                <a:endParaRPr lang="zh-CN" altLang="en-US" sz="2800" dirty="0">
                  <a:solidFill>
                    <a:srgbClr val="0000FF"/>
                  </a:solidFill>
                  <a:latin typeface="+mn-lt"/>
                  <a:ea typeface="+mn-ea"/>
                </a:endParaRPr>
              </a:p>
            </p:txBody>
          </p:sp>
        </mc:Choice>
        <mc:Fallback xmlns="">
          <p:sp>
            <p:nvSpPr>
              <p:cNvPr id="35" name="文本框 34">
                <a:extLst>
                  <a:ext uri="{FF2B5EF4-FFF2-40B4-BE49-F238E27FC236}">
                    <a16:creationId xmlns:a16="http://schemas.microsoft.com/office/drawing/2014/main" id="{362CC08F-AC40-45DE-BC6C-869BB98C8F55}"/>
                  </a:ext>
                </a:extLst>
              </p:cNvPr>
              <p:cNvSpPr txBox="1">
                <a:spLocks noRot="1" noChangeAspect="1" noMove="1" noResize="1" noEditPoints="1" noAdjustHandles="1" noChangeArrowheads="1" noChangeShapeType="1" noTextEdit="1"/>
              </p:cNvSpPr>
              <p:nvPr/>
            </p:nvSpPr>
            <p:spPr>
              <a:xfrm>
                <a:off x="6427672" y="3720377"/>
                <a:ext cx="298928"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1CFA8D1-4E72-480B-BDC9-03D69DDD75F2}"/>
                  </a:ext>
                </a:extLst>
              </p:cNvPr>
              <p:cNvSpPr/>
              <p:nvPr/>
            </p:nvSpPr>
            <p:spPr>
              <a:xfrm>
                <a:off x="7534940" y="3362891"/>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p>
            </p:txBody>
          </p:sp>
        </mc:Choice>
        <mc:Fallback xmlns="">
          <p:sp>
            <p:nvSpPr>
              <p:cNvPr id="4" name="矩形 3">
                <a:extLst>
                  <a:ext uri="{FF2B5EF4-FFF2-40B4-BE49-F238E27FC236}">
                    <a16:creationId xmlns:a16="http://schemas.microsoft.com/office/drawing/2014/main" id="{61CFA8D1-4E72-480B-BDC9-03D69DDD75F2}"/>
                  </a:ext>
                </a:extLst>
              </p:cNvPr>
              <p:cNvSpPr>
                <a:spLocks noRot="1" noChangeAspect="1" noMove="1" noResize="1" noEditPoints="1" noAdjustHandles="1" noChangeArrowheads="1" noChangeShapeType="1" noTextEdit="1"/>
              </p:cNvSpPr>
              <p:nvPr/>
            </p:nvSpPr>
            <p:spPr>
              <a:xfrm>
                <a:off x="7534940" y="3362891"/>
                <a:ext cx="49013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49300A11-94D0-42F6-877C-ADD371833814}"/>
                  </a:ext>
                </a:extLst>
              </p:cNvPr>
              <p:cNvSpPr/>
              <p:nvPr/>
            </p:nvSpPr>
            <p:spPr>
              <a:xfrm>
                <a:off x="6195639" y="4453359"/>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𝑑</m:t>
                      </m:r>
                    </m:oMath>
                  </m:oMathPara>
                </a14:m>
                <a:endParaRPr lang="zh-CN" altLang="en-US" sz="2800" dirty="0"/>
              </a:p>
            </p:txBody>
          </p:sp>
        </mc:Choice>
        <mc:Fallback xmlns="">
          <p:sp>
            <p:nvSpPr>
              <p:cNvPr id="5" name="矩形 4">
                <a:extLst>
                  <a:ext uri="{FF2B5EF4-FFF2-40B4-BE49-F238E27FC236}">
                    <a16:creationId xmlns:a16="http://schemas.microsoft.com/office/drawing/2014/main" id="{49300A11-94D0-42F6-877C-ADD371833814}"/>
                  </a:ext>
                </a:extLst>
              </p:cNvPr>
              <p:cNvSpPr>
                <a:spLocks noRot="1" noChangeAspect="1" noMove="1" noResize="1" noEditPoints="1" noAdjustHandles="1" noChangeArrowheads="1" noChangeShapeType="1" noTextEdit="1"/>
              </p:cNvSpPr>
              <p:nvPr/>
            </p:nvSpPr>
            <p:spPr>
              <a:xfrm>
                <a:off x="6195639" y="4453359"/>
                <a:ext cx="503856"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E999DEA-5153-40DB-A682-F4DBC6BCB36D}"/>
                  </a:ext>
                </a:extLst>
              </p:cNvPr>
              <p:cNvSpPr/>
              <p:nvPr/>
            </p:nvSpPr>
            <p:spPr>
              <a:xfrm>
                <a:off x="7263429" y="4453359"/>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6" name="矩形 5">
                <a:extLst>
                  <a:ext uri="{FF2B5EF4-FFF2-40B4-BE49-F238E27FC236}">
                    <a16:creationId xmlns:a16="http://schemas.microsoft.com/office/drawing/2014/main" id="{EE999DEA-5153-40DB-A682-F4DBC6BCB36D}"/>
                  </a:ext>
                </a:extLst>
              </p:cNvPr>
              <p:cNvSpPr>
                <a:spLocks noRot="1" noChangeAspect="1" noMove="1" noResize="1" noEditPoints="1" noAdjustHandles="1" noChangeArrowheads="1" noChangeShapeType="1" noTextEdit="1"/>
              </p:cNvSpPr>
              <p:nvPr/>
            </p:nvSpPr>
            <p:spPr>
              <a:xfrm>
                <a:off x="7263429" y="4453359"/>
                <a:ext cx="409278"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34E410-20C4-4675-8B34-DA0212EEC80D}"/>
                  </a:ext>
                </a:extLst>
              </p:cNvPr>
              <p:cNvSpPr txBox="1"/>
              <p:nvPr/>
            </p:nvSpPr>
            <p:spPr>
              <a:xfrm>
                <a:off x="8793315" y="4011976"/>
                <a:ext cx="29142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oMath>
                  </m:oMathPara>
                </a14:m>
                <a:endParaRPr lang="zh-CN" altLang="en-US" sz="2800" dirty="0">
                  <a:solidFill>
                    <a:srgbClr val="0000FF"/>
                  </a:solidFill>
                  <a:latin typeface="+mn-lt"/>
                  <a:ea typeface="+mn-ea"/>
                </a:endParaRPr>
              </a:p>
            </p:txBody>
          </p:sp>
        </mc:Choice>
        <mc:Fallback xmlns="">
          <p:sp>
            <p:nvSpPr>
              <p:cNvPr id="7" name="文本框 6">
                <a:extLst>
                  <a:ext uri="{FF2B5EF4-FFF2-40B4-BE49-F238E27FC236}">
                    <a16:creationId xmlns:a16="http://schemas.microsoft.com/office/drawing/2014/main" id="{FB34E410-20C4-4675-8B34-DA0212EEC80D}"/>
                  </a:ext>
                </a:extLst>
              </p:cNvPr>
              <p:cNvSpPr txBox="1">
                <a:spLocks noRot="1" noChangeAspect="1" noMove="1" noResize="1" noEditPoints="1" noAdjustHandles="1" noChangeArrowheads="1" noChangeShapeType="1" noTextEdit="1"/>
              </p:cNvSpPr>
              <p:nvPr/>
            </p:nvSpPr>
            <p:spPr>
              <a:xfrm>
                <a:off x="8793315" y="4011976"/>
                <a:ext cx="291426"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83E4E947-3F31-46BD-870D-7B6367731393}"/>
                  </a:ext>
                </a:extLst>
              </p:cNvPr>
              <p:cNvSpPr txBox="1"/>
              <p:nvPr/>
            </p:nvSpPr>
            <p:spPr>
              <a:xfrm>
                <a:off x="7076647" y="3705442"/>
                <a:ext cx="49981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𝑑𝑥</m:t>
                      </m:r>
                    </m:oMath>
                  </m:oMathPara>
                </a14:m>
                <a:endParaRPr lang="zh-CN" altLang="en-US" sz="2800" dirty="0">
                  <a:solidFill>
                    <a:srgbClr val="0000FF"/>
                  </a:solidFill>
                  <a:latin typeface="+mn-lt"/>
                  <a:ea typeface="+mn-ea"/>
                </a:endParaRPr>
              </a:p>
            </p:txBody>
          </p:sp>
        </mc:Choice>
        <mc:Fallback xmlns="">
          <p:sp>
            <p:nvSpPr>
              <p:cNvPr id="40" name="文本框 39">
                <a:extLst>
                  <a:ext uri="{FF2B5EF4-FFF2-40B4-BE49-F238E27FC236}">
                    <a16:creationId xmlns:a16="http://schemas.microsoft.com/office/drawing/2014/main" id="{83E4E947-3F31-46BD-870D-7B6367731393}"/>
                  </a:ext>
                </a:extLst>
              </p:cNvPr>
              <p:cNvSpPr txBox="1">
                <a:spLocks noRot="1" noChangeAspect="1" noMove="1" noResize="1" noEditPoints="1" noAdjustHandles="1" noChangeArrowheads="1" noChangeShapeType="1" noTextEdit="1"/>
              </p:cNvSpPr>
              <p:nvPr/>
            </p:nvSpPr>
            <p:spPr>
              <a:xfrm>
                <a:off x="7076647" y="3705442"/>
                <a:ext cx="499817"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BEA52310-D3B6-49C8-9011-9FA0C14AE005}"/>
                  </a:ext>
                </a:extLst>
              </p:cNvPr>
              <p:cNvSpPr/>
              <p:nvPr/>
            </p:nvSpPr>
            <p:spPr>
              <a:xfrm>
                <a:off x="1839498" y="3287759"/>
                <a:ext cx="3076804"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15"/>
                            </m:rPr>
                            <a:rPr lang="en-US" altLang="zh-CN" sz="2800" b="0" i="1" smtClean="0">
                              <a:solidFill>
                                <a:srgbClr val="0000FF"/>
                              </a:solidFill>
                              <a:latin typeface="Cambria Math" panose="02040503050406030204" pitchFamily="18" charset="0"/>
                              <a:ea typeface="Cambria Math" panose="02040503050406030204" pitchFamily="18" charset="0"/>
                            </a:rPr>
                            <m:t>𝑑</m:t>
                          </m:r>
                        </m:sub>
                        <m:sup>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𝑙</m:t>
                          </m:r>
                        </m:sup>
                        <m:e>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b="0" i="1" smtClean="0">
                                      <a:solidFill>
                                        <a:srgbClr val="0000FF"/>
                                      </a:solidFill>
                                      <a:latin typeface="Cambria Math" panose="02040503050406030204" pitchFamily="18" charset="0"/>
                                      <a:ea typeface="Cambria Math" panose="02040503050406030204" pitchFamily="18" charset="0"/>
                                    </a:rPr>
                                  </m:ctrlPr>
                                </m:sSubPr>
                                <m:e>
                                  <m:r>
                                    <a:rPr lang="zh-CN" altLang="en-US" sz="2800" b="0" i="1" smtClean="0">
                                      <a:solidFill>
                                        <a:srgbClr val="0000FF"/>
                                      </a:solidFill>
                                      <a:latin typeface="Cambria Math" panose="02040503050406030204" pitchFamily="18" charset="0"/>
                                      <a:ea typeface="Cambria Math" panose="02040503050406030204" pitchFamily="18" charset="0"/>
                                    </a:rPr>
                                    <m:t>𝜇</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b="0" i="1" smtClean="0">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𝑥</m:t>
                              </m:r>
                            </m:den>
                          </m:f>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𝑥</m:t>
                          </m:r>
                        </m:e>
                      </m:nary>
                    </m:oMath>
                  </m:oMathPara>
                </a14:m>
                <a:endParaRPr lang="zh-CN" altLang="en-US" sz="2800" dirty="0">
                  <a:solidFill>
                    <a:srgbClr val="0000FF"/>
                  </a:solidFill>
                </a:endParaRPr>
              </a:p>
            </p:txBody>
          </p:sp>
        </mc:Choice>
        <mc:Fallback xmlns="">
          <p:sp>
            <p:nvSpPr>
              <p:cNvPr id="41" name="矩形 40">
                <a:extLst>
                  <a:ext uri="{FF2B5EF4-FFF2-40B4-BE49-F238E27FC236}">
                    <a16:creationId xmlns:a16="http://schemas.microsoft.com/office/drawing/2014/main" id="{BEA52310-D3B6-49C8-9011-9FA0C14AE005}"/>
                  </a:ext>
                </a:extLst>
              </p:cNvPr>
              <p:cNvSpPr>
                <a:spLocks noRot="1" noChangeAspect="1" noMove="1" noResize="1" noEditPoints="1" noAdjustHandles="1" noChangeArrowheads="1" noChangeShapeType="1" noTextEdit="1"/>
              </p:cNvSpPr>
              <p:nvPr/>
            </p:nvSpPr>
            <p:spPr>
              <a:xfrm>
                <a:off x="1839498" y="3287759"/>
                <a:ext cx="3076804" cy="106971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17B3A222-ED07-458A-A1F4-40AD350D3B72}"/>
                  </a:ext>
                </a:extLst>
              </p:cNvPr>
              <p:cNvSpPr/>
              <p:nvPr/>
            </p:nvSpPr>
            <p:spPr>
              <a:xfrm>
                <a:off x="1839498" y="4540514"/>
                <a:ext cx="2875787"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𝑣</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en>
                      </m:f>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ln</m:t>
                          </m:r>
                        </m:fName>
                        <m:e>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𝑙</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e>
                      </m:func>
                    </m:oMath>
                  </m:oMathPara>
                </a14:m>
                <a:endParaRPr lang="zh-CN" altLang="en-US" sz="2800" dirty="0">
                  <a:solidFill>
                    <a:srgbClr val="0000FF"/>
                  </a:solidFill>
                </a:endParaRPr>
              </a:p>
            </p:txBody>
          </p:sp>
        </mc:Choice>
        <mc:Fallback xmlns="">
          <p:sp>
            <p:nvSpPr>
              <p:cNvPr id="42" name="矩形 41">
                <a:extLst>
                  <a:ext uri="{FF2B5EF4-FFF2-40B4-BE49-F238E27FC236}">
                    <a16:creationId xmlns:a16="http://schemas.microsoft.com/office/drawing/2014/main" id="{17B3A222-ED07-458A-A1F4-40AD350D3B72}"/>
                  </a:ext>
                </a:extLst>
              </p:cNvPr>
              <p:cNvSpPr>
                <a:spLocks noRot="1" noChangeAspect="1" noMove="1" noResize="1" noEditPoints="1" noAdjustHandles="1" noChangeArrowheads="1" noChangeShapeType="1" noTextEdit="1"/>
              </p:cNvSpPr>
              <p:nvPr/>
            </p:nvSpPr>
            <p:spPr>
              <a:xfrm>
                <a:off x="1839498" y="4540514"/>
                <a:ext cx="2875787" cy="91037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9538761-25D2-4F7D-9FC3-8C229D9A8A2B}"/>
                  </a:ext>
                </a:extLst>
              </p:cNvPr>
              <p:cNvSpPr txBox="1"/>
              <p:nvPr/>
            </p:nvSpPr>
            <p:spPr>
              <a:xfrm>
                <a:off x="4729391" y="4780258"/>
                <a:ext cx="65761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&lt;0</m:t>
                      </m:r>
                    </m:oMath>
                  </m:oMathPara>
                </a14:m>
                <a:endParaRPr lang="zh-CN" altLang="en-US" sz="2800" dirty="0">
                  <a:solidFill>
                    <a:srgbClr val="0000FF"/>
                  </a:solidFill>
                  <a:latin typeface="+mn-lt"/>
                  <a:ea typeface="+mn-ea"/>
                </a:endParaRPr>
              </a:p>
            </p:txBody>
          </p:sp>
        </mc:Choice>
        <mc:Fallback xmlns="">
          <p:sp>
            <p:nvSpPr>
              <p:cNvPr id="8" name="文本框 7">
                <a:extLst>
                  <a:ext uri="{FF2B5EF4-FFF2-40B4-BE49-F238E27FC236}">
                    <a16:creationId xmlns:a16="http://schemas.microsoft.com/office/drawing/2014/main" id="{F9538761-25D2-4F7D-9FC3-8C229D9A8A2B}"/>
                  </a:ext>
                </a:extLst>
              </p:cNvPr>
              <p:cNvSpPr txBox="1">
                <a:spLocks noRot="1" noChangeAspect="1" noMove="1" noResize="1" noEditPoints="1" noAdjustHandles="1" noChangeArrowheads="1" noChangeShapeType="1" noTextEdit="1"/>
              </p:cNvSpPr>
              <p:nvPr/>
            </p:nvSpPr>
            <p:spPr>
              <a:xfrm>
                <a:off x="4729391" y="4780258"/>
                <a:ext cx="657616" cy="43088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Text Box 110">
                <a:extLst>
                  <a:ext uri="{FF2B5EF4-FFF2-40B4-BE49-F238E27FC236}">
                    <a16:creationId xmlns:a16="http://schemas.microsoft.com/office/drawing/2014/main" id="{0B1767BB-3C2F-4278-90DC-C04243902D1D}"/>
                  </a:ext>
                </a:extLst>
              </p:cNvPr>
              <p:cNvSpPr txBox="1">
                <a:spLocks noChangeArrowheads="1"/>
              </p:cNvSpPr>
              <p:nvPr/>
            </p:nvSpPr>
            <p:spPr bwMode="auto">
              <a:xfrm>
                <a:off x="644770" y="5633930"/>
                <a:ext cx="8804030" cy="61003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负号表示电动势的方向由</a:t>
                </a:r>
                <a14:m>
                  <m:oMath xmlns:m="http://schemas.openxmlformats.org/officeDocument/2006/math">
                    <m:r>
                      <a:rPr lang="en-US" altLang="zh-CN" sz="2800" i="1">
                        <a:solidFill>
                          <a:srgbClr val="0000FF"/>
                        </a:solidFill>
                        <a:latin typeface="Cambria Math" panose="02040503050406030204" pitchFamily="18" charset="0"/>
                      </a:rPr>
                      <m:t>𝑏</m:t>
                    </m:r>
                  </m:oMath>
                </a14:m>
                <a:r>
                  <a:rPr kumimoji="0" lang="zh-CN" altLang="en-US" sz="2800" dirty="0">
                    <a:solidFill>
                      <a:srgbClr val="0000FF"/>
                    </a:solidFill>
                    <a:latin typeface="+mn-ea"/>
                    <a:ea typeface="+mn-ea"/>
                  </a:rPr>
                  <a:t>指向</a:t>
                </a:r>
                <a14:m>
                  <m:oMath xmlns:m="http://schemas.openxmlformats.org/officeDocument/2006/math">
                    <m:r>
                      <a:rPr lang="en-US" altLang="zh-CN" sz="2800" i="1">
                        <a:solidFill>
                          <a:srgbClr val="0000FF"/>
                        </a:solidFill>
                        <a:latin typeface="Cambria Math" panose="02040503050406030204" pitchFamily="18" charset="0"/>
                      </a:rPr>
                      <m:t>𝑎</m:t>
                    </m:r>
                  </m:oMath>
                </a14:m>
                <a:r>
                  <a:rPr kumimoji="0" lang="zh-CN" altLang="en-US" sz="2800" dirty="0">
                    <a:solidFill>
                      <a:srgbClr val="0000FF"/>
                    </a:solidFill>
                    <a:latin typeface="+mn-ea"/>
                    <a:ea typeface="+mn-ea"/>
                  </a:rPr>
                  <a:t>，即</a:t>
                </a:r>
                <a14:m>
                  <m:oMath xmlns:m="http://schemas.openxmlformats.org/officeDocument/2006/math">
                    <m:d>
                      <m:dPr>
                        <m:ctrlPr>
                          <a:rPr lang="en-US" altLang="zh-CN" sz="2800" i="1">
                            <a:solidFill>
                              <a:srgbClr val="0000FF"/>
                            </a:solidFill>
                            <a:latin typeface="Cambria Math" panose="02040503050406030204" pitchFamily="18" charset="0"/>
                            <a:ea typeface="Cambria Math" panose="02040503050406030204" pitchFamily="18" charset="0"/>
                          </a:rPr>
                        </m:ctrlPr>
                      </m:d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𝑣</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e>
                    </m:d>
                  </m:oMath>
                </a14:m>
                <a:r>
                  <a:rPr kumimoji="0" lang="zh-CN" altLang="en-US" sz="2800" dirty="0">
                    <a:solidFill>
                      <a:srgbClr val="0000FF"/>
                    </a:solidFill>
                    <a:latin typeface="+mn-ea"/>
                    <a:ea typeface="+mn-ea"/>
                  </a:rPr>
                  <a:t>的方向。 </a:t>
                </a:r>
              </a:p>
            </p:txBody>
          </p:sp>
        </mc:Choice>
        <mc:Fallback xmlns="">
          <p:sp>
            <p:nvSpPr>
              <p:cNvPr id="44" name="Text Box 110">
                <a:extLst>
                  <a:ext uri="{FF2B5EF4-FFF2-40B4-BE49-F238E27FC236}">
                    <a16:creationId xmlns:a16="http://schemas.microsoft.com/office/drawing/2014/main" id="{0B1767BB-3C2F-4278-90DC-C04243902D1D}"/>
                  </a:ext>
                </a:extLst>
              </p:cNvPr>
              <p:cNvSpPr txBox="1">
                <a:spLocks noRot="1" noChangeAspect="1" noMove="1" noResize="1" noEditPoints="1" noAdjustHandles="1" noChangeArrowheads="1" noChangeShapeType="1" noTextEdit="1"/>
              </p:cNvSpPr>
              <p:nvPr/>
            </p:nvSpPr>
            <p:spPr bwMode="auto">
              <a:xfrm>
                <a:off x="644770" y="5633930"/>
                <a:ext cx="8804030" cy="610039"/>
              </a:xfrm>
              <a:prstGeom prst="rect">
                <a:avLst/>
              </a:prstGeom>
              <a:blipFill>
                <a:blip r:embed="rId17"/>
                <a:stretch>
                  <a:fillRect l="-1454" b="-230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1398545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8633"/>
                                        </p:tgtEl>
                                        <p:attrNameLst>
                                          <p:attrName>style.visibility</p:attrName>
                                        </p:attrNameLst>
                                      </p:cBhvr>
                                      <p:to>
                                        <p:strVal val="visible"/>
                                      </p:to>
                                    </p:set>
                                    <p:animEffect transition="in" filter="wipe(left)">
                                      <p:cBhvr>
                                        <p:cTn id="7" dur="500"/>
                                        <p:tgtEl>
                                          <p:spTgt spid="686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806"/>
                                        </p:tgtEl>
                                        <p:attrNameLst>
                                          <p:attrName>style.visibility</p:attrName>
                                        </p:attrNameLst>
                                      </p:cBhvr>
                                      <p:to>
                                        <p:strVal val="visible"/>
                                      </p:to>
                                    </p:set>
                                    <p:animEffect transition="in" filter="wipe(left)">
                                      <p:cBhvr>
                                        <p:cTn id="12" dur="500"/>
                                        <p:tgtEl>
                                          <p:spTgt spid="2880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8807"/>
                                        </p:tgtEl>
                                        <p:attrNameLst>
                                          <p:attrName>style.visibility</p:attrName>
                                        </p:attrNameLst>
                                      </p:cBhvr>
                                      <p:to>
                                        <p:strVal val="visible"/>
                                      </p:to>
                                    </p:set>
                                    <p:animEffect transition="in" filter="wipe(down)">
                                      <p:cBhvr>
                                        <p:cTn id="17" dur="500"/>
                                        <p:tgtEl>
                                          <p:spTgt spid="2880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808"/>
                                        </p:tgtEl>
                                        <p:attrNameLst>
                                          <p:attrName>style.visibility</p:attrName>
                                        </p:attrNameLst>
                                      </p:cBhvr>
                                      <p:to>
                                        <p:strVal val="visible"/>
                                      </p:to>
                                    </p:set>
                                    <p:animEffect transition="in" filter="wipe(left)">
                                      <p:cBhvr>
                                        <p:cTn id="27" dur="500"/>
                                        <p:tgtEl>
                                          <p:spTgt spid="2880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8815"/>
                                        </p:tgtEl>
                                        <p:attrNameLst>
                                          <p:attrName>style.visibility</p:attrName>
                                        </p:attrNameLst>
                                      </p:cBhvr>
                                      <p:to>
                                        <p:strVal val="visible"/>
                                      </p:to>
                                    </p:set>
                                    <p:animEffect transition="in" filter="wipe(left)">
                                      <p:cBhvr>
                                        <p:cTn id="42" dur="500"/>
                                        <p:tgtEl>
                                          <p:spTgt spid="288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8811"/>
                                        </p:tgtEl>
                                        <p:attrNameLst>
                                          <p:attrName>style.visibility</p:attrName>
                                        </p:attrNameLst>
                                      </p:cBhvr>
                                      <p:to>
                                        <p:strVal val="visible"/>
                                      </p:to>
                                    </p:set>
                                    <p:animEffect transition="in" filter="wipe(left)">
                                      <p:cBhvr>
                                        <p:cTn id="52" dur="500"/>
                                        <p:tgtEl>
                                          <p:spTgt spid="28811"/>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28813"/>
                                        </p:tgtEl>
                                        <p:attrNameLst>
                                          <p:attrName>style.visibility</p:attrName>
                                        </p:attrNameLst>
                                      </p:cBhvr>
                                      <p:to>
                                        <p:strVal val="visible"/>
                                      </p:to>
                                    </p:set>
                                    <p:animEffect transition="in" filter="wipe(left)">
                                      <p:cBhvr>
                                        <p:cTn id="57" dur="500"/>
                                        <p:tgtEl>
                                          <p:spTgt spid="2881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wipe(left)">
                                      <p:cBhvr>
                                        <p:cTn id="62" dur="500"/>
                                        <p:tgtEl>
                                          <p:spTgt spid="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28812"/>
                                        </p:tgtEl>
                                        <p:attrNameLst>
                                          <p:attrName>style.visibility</p:attrName>
                                        </p:attrNameLst>
                                      </p:cBhvr>
                                      <p:to>
                                        <p:strVal val="visible"/>
                                      </p:to>
                                    </p:set>
                                    <p:animEffect transition="in" filter="wipe(left)">
                                      <p:cBhvr>
                                        <p:cTn id="67" dur="500"/>
                                        <p:tgtEl>
                                          <p:spTgt spid="28812"/>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28814"/>
                                        </p:tgtEl>
                                        <p:attrNameLst>
                                          <p:attrName>style.visibility</p:attrName>
                                        </p:attrNameLst>
                                      </p:cBhvr>
                                      <p:to>
                                        <p:strVal val="visible"/>
                                      </p:to>
                                    </p:set>
                                    <p:animEffect transition="in" filter="wipe(left)">
                                      <p:cBhvr>
                                        <p:cTn id="72" dur="500"/>
                                        <p:tgtEl>
                                          <p:spTgt spid="2881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left)">
                                      <p:cBhvr>
                                        <p:cTn id="77" dur="500"/>
                                        <p:tgtEl>
                                          <p:spTgt spid="6"/>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8782"/>
                                        </p:tgtEl>
                                        <p:attrNameLst>
                                          <p:attrName>style.visibility</p:attrName>
                                        </p:attrNameLst>
                                      </p:cBhvr>
                                      <p:to>
                                        <p:strVal val="visible"/>
                                      </p:to>
                                    </p:set>
                                    <p:animEffect transition="in" filter="wipe(left)">
                                      <p:cBhvr>
                                        <p:cTn id="82" dur="500"/>
                                        <p:tgtEl>
                                          <p:spTgt spid="2878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28810"/>
                                        </p:tgtEl>
                                        <p:attrNameLst>
                                          <p:attrName>style.visibility</p:attrName>
                                        </p:attrNameLst>
                                      </p:cBhvr>
                                      <p:to>
                                        <p:strVal val="visible"/>
                                      </p:to>
                                    </p:set>
                                    <p:animEffect transition="in" filter="wipe(left)">
                                      <p:cBhvr>
                                        <p:cTn id="87" dur="500"/>
                                        <p:tgtEl>
                                          <p:spTgt spid="2881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wipe(left)">
                                      <p:cBhvr>
                                        <p:cTn id="92" dur="500"/>
                                        <p:tgtEl>
                                          <p:spTgt spid="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8809"/>
                                        </p:tgtEl>
                                        <p:attrNameLst>
                                          <p:attrName>style.visibility</p:attrName>
                                        </p:attrNameLst>
                                      </p:cBhvr>
                                      <p:to>
                                        <p:strVal val="visible"/>
                                      </p:to>
                                    </p:set>
                                    <p:animEffect transition="in" filter="wipe(left)">
                                      <p:cBhvr>
                                        <p:cTn id="97" dur="500"/>
                                        <p:tgtEl>
                                          <p:spTgt spid="28809"/>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0"/>
                                        </p:tgtEl>
                                        <p:attrNameLst>
                                          <p:attrName>style.visibility</p:attrName>
                                        </p:attrNameLst>
                                      </p:cBhvr>
                                      <p:to>
                                        <p:strVal val="visible"/>
                                      </p:to>
                                    </p:set>
                                    <p:animEffect transition="in" filter="wipe(left)">
                                      <p:cBhvr>
                                        <p:cTn id="102" dur="500"/>
                                        <p:tgtEl>
                                          <p:spTgt spid="4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2"/>
                                        </p:tgtEl>
                                        <p:attrNameLst>
                                          <p:attrName>style.visibility</p:attrName>
                                        </p:attrNameLst>
                                      </p:cBhvr>
                                      <p:to>
                                        <p:strVal val="visible"/>
                                      </p:to>
                                    </p:set>
                                    <p:animEffect transition="in" filter="wipe(left)">
                                      <p:cBhvr>
                                        <p:cTn id="107" dur="500"/>
                                        <p:tgtEl>
                                          <p:spTgt spid="3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wipe(left)">
                                      <p:cBhvr>
                                        <p:cTn id="112" dur="500"/>
                                        <p:tgtEl>
                                          <p:spTgt spid="4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wipe(left)">
                                      <p:cBhvr>
                                        <p:cTn id="117" dur="500"/>
                                        <p:tgtEl>
                                          <p:spTgt spid="42"/>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8"/>
                                        </p:tgtEl>
                                        <p:attrNameLst>
                                          <p:attrName>style.visibility</p:attrName>
                                        </p:attrNameLst>
                                      </p:cBhvr>
                                      <p:to>
                                        <p:strVal val="visible"/>
                                      </p:to>
                                    </p:set>
                                    <p:animEffect transition="in" filter="wipe(left)">
                                      <p:cBhvr>
                                        <p:cTn id="122" dur="500"/>
                                        <p:tgtEl>
                                          <p:spTgt spid="8"/>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44"/>
                                        </p:tgtEl>
                                        <p:attrNameLst>
                                          <p:attrName>style.visibility</p:attrName>
                                        </p:attrNameLst>
                                      </p:cBhvr>
                                      <p:to>
                                        <p:strVal val="visible"/>
                                      </p:to>
                                    </p:set>
                                    <p:animEffect transition="in" filter="wipe(left)">
                                      <p:cBhvr>
                                        <p:cTn id="12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82" grpId="0"/>
      <p:bldP spid="28808" grpId="0" animBg="1"/>
      <p:bldP spid="28809" grpId="0" animBg="1"/>
      <p:bldP spid="68633" grpId="0"/>
      <p:bldP spid="32" grpId="0"/>
      <p:bldP spid="3" grpId="0"/>
      <p:bldP spid="34" grpId="0"/>
      <p:bldP spid="35" grpId="0"/>
      <p:bldP spid="4" grpId="0"/>
      <p:bldP spid="5" grpId="0"/>
      <p:bldP spid="6" grpId="0"/>
      <p:bldP spid="7" grpId="0"/>
      <p:bldP spid="40" grpId="0"/>
      <p:bldP spid="41" grpId="0"/>
      <p:bldP spid="42" grpId="0"/>
      <p:bldP spid="8" grpId="0"/>
      <p:bldP spid="4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2"/>
          <p:cNvSpPr txBox="1">
            <a:spLocks noChangeArrowheads="1"/>
          </p:cNvSpPr>
          <p:nvPr/>
        </p:nvSpPr>
        <p:spPr bwMode="auto">
          <a:xfrm>
            <a:off x="716940" y="730784"/>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just" eaLnBrk="1" hangingPunct="1">
              <a:buClrTx/>
              <a:buFontTx/>
              <a:buNone/>
              <a:defRPr kumimoji="1" sz="2800">
                <a:solidFill>
                  <a:srgbClr val="7030A0"/>
                </a:solidFill>
                <a:latin typeface="+mn-ea"/>
                <a:ea typeface="+mn-ea"/>
              </a:defRPr>
            </a:lvl1pPr>
            <a:lvl2pPr marL="742950" indent="-285750">
              <a:spcBef>
                <a:spcPct val="20000"/>
              </a:spcBef>
              <a:buClr>
                <a:schemeClr val="bg2"/>
              </a:buClr>
              <a:buSzPct val="50000"/>
              <a:buFont typeface="Monotype Sorts"/>
              <a:buChar char="l"/>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9pPr>
          </a:lstStyle>
          <a:p>
            <a:r>
              <a:rPr lang="zh-CN" altLang="en-US" dirty="0"/>
              <a:t>二、感生电动势</a:t>
            </a:r>
          </a:p>
        </p:txBody>
      </p:sp>
      <p:sp>
        <p:nvSpPr>
          <p:cNvPr id="40963" name="Text Box 3"/>
          <p:cNvSpPr txBox="1">
            <a:spLocks noChangeArrowheads="1"/>
          </p:cNvSpPr>
          <p:nvPr/>
        </p:nvSpPr>
        <p:spPr bwMode="auto">
          <a:xfrm>
            <a:off x="716940" y="1704854"/>
            <a:ext cx="5995731"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穿过导体回路的磁通量发生变化时，在回路中产生的感应电动势称为感生电动势。</a:t>
            </a:r>
          </a:p>
        </p:txBody>
      </p:sp>
      <p:sp>
        <p:nvSpPr>
          <p:cNvPr id="41015" name="Text Box 55"/>
          <p:cNvSpPr txBox="1">
            <a:spLocks noChangeArrowheads="1"/>
          </p:cNvSpPr>
          <p:nvPr/>
        </p:nvSpPr>
        <p:spPr bwMode="auto">
          <a:xfrm>
            <a:off x="716940" y="3358244"/>
            <a:ext cx="913364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zh-CN" sz="2800" dirty="0">
                <a:solidFill>
                  <a:srgbClr val="0000FF"/>
                </a:solidFill>
                <a:latin typeface="+mn-ea"/>
                <a:ea typeface="+mn-ea"/>
              </a:rPr>
              <a:t>实验</a:t>
            </a:r>
            <a:r>
              <a:rPr lang="zh-CN" altLang="en-US" sz="2800" dirty="0">
                <a:solidFill>
                  <a:srgbClr val="0000FF"/>
                </a:solidFill>
                <a:latin typeface="+mn-ea"/>
                <a:ea typeface="+mn-ea"/>
              </a:rPr>
              <a:t>发现这个感生电动势的大小、方向与导体的种类和性质无关，仅由变化的磁场本身引起。</a:t>
            </a:r>
            <a:r>
              <a:rPr lang="en-US" altLang="en-US" sz="2800" dirty="0">
                <a:solidFill>
                  <a:srgbClr val="0000FF"/>
                </a:solidFill>
                <a:latin typeface="+mn-ea"/>
                <a:ea typeface="+mn-ea"/>
              </a:rPr>
              <a:t>Maxwell</a:t>
            </a:r>
            <a:r>
              <a:rPr lang="zh-CN" altLang="zh-CN" sz="2800" dirty="0">
                <a:solidFill>
                  <a:srgbClr val="0000FF"/>
                </a:solidFill>
                <a:latin typeface="+mn-ea"/>
                <a:ea typeface="+mn-ea"/>
              </a:rPr>
              <a:t>敏锐</a:t>
            </a:r>
            <a:r>
              <a:rPr lang="zh-CN" altLang="en-US" sz="2800" dirty="0">
                <a:solidFill>
                  <a:srgbClr val="0000FF"/>
                </a:solidFill>
                <a:latin typeface="+mn-ea"/>
                <a:ea typeface="+mn-ea"/>
              </a:rPr>
              <a:t>地感觉到感生电动势的现象预示着有关电磁场的新的效应。</a:t>
            </a:r>
          </a:p>
        </p:txBody>
      </p:sp>
      <mc:AlternateContent xmlns:mc="http://schemas.openxmlformats.org/markup-compatibility/2006" xmlns:a14="http://schemas.microsoft.com/office/drawing/2010/main">
        <mc:Choice Requires="a14">
          <p:sp>
            <p:nvSpPr>
              <p:cNvPr id="70678" name="Text Box 57"/>
              <p:cNvSpPr txBox="1">
                <a:spLocks noChangeArrowheads="1"/>
              </p:cNvSpPr>
              <p:nvPr/>
            </p:nvSpPr>
            <p:spPr bwMode="auto">
              <a:xfrm>
                <a:off x="716941" y="5021140"/>
                <a:ext cx="9133641" cy="1384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即使不存在导体回路，变化的磁场在其周围空间也激发一种电场，它提供一种非静电力能产生</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𝜀</m:t>
                    </m:r>
                  </m:oMath>
                </a14:m>
                <a:r>
                  <a:rPr lang="zh-CN" altLang="en-US" sz="2800" dirty="0">
                    <a:solidFill>
                      <a:srgbClr val="0000FF"/>
                    </a:solidFill>
                    <a:latin typeface="+mn-ea"/>
                    <a:ea typeface="+mn-ea"/>
                  </a:rPr>
                  <a:t>，这电场叫做</a:t>
                </a:r>
                <a:r>
                  <a:rPr lang="zh-CN" altLang="en-US" sz="2800" dirty="0">
                    <a:solidFill>
                      <a:srgbClr val="FF0000"/>
                    </a:solidFill>
                    <a:latin typeface="+mn-ea"/>
                    <a:ea typeface="+mn-ea"/>
                  </a:rPr>
                  <a:t>涡旋电场</a:t>
                </a:r>
                <a:r>
                  <a:rPr lang="zh-CN" altLang="en-US" sz="2800" dirty="0">
                    <a:solidFill>
                      <a:srgbClr val="0000FF"/>
                    </a:solidFill>
                    <a:latin typeface="+mn-ea"/>
                    <a:ea typeface="+mn-ea"/>
                  </a:rPr>
                  <a:t>。</a:t>
                </a:r>
              </a:p>
            </p:txBody>
          </p:sp>
        </mc:Choice>
        <mc:Fallback xmlns="">
          <p:sp>
            <p:nvSpPr>
              <p:cNvPr id="70678" name="Text Box 57"/>
              <p:cNvSpPr txBox="1">
                <a:spLocks noRot="1" noChangeAspect="1" noMove="1" noResize="1" noEditPoints="1" noAdjustHandles="1" noChangeArrowheads="1" noChangeShapeType="1" noTextEdit="1"/>
              </p:cNvSpPr>
              <p:nvPr/>
            </p:nvSpPr>
            <p:spPr bwMode="auto">
              <a:xfrm>
                <a:off x="716941" y="5021140"/>
                <a:ext cx="9133641" cy="1384300"/>
              </a:xfrm>
              <a:prstGeom prst="rect">
                <a:avLst/>
              </a:prstGeom>
              <a:blipFill>
                <a:blip r:embed="rId3"/>
                <a:stretch>
                  <a:fillRect l="-1402" t="-4405" r="-1335" b="-118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043F1FAB-BA31-46DF-B79F-7B99BB18A579}"/>
              </a:ext>
            </a:extLst>
          </p:cNvPr>
          <p:cNvGrpSpPr/>
          <p:nvPr/>
        </p:nvGrpSpPr>
        <p:grpSpPr>
          <a:xfrm>
            <a:off x="7614629" y="1154211"/>
            <a:ext cx="2064125" cy="2017972"/>
            <a:chOff x="7614629" y="1076255"/>
            <a:chExt cx="2064125" cy="2017972"/>
          </a:xfrm>
        </p:grpSpPr>
        <p:sp>
          <p:nvSpPr>
            <p:cNvPr id="70664" name="Rectangle 79"/>
            <p:cNvSpPr>
              <a:spLocks noChangeArrowheads="1"/>
            </p:cNvSpPr>
            <p:nvPr/>
          </p:nvSpPr>
          <p:spPr bwMode="auto">
            <a:xfrm>
              <a:off x="8108757" y="1472561"/>
              <a:ext cx="1071563" cy="1285875"/>
            </a:xfrm>
            <a:prstGeom prst="rect">
              <a:avLst/>
            </a:prstGeom>
            <a:noFill/>
            <a:ln w="4127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grpSp>
          <p:nvGrpSpPr>
            <p:cNvPr id="24" name="组合 23">
              <a:extLst>
                <a:ext uri="{FF2B5EF4-FFF2-40B4-BE49-F238E27FC236}">
                  <a16:creationId xmlns:a16="http://schemas.microsoft.com/office/drawing/2014/main" id="{19EBFC09-F977-4DFB-A673-6E214D92ADE0}"/>
                </a:ext>
              </a:extLst>
            </p:cNvPr>
            <p:cNvGrpSpPr/>
            <p:nvPr/>
          </p:nvGrpSpPr>
          <p:grpSpPr>
            <a:xfrm>
              <a:off x="7614629" y="1076255"/>
              <a:ext cx="2064125" cy="2017972"/>
              <a:chOff x="9555914" y="2556342"/>
              <a:chExt cx="2064125" cy="2017972"/>
            </a:xfrm>
          </p:grpSpPr>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73ACC56C-5EAF-4B24-9AC4-FCCB57B58D48}"/>
                      </a:ext>
                    </a:extLst>
                  </p:cNvPr>
                  <p:cNvSpPr/>
                  <p:nvPr/>
                </p:nvSpPr>
                <p:spPr>
                  <a:xfrm>
                    <a:off x="9555914"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25" name="矩形 24">
                    <a:extLst>
                      <a:ext uri="{FF2B5EF4-FFF2-40B4-BE49-F238E27FC236}">
                        <a16:creationId xmlns:a16="http://schemas.microsoft.com/office/drawing/2014/main" id="{73ACC56C-5EAF-4B24-9AC4-FCCB57B58D48}"/>
                      </a:ext>
                    </a:extLst>
                  </p:cNvPr>
                  <p:cNvSpPr>
                    <a:spLocks noRot="1" noChangeAspect="1" noMove="1" noResize="1" noEditPoints="1" noAdjustHandles="1" noChangeArrowheads="1" noChangeShapeType="1" noTextEdit="1"/>
                  </p:cNvSpPr>
                  <p:nvPr/>
                </p:nvSpPr>
                <p:spPr>
                  <a:xfrm>
                    <a:off x="9555914" y="2556342"/>
                    <a:ext cx="54053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79A7121C-FCD3-4155-AB7F-3EDA2C1C7F98}"/>
                      </a:ext>
                    </a:extLst>
                  </p:cNvPr>
                  <p:cNvSpPr/>
                  <p:nvPr/>
                </p:nvSpPr>
                <p:spPr>
                  <a:xfrm>
                    <a:off x="10317710"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26" name="矩形 25">
                    <a:extLst>
                      <a:ext uri="{FF2B5EF4-FFF2-40B4-BE49-F238E27FC236}">
                        <a16:creationId xmlns:a16="http://schemas.microsoft.com/office/drawing/2014/main" id="{79A7121C-FCD3-4155-AB7F-3EDA2C1C7F98}"/>
                      </a:ext>
                    </a:extLst>
                  </p:cNvPr>
                  <p:cNvSpPr>
                    <a:spLocks noRot="1" noChangeAspect="1" noMove="1" noResize="1" noEditPoints="1" noAdjustHandles="1" noChangeArrowheads="1" noChangeShapeType="1" noTextEdit="1"/>
                  </p:cNvSpPr>
                  <p:nvPr/>
                </p:nvSpPr>
                <p:spPr>
                  <a:xfrm>
                    <a:off x="10317710" y="2556342"/>
                    <a:ext cx="54053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60E33505-F725-4AD9-973B-726F040FC41C}"/>
                      </a:ext>
                    </a:extLst>
                  </p:cNvPr>
                  <p:cNvSpPr/>
                  <p:nvPr/>
                </p:nvSpPr>
                <p:spPr>
                  <a:xfrm>
                    <a:off x="11079506" y="255634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27" name="矩形 26">
                    <a:extLst>
                      <a:ext uri="{FF2B5EF4-FFF2-40B4-BE49-F238E27FC236}">
                        <a16:creationId xmlns:a16="http://schemas.microsoft.com/office/drawing/2014/main" id="{60E33505-F725-4AD9-973B-726F040FC41C}"/>
                      </a:ext>
                    </a:extLst>
                  </p:cNvPr>
                  <p:cNvSpPr>
                    <a:spLocks noRot="1" noChangeAspect="1" noMove="1" noResize="1" noEditPoints="1" noAdjustHandles="1" noChangeArrowheads="1" noChangeShapeType="1" noTextEdit="1"/>
                  </p:cNvSpPr>
                  <p:nvPr/>
                </p:nvSpPr>
                <p:spPr>
                  <a:xfrm>
                    <a:off x="11079506" y="2556342"/>
                    <a:ext cx="54053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DF850058-A096-46B4-9A9A-1E59D3A22C26}"/>
                      </a:ext>
                    </a:extLst>
                  </p:cNvPr>
                  <p:cNvSpPr/>
                  <p:nvPr/>
                </p:nvSpPr>
                <p:spPr>
                  <a:xfrm>
                    <a:off x="11079506"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28" name="矩形 27">
                    <a:extLst>
                      <a:ext uri="{FF2B5EF4-FFF2-40B4-BE49-F238E27FC236}">
                        <a16:creationId xmlns:a16="http://schemas.microsoft.com/office/drawing/2014/main" id="{DF850058-A096-46B4-9A9A-1E59D3A22C26}"/>
                      </a:ext>
                    </a:extLst>
                  </p:cNvPr>
                  <p:cNvSpPr>
                    <a:spLocks noRot="1" noChangeAspect="1" noMove="1" noResize="1" noEditPoints="1" noAdjustHandles="1" noChangeArrowheads="1" noChangeShapeType="1" noTextEdit="1"/>
                  </p:cNvSpPr>
                  <p:nvPr/>
                </p:nvSpPr>
                <p:spPr>
                  <a:xfrm>
                    <a:off x="11079506" y="3323270"/>
                    <a:ext cx="54053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5CB7C5CF-ED38-4ED2-9DAC-EB743385B943}"/>
                      </a:ext>
                    </a:extLst>
                  </p:cNvPr>
                  <p:cNvSpPr/>
                  <p:nvPr/>
                </p:nvSpPr>
                <p:spPr>
                  <a:xfrm>
                    <a:off x="11079506"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29" name="矩形 28">
                    <a:extLst>
                      <a:ext uri="{FF2B5EF4-FFF2-40B4-BE49-F238E27FC236}">
                        <a16:creationId xmlns:a16="http://schemas.microsoft.com/office/drawing/2014/main" id="{5CB7C5CF-ED38-4ED2-9DAC-EB743385B943}"/>
                      </a:ext>
                    </a:extLst>
                  </p:cNvPr>
                  <p:cNvSpPr>
                    <a:spLocks noRot="1" noChangeAspect="1" noMove="1" noResize="1" noEditPoints="1" noAdjustHandles="1" noChangeArrowheads="1" noChangeShapeType="1" noTextEdit="1"/>
                  </p:cNvSpPr>
                  <p:nvPr/>
                </p:nvSpPr>
                <p:spPr>
                  <a:xfrm>
                    <a:off x="11079506" y="4051094"/>
                    <a:ext cx="54053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528F2E06-715B-4138-BC69-535732C808EB}"/>
                      </a:ext>
                    </a:extLst>
                  </p:cNvPr>
                  <p:cNvSpPr/>
                  <p:nvPr/>
                </p:nvSpPr>
                <p:spPr>
                  <a:xfrm>
                    <a:off x="9555914"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30" name="矩形 29">
                    <a:extLst>
                      <a:ext uri="{FF2B5EF4-FFF2-40B4-BE49-F238E27FC236}">
                        <a16:creationId xmlns:a16="http://schemas.microsoft.com/office/drawing/2014/main" id="{528F2E06-715B-4138-BC69-535732C808EB}"/>
                      </a:ext>
                    </a:extLst>
                  </p:cNvPr>
                  <p:cNvSpPr>
                    <a:spLocks noRot="1" noChangeAspect="1" noMove="1" noResize="1" noEditPoints="1" noAdjustHandles="1" noChangeArrowheads="1" noChangeShapeType="1" noTextEdit="1"/>
                  </p:cNvSpPr>
                  <p:nvPr/>
                </p:nvSpPr>
                <p:spPr>
                  <a:xfrm>
                    <a:off x="9555914" y="3323270"/>
                    <a:ext cx="54053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213B4447-5DAD-400F-95A9-31F45B7EFB8B}"/>
                      </a:ext>
                    </a:extLst>
                  </p:cNvPr>
                  <p:cNvSpPr/>
                  <p:nvPr/>
                </p:nvSpPr>
                <p:spPr>
                  <a:xfrm>
                    <a:off x="10317710" y="332327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31" name="矩形 30">
                    <a:extLst>
                      <a:ext uri="{FF2B5EF4-FFF2-40B4-BE49-F238E27FC236}">
                        <a16:creationId xmlns:a16="http://schemas.microsoft.com/office/drawing/2014/main" id="{213B4447-5DAD-400F-95A9-31F45B7EFB8B}"/>
                      </a:ext>
                    </a:extLst>
                  </p:cNvPr>
                  <p:cNvSpPr>
                    <a:spLocks noRot="1" noChangeAspect="1" noMove="1" noResize="1" noEditPoints="1" noAdjustHandles="1" noChangeArrowheads="1" noChangeShapeType="1" noTextEdit="1"/>
                  </p:cNvSpPr>
                  <p:nvPr/>
                </p:nvSpPr>
                <p:spPr>
                  <a:xfrm>
                    <a:off x="10317710" y="3323270"/>
                    <a:ext cx="54053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4FC43F8A-862D-42CD-A6EC-984E91106D68}"/>
                      </a:ext>
                    </a:extLst>
                  </p:cNvPr>
                  <p:cNvSpPr/>
                  <p:nvPr/>
                </p:nvSpPr>
                <p:spPr>
                  <a:xfrm>
                    <a:off x="10317710"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32" name="矩形 31">
                    <a:extLst>
                      <a:ext uri="{FF2B5EF4-FFF2-40B4-BE49-F238E27FC236}">
                        <a16:creationId xmlns:a16="http://schemas.microsoft.com/office/drawing/2014/main" id="{4FC43F8A-862D-42CD-A6EC-984E91106D68}"/>
                      </a:ext>
                    </a:extLst>
                  </p:cNvPr>
                  <p:cNvSpPr>
                    <a:spLocks noRot="1" noChangeAspect="1" noMove="1" noResize="1" noEditPoints="1" noAdjustHandles="1" noChangeArrowheads="1" noChangeShapeType="1" noTextEdit="1"/>
                  </p:cNvSpPr>
                  <p:nvPr/>
                </p:nvSpPr>
                <p:spPr>
                  <a:xfrm>
                    <a:off x="10317710" y="4051094"/>
                    <a:ext cx="54053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A67CC8EE-2904-4CE0-8683-DA4FE26A262B}"/>
                      </a:ext>
                    </a:extLst>
                  </p:cNvPr>
                  <p:cNvSpPr/>
                  <p:nvPr/>
                </p:nvSpPr>
                <p:spPr>
                  <a:xfrm>
                    <a:off x="9555914" y="4051094"/>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33" name="矩形 32">
                    <a:extLst>
                      <a:ext uri="{FF2B5EF4-FFF2-40B4-BE49-F238E27FC236}">
                        <a16:creationId xmlns:a16="http://schemas.microsoft.com/office/drawing/2014/main" id="{A67CC8EE-2904-4CE0-8683-DA4FE26A262B}"/>
                      </a:ext>
                    </a:extLst>
                  </p:cNvPr>
                  <p:cNvSpPr>
                    <a:spLocks noRot="1" noChangeAspect="1" noMove="1" noResize="1" noEditPoints="1" noAdjustHandles="1" noChangeArrowheads="1" noChangeShapeType="1" noTextEdit="1"/>
                  </p:cNvSpPr>
                  <p:nvPr/>
                </p:nvSpPr>
                <p:spPr>
                  <a:xfrm>
                    <a:off x="9555914" y="4051094"/>
                    <a:ext cx="540533" cy="523220"/>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4CA50349-7EE5-45EC-A80A-1ECB799EC941}"/>
                    </a:ext>
                  </a:extLst>
                </p:cNvPr>
                <p:cNvSpPr/>
                <p:nvPr/>
              </p:nvSpPr>
              <p:spPr>
                <a:xfrm>
                  <a:off x="8068192" y="1548350"/>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34" name="矩形 33">
                  <a:extLst>
                    <a:ext uri="{FF2B5EF4-FFF2-40B4-BE49-F238E27FC236}">
                      <a16:creationId xmlns:a16="http://schemas.microsoft.com/office/drawing/2014/main" id="{4CA50349-7EE5-45EC-A80A-1ECB799EC941}"/>
                    </a:ext>
                  </a:extLst>
                </p:cNvPr>
                <p:cNvSpPr>
                  <a:spLocks noRot="1" noChangeAspect="1" noMove="1" noResize="1" noEditPoints="1" noAdjustHandles="1" noChangeArrowheads="1" noChangeShapeType="1" noTextEdit="1"/>
                </p:cNvSpPr>
                <p:nvPr/>
              </p:nvSpPr>
              <p:spPr>
                <a:xfrm>
                  <a:off x="8068192" y="1548350"/>
                  <a:ext cx="529312" cy="575479"/>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3925694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0963"/>
                                        </p:tgtEl>
                                        <p:attrNameLst>
                                          <p:attrName>style.visibility</p:attrName>
                                        </p:attrNameLst>
                                      </p:cBhvr>
                                      <p:to>
                                        <p:strVal val="visible"/>
                                      </p:to>
                                    </p:set>
                                    <p:animEffect transition="in" filter="wipe(up)">
                                      <p:cBhvr>
                                        <p:cTn id="12" dur="500"/>
                                        <p:tgtEl>
                                          <p:spTgt spid="4096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015"/>
                                        </p:tgtEl>
                                        <p:attrNameLst>
                                          <p:attrName>style.visibility</p:attrName>
                                        </p:attrNameLst>
                                      </p:cBhvr>
                                      <p:to>
                                        <p:strVal val="visible"/>
                                      </p:to>
                                    </p:set>
                                    <p:animEffect transition="in" filter="wipe(left)">
                                      <p:cBhvr>
                                        <p:cTn id="17" dur="500"/>
                                        <p:tgtEl>
                                          <p:spTgt spid="410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0678"/>
                                        </p:tgtEl>
                                        <p:attrNameLst>
                                          <p:attrName>style.visibility</p:attrName>
                                        </p:attrNameLst>
                                      </p:cBhvr>
                                      <p:to>
                                        <p:strVal val="visible"/>
                                      </p:to>
                                    </p:set>
                                    <p:animEffect transition="in" filter="wipe(left)">
                                      <p:cBhvr>
                                        <p:cTn id="22" dur="500"/>
                                        <p:tgtEl>
                                          <p:spTgt spid="70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autoUpdateAnimBg="0"/>
      <p:bldP spid="41015" grpId="0" autoUpdateAnimBg="0"/>
      <p:bldP spid="7067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81" name="Text Box 13"/>
          <p:cNvSpPr txBox="1">
            <a:spLocks noChangeArrowheads="1"/>
          </p:cNvSpPr>
          <p:nvPr/>
        </p:nvSpPr>
        <p:spPr bwMode="auto">
          <a:xfrm>
            <a:off x="709247" y="486509"/>
            <a:ext cx="8756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涡旋电场、位移电流都是奠定电磁场存在的理论基础。</a:t>
            </a:r>
          </a:p>
        </p:txBody>
      </p:sp>
      <p:sp>
        <p:nvSpPr>
          <p:cNvPr id="32783" name="Text Box 15"/>
          <p:cNvSpPr txBox="1">
            <a:spLocks noChangeArrowheads="1"/>
          </p:cNvSpPr>
          <p:nvPr/>
        </p:nvSpPr>
        <p:spPr bwMode="auto">
          <a:xfrm>
            <a:off x="709247" y="1144688"/>
            <a:ext cx="187583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sym typeface="Symbol" panose="05050102010706020507" pitchFamily="18" charset="2"/>
              </a:rPr>
              <a:t> </a:t>
            </a:r>
            <a:r>
              <a:rPr lang="zh-CN" altLang="en-US" sz="2800" dirty="0">
                <a:solidFill>
                  <a:srgbClr val="0000FF"/>
                </a:solidFill>
                <a:latin typeface="+mn-ea"/>
                <a:ea typeface="+mn-ea"/>
              </a:rPr>
              <a:t>涡旋电场</a:t>
            </a:r>
          </a:p>
        </p:txBody>
      </p:sp>
      <p:sp>
        <p:nvSpPr>
          <p:cNvPr id="32784" name="Text Box 16"/>
          <p:cNvSpPr txBox="1">
            <a:spLocks noChangeArrowheads="1"/>
          </p:cNvSpPr>
          <p:nvPr/>
        </p:nvSpPr>
        <p:spPr bwMode="auto">
          <a:xfrm>
            <a:off x="2441066" y="1110793"/>
            <a:ext cx="858715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（从电磁感应定律寻求涡旋电场与变化磁场的关系）</a:t>
            </a:r>
          </a:p>
        </p:txBody>
      </p:sp>
      <p:sp>
        <p:nvSpPr>
          <p:cNvPr id="32793" name="Line 25"/>
          <p:cNvSpPr>
            <a:spLocks noChangeShapeType="1"/>
          </p:cNvSpPr>
          <p:nvPr/>
        </p:nvSpPr>
        <p:spPr bwMode="auto">
          <a:xfrm>
            <a:off x="6862430" y="3020634"/>
            <a:ext cx="550124" cy="834641"/>
          </a:xfrm>
          <a:prstGeom prst="line">
            <a:avLst/>
          </a:prstGeom>
          <a:noFill/>
          <a:ln w="41275">
            <a:solidFill>
              <a:srgbClr val="00FF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32794" name="Line 26"/>
          <p:cNvSpPr>
            <a:spLocks noChangeShapeType="1"/>
          </p:cNvSpPr>
          <p:nvPr/>
        </p:nvSpPr>
        <p:spPr bwMode="auto">
          <a:xfrm rot="660940" flipH="1">
            <a:off x="7966158" y="2979200"/>
            <a:ext cx="346954" cy="899524"/>
          </a:xfrm>
          <a:prstGeom prst="line">
            <a:avLst/>
          </a:prstGeom>
          <a:noFill/>
          <a:ln w="41275">
            <a:solidFill>
              <a:srgbClr val="00FF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nvGrpSpPr>
          <p:cNvPr id="3" name="Group 28"/>
          <p:cNvGrpSpPr>
            <a:grpSpLocks/>
          </p:cNvGrpSpPr>
          <p:nvPr/>
        </p:nvGrpSpPr>
        <p:grpSpPr bwMode="auto">
          <a:xfrm>
            <a:off x="4717743" y="3167862"/>
            <a:ext cx="2074863" cy="823913"/>
            <a:chOff x="5051" y="1884"/>
            <a:chExt cx="1307" cy="519"/>
          </a:xfrm>
        </p:grpSpPr>
        <mc:AlternateContent xmlns:mc="http://schemas.openxmlformats.org/markup-compatibility/2006" xmlns:a14="http://schemas.microsoft.com/office/drawing/2010/main">
          <mc:Choice Requires="a14">
            <p:sp>
              <p:nvSpPr>
                <p:cNvPr id="72727" name="Text Box 12"/>
                <p:cNvSpPr txBox="1">
                  <a:spLocks noChangeArrowheads="1"/>
                </p:cNvSpPr>
                <p:nvPr/>
              </p:nvSpPr>
              <p:spPr bwMode="auto">
                <a:xfrm>
                  <a:off x="5105" y="1978"/>
                  <a:ext cx="1253" cy="3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𝑟</m:t>
                          </m:r>
                        </m:sub>
                      </m:sSub>
                    </m:oMath>
                  </a14:m>
                  <a:r>
                    <a:rPr lang="zh-CN" altLang="en-US" sz="2800" dirty="0">
                      <a:solidFill>
                        <a:srgbClr val="0000FF"/>
                      </a:solidFill>
                      <a:latin typeface="+mn-ea"/>
                      <a:ea typeface="+mn-ea"/>
                    </a:rPr>
                    <a:t>有旋电场</a:t>
                  </a:r>
                </a:p>
              </p:txBody>
            </p:sp>
          </mc:Choice>
          <mc:Fallback xmlns="">
            <p:sp>
              <p:nvSpPr>
                <p:cNvPr id="72727" name="Text Box 12"/>
                <p:cNvSpPr txBox="1">
                  <a:spLocks noRot="1" noChangeAspect="1" noMove="1" noResize="1" noEditPoints="1" noAdjustHandles="1" noChangeArrowheads="1" noChangeShapeType="1" noTextEdit="1"/>
                </p:cNvSpPr>
                <p:nvPr/>
              </p:nvSpPr>
              <p:spPr bwMode="auto">
                <a:xfrm>
                  <a:off x="5105" y="1978"/>
                  <a:ext cx="1253" cy="363"/>
                </a:xfrm>
                <a:prstGeom prst="rect">
                  <a:avLst/>
                </a:prstGeom>
                <a:blipFill>
                  <a:blip r:embed="rId3"/>
                  <a:stretch>
                    <a:fillRect t="-1053" r="-4908" b="-2947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2725" name="AutoShape 27"/>
            <p:cNvSpPr>
              <a:spLocks noChangeArrowheads="1"/>
            </p:cNvSpPr>
            <p:nvPr/>
          </p:nvSpPr>
          <p:spPr bwMode="auto">
            <a:xfrm>
              <a:off x="5051" y="1884"/>
              <a:ext cx="1307" cy="519"/>
            </a:xfrm>
            <a:prstGeom prst="wedgeEllipseCallout">
              <a:avLst>
                <a:gd name="adj1" fmla="val 21782"/>
                <a:gd name="adj2" fmla="val 89116"/>
              </a:avLst>
            </a:prstGeom>
            <a:noFill/>
            <a:ln w="4127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lang="zh-CN" altLang="en-US" sz="2800">
                <a:solidFill>
                  <a:srgbClr val="0000FF"/>
                </a:solidFill>
                <a:latin typeface="+mn-ea"/>
                <a:ea typeface="+mn-ea"/>
              </a:endParaRPr>
            </a:p>
          </p:txBody>
        </p:sp>
      </p:grpSp>
      <p:grpSp>
        <p:nvGrpSpPr>
          <p:cNvPr id="5" name="Group 30"/>
          <p:cNvGrpSpPr>
            <a:grpSpLocks/>
          </p:cNvGrpSpPr>
          <p:nvPr/>
        </p:nvGrpSpPr>
        <p:grpSpPr bwMode="auto">
          <a:xfrm>
            <a:off x="2802383" y="3267832"/>
            <a:ext cx="1765484" cy="941388"/>
            <a:chOff x="2208" y="2640"/>
            <a:chExt cx="1239" cy="593"/>
          </a:xfrm>
        </p:grpSpPr>
        <mc:AlternateContent xmlns:mc="http://schemas.openxmlformats.org/markup-compatibility/2006" xmlns:a14="http://schemas.microsoft.com/office/drawing/2010/main">
          <mc:Choice Requires="a14">
            <p:sp>
              <p:nvSpPr>
                <p:cNvPr id="72723" name="Text Box 11"/>
                <p:cNvSpPr txBox="1">
                  <a:spLocks noChangeArrowheads="1"/>
                </p:cNvSpPr>
                <p:nvPr/>
              </p:nvSpPr>
              <p:spPr bwMode="auto">
                <a:xfrm>
                  <a:off x="2243" y="2740"/>
                  <a:ext cx="1130" cy="3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𝑐</m:t>
                          </m:r>
                        </m:sub>
                      </m:sSub>
                    </m:oMath>
                  </a14:m>
                  <a:r>
                    <a:rPr lang="zh-CN" altLang="en-US" sz="2800" dirty="0">
                      <a:solidFill>
                        <a:srgbClr val="0000FF"/>
                      </a:solidFill>
                      <a:latin typeface="+mn-ea"/>
                      <a:ea typeface="+mn-ea"/>
                    </a:rPr>
                    <a:t>静电场</a:t>
                  </a:r>
                </a:p>
              </p:txBody>
            </p:sp>
          </mc:Choice>
          <mc:Fallback xmlns="">
            <p:sp>
              <p:nvSpPr>
                <p:cNvPr id="72723" name="Text Box 11"/>
                <p:cNvSpPr txBox="1">
                  <a:spLocks noRot="1" noChangeAspect="1" noMove="1" noResize="1" noEditPoints="1" noAdjustHandles="1" noChangeArrowheads="1" noChangeShapeType="1" noTextEdit="1"/>
                </p:cNvSpPr>
                <p:nvPr/>
              </p:nvSpPr>
              <p:spPr bwMode="auto">
                <a:xfrm>
                  <a:off x="2243" y="2740"/>
                  <a:ext cx="1130" cy="363"/>
                </a:xfrm>
                <a:prstGeom prst="rect">
                  <a:avLst/>
                </a:prstGeom>
                <a:blipFill>
                  <a:blip r:embed="rId4"/>
                  <a:stretch>
                    <a:fillRect t="-1053" r="-7197" b="-2947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2721" name="AutoShape 29"/>
            <p:cNvSpPr>
              <a:spLocks noChangeArrowheads="1"/>
            </p:cNvSpPr>
            <p:nvPr/>
          </p:nvSpPr>
          <p:spPr bwMode="auto">
            <a:xfrm>
              <a:off x="2208" y="2640"/>
              <a:ext cx="1239" cy="593"/>
            </a:xfrm>
            <a:prstGeom prst="wedgeEllipseCallout">
              <a:avLst>
                <a:gd name="adj1" fmla="val -102345"/>
                <a:gd name="adj2" fmla="val 56083"/>
              </a:avLst>
            </a:prstGeom>
            <a:noFill/>
            <a:ln w="41275">
              <a:solidFill>
                <a:srgbClr val="00FF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lang="zh-CN" altLang="en-US" sz="2800" dirty="0">
                <a:solidFill>
                  <a:srgbClr val="0000FF"/>
                </a:solidFill>
                <a:latin typeface="+mn-ea"/>
                <a:ea typeface="+mn-ea"/>
              </a:endParaRPr>
            </a:p>
          </p:txBody>
        </p:sp>
      </p:gr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992E914-A388-4E0C-8AA2-B910CFE2401D}"/>
                  </a:ext>
                </a:extLst>
              </p:cNvPr>
              <p:cNvSpPr/>
              <p:nvPr/>
            </p:nvSpPr>
            <p:spPr>
              <a:xfrm>
                <a:off x="7643242" y="1956567"/>
                <a:ext cx="2334036"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𝑟</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26" name="矩形 25">
                <a:extLst>
                  <a:ext uri="{FF2B5EF4-FFF2-40B4-BE49-F238E27FC236}">
                    <a16:creationId xmlns:a16="http://schemas.microsoft.com/office/drawing/2014/main" id="{9992E914-A388-4E0C-8AA2-B910CFE2401D}"/>
                  </a:ext>
                </a:extLst>
              </p:cNvPr>
              <p:cNvSpPr>
                <a:spLocks noRot="1" noChangeAspect="1" noMove="1" noResize="1" noEditPoints="1" noAdjustHandles="1" noChangeArrowheads="1" noChangeShapeType="1" noTextEdit="1"/>
              </p:cNvSpPr>
              <p:nvPr/>
            </p:nvSpPr>
            <p:spPr>
              <a:xfrm>
                <a:off x="7643242" y="1956567"/>
                <a:ext cx="2334036" cy="97565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D21BF423-7EB6-46DA-92D5-5C0878BD4011}"/>
                  </a:ext>
                </a:extLst>
              </p:cNvPr>
              <p:cNvSpPr txBox="1"/>
              <p:nvPr/>
            </p:nvSpPr>
            <p:spPr>
              <a:xfrm>
                <a:off x="766397" y="1764317"/>
                <a:ext cx="1920013"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ea typeface="+mn-ea"/>
                            </a:rPr>
                            <m:t>𝑟</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𝑚</m:t>
                              </m:r>
                            </m:sub>
                          </m:sSub>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27" name="文本框 26">
                <a:extLst>
                  <a:ext uri="{FF2B5EF4-FFF2-40B4-BE49-F238E27FC236}">
                    <a16:creationId xmlns:a16="http://schemas.microsoft.com/office/drawing/2014/main" id="{D21BF423-7EB6-46DA-92D5-5C0878BD4011}"/>
                  </a:ext>
                </a:extLst>
              </p:cNvPr>
              <p:cNvSpPr txBox="1">
                <a:spLocks noRot="1" noChangeAspect="1" noMove="1" noResize="1" noEditPoints="1" noAdjustHandles="1" noChangeArrowheads="1" noChangeShapeType="1" noTextEdit="1"/>
              </p:cNvSpPr>
              <p:nvPr/>
            </p:nvSpPr>
            <p:spPr>
              <a:xfrm>
                <a:off x="766397" y="1764317"/>
                <a:ext cx="1920013" cy="81804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5AA1D902-3FF0-4F1F-9FA9-4DC37FA7BAA4}"/>
                  </a:ext>
                </a:extLst>
              </p:cNvPr>
              <p:cNvSpPr/>
              <p:nvPr/>
            </p:nvSpPr>
            <p:spPr>
              <a:xfrm>
                <a:off x="709247" y="2593176"/>
                <a:ext cx="2477153"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𝜙</m:t>
                          </m:r>
                        </m:e>
                        <m:sub>
                          <m:r>
                            <a:rPr lang="en-US" altLang="zh-CN" sz="2800" i="1">
                              <a:solidFill>
                                <a:srgbClr val="FF0000"/>
                              </a:solidFill>
                              <a:latin typeface="Cambria Math" panose="02040503050406030204" pitchFamily="18" charset="0"/>
                              <a:ea typeface="Cambria Math" panose="02040503050406030204" pitchFamily="18" charset="0"/>
                            </a:rPr>
                            <m:t>𝑚</m:t>
                          </m:r>
                        </m:sub>
                      </m:sSub>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FF0000"/>
                  </a:solidFill>
                </a:endParaRPr>
              </a:p>
            </p:txBody>
          </p:sp>
        </mc:Choice>
        <mc:Fallback xmlns="">
          <p:sp>
            <p:nvSpPr>
              <p:cNvPr id="28" name="矩形 27">
                <a:extLst>
                  <a:ext uri="{FF2B5EF4-FFF2-40B4-BE49-F238E27FC236}">
                    <a16:creationId xmlns:a16="http://schemas.microsoft.com/office/drawing/2014/main" id="{5AA1D902-3FF0-4F1F-9FA9-4DC37FA7BAA4}"/>
                  </a:ext>
                </a:extLst>
              </p:cNvPr>
              <p:cNvSpPr>
                <a:spLocks noRot="1" noChangeAspect="1" noMove="1" noResize="1" noEditPoints="1" noAdjustHandles="1" noChangeArrowheads="1" noChangeShapeType="1" noTextEdit="1"/>
              </p:cNvSpPr>
              <p:nvPr/>
            </p:nvSpPr>
            <p:spPr>
              <a:xfrm>
                <a:off x="709247" y="2593176"/>
                <a:ext cx="2477153" cy="976165"/>
              </a:xfrm>
              <a:prstGeom prst="rect">
                <a:avLst/>
              </a:prstGeom>
              <a:blipFill>
                <a:blip r:embed="rId7"/>
                <a:stretch>
                  <a:fillRect/>
                </a:stretch>
              </a:blipFill>
            </p:spPr>
            <p:txBody>
              <a:bodyPr/>
              <a:lstStyle/>
              <a:p>
                <a:r>
                  <a:rPr lang="zh-CN" altLang="en-US">
                    <a:noFill/>
                  </a:rPr>
                  <a:t> </a:t>
                </a:r>
              </a:p>
            </p:txBody>
          </p:sp>
        </mc:Fallback>
      </mc:AlternateContent>
      <p:sp>
        <p:nvSpPr>
          <p:cNvPr id="29" name="Line 25">
            <a:extLst>
              <a:ext uri="{FF2B5EF4-FFF2-40B4-BE49-F238E27FC236}">
                <a16:creationId xmlns:a16="http://schemas.microsoft.com/office/drawing/2014/main" id="{4E21EEC9-8D2C-443D-B72B-0E08CF88CD09}"/>
              </a:ext>
            </a:extLst>
          </p:cNvPr>
          <p:cNvSpPr>
            <a:spLocks noChangeShapeType="1"/>
          </p:cNvSpPr>
          <p:nvPr/>
        </p:nvSpPr>
        <p:spPr bwMode="auto">
          <a:xfrm>
            <a:off x="3075709" y="2212168"/>
            <a:ext cx="1365854" cy="212101"/>
          </a:xfrm>
          <a:prstGeom prst="line">
            <a:avLst/>
          </a:prstGeom>
          <a:noFill/>
          <a:ln w="41275">
            <a:solidFill>
              <a:srgbClr val="00FF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30" name="Line 26">
            <a:extLst>
              <a:ext uri="{FF2B5EF4-FFF2-40B4-BE49-F238E27FC236}">
                <a16:creationId xmlns:a16="http://schemas.microsoft.com/office/drawing/2014/main" id="{EB287785-A3B8-4E2A-850B-0B4C8735756E}"/>
              </a:ext>
            </a:extLst>
          </p:cNvPr>
          <p:cNvSpPr>
            <a:spLocks noChangeShapeType="1"/>
          </p:cNvSpPr>
          <p:nvPr/>
        </p:nvSpPr>
        <p:spPr bwMode="auto">
          <a:xfrm rot="660940" flipV="1">
            <a:off x="3491435" y="2567046"/>
            <a:ext cx="1006475" cy="593725"/>
          </a:xfrm>
          <a:prstGeom prst="line">
            <a:avLst/>
          </a:prstGeom>
          <a:noFill/>
          <a:ln w="41275">
            <a:solidFill>
              <a:srgbClr val="00FF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6AA29D12-1674-48E9-B982-9EED1DF2E148}"/>
                  </a:ext>
                </a:extLst>
              </p:cNvPr>
              <p:cNvSpPr txBox="1"/>
              <p:nvPr/>
            </p:nvSpPr>
            <p:spPr>
              <a:xfrm>
                <a:off x="4708865" y="1935567"/>
                <a:ext cx="2703689" cy="101765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ea typeface="+mn-ea"/>
                            </a:rPr>
                            <m:t>𝑟</m:t>
                          </m:r>
                        </m:sub>
                      </m:sSub>
                      <m:r>
                        <a:rPr lang="en-US" altLang="zh-CN" sz="2800" b="0" i="1" smtClean="0">
                          <a:solidFill>
                            <a:srgbClr val="0000FF"/>
                          </a:solidFill>
                          <a:latin typeface="Cambria Math" panose="02040503050406030204" pitchFamily="18" charset="0"/>
                          <a:ea typeface="+mn-ea"/>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f>
                            <m:fPr>
                              <m:ctrlPr>
                                <a:rPr lang="en-US" altLang="zh-CN" sz="2800" i="1">
                                  <a:solidFill>
                                    <a:srgbClr val="0000FF"/>
                                  </a:solidFill>
                                  <a:latin typeface="Cambria Math" panose="02040503050406030204" pitchFamily="18" charset="0"/>
                                </a:rPr>
                              </m:ctrlPr>
                            </m:fPr>
                            <m:num>
                              <m:r>
                                <a:rPr lang="zh-CN" altLang="en-US" sz="2800" i="1" smtClean="0">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num>
                            <m:den>
                              <m:r>
                                <a:rPr lang="zh-CN" altLang="en-US"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latin typeface="+mn-lt"/>
                  <a:ea typeface="+mn-ea"/>
                </a:endParaRPr>
              </a:p>
            </p:txBody>
          </p:sp>
        </mc:Choice>
        <mc:Fallback xmlns="">
          <p:sp>
            <p:nvSpPr>
              <p:cNvPr id="31" name="文本框 30">
                <a:extLst>
                  <a:ext uri="{FF2B5EF4-FFF2-40B4-BE49-F238E27FC236}">
                    <a16:creationId xmlns:a16="http://schemas.microsoft.com/office/drawing/2014/main" id="{6AA29D12-1674-48E9-B982-9EED1DF2E148}"/>
                  </a:ext>
                </a:extLst>
              </p:cNvPr>
              <p:cNvSpPr txBox="1">
                <a:spLocks noRot="1" noChangeAspect="1" noMove="1" noResize="1" noEditPoints="1" noAdjustHandles="1" noChangeArrowheads="1" noChangeShapeType="1" noTextEdit="1"/>
              </p:cNvSpPr>
              <p:nvPr/>
            </p:nvSpPr>
            <p:spPr>
              <a:xfrm>
                <a:off x="4708865" y="1935567"/>
                <a:ext cx="2703689" cy="101765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E1BC72EA-465D-4E3A-BE94-B2941F82C9DC}"/>
                  </a:ext>
                </a:extLst>
              </p:cNvPr>
              <p:cNvSpPr/>
              <p:nvPr/>
            </p:nvSpPr>
            <p:spPr>
              <a:xfrm>
                <a:off x="5624845" y="4017397"/>
                <a:ext cx="3841052" cy="1109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i="1">
                          <a:solidFill>
                            <a:srgbClr val="0000FF"/>
                          </a:solidFill>
                          <a:latin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num>
                            <m:den>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32" name="矩形 31">
                <a:extLst>
                  <a:ext uri="{FF2B5EF4-FFF2-40B4-BE49-F238E27FC236}">
                    <a16:creationId xmlns:a16="http://schemas.microsoft.com/office/drawing/2014/main" id="{E1BC72EA-465D-4E3A-BE94-B2941F82C9DC}"/>
                  </a:ext>
                </a:extLst>
              </p:cNvPr>
              <p:cNvSpPr>
                <a:spLocks noRot="1" noChangeAspect="1" noMove="1" noResize="1" noEditPoints="1" noAdjustHandles="1" noChangeArrowheads="1" noChangeShapeType="1" noTextEdit="1"/>
              </p:cNvSpPr>
              <p:nvPr/>
            </p:nvSpPr>
            <p:spPr>
              <a:xfrm>
                <a:off x="5624845" y="4017397"/>
                <a:ext cx="3841052" cy="110998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B04F7754-1D8A-46FE-8E25-40CE259A7288}"/>
                  </a:ext>
                </a:extLst>
              </p:cNvPr>
              <p:cNvSpPr/>
              <p:nvPr/>
            </p:nvSpPr>
            <p:spPr>
              <a:xfrm>
                <a:off x="709247" y="4088899"/>
                <a:ext cx="2511521"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𝑐</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33" name="矩形 32">
                <a:extLst>
                  <a:ext uri="{FF2B5EF4-FFF2-40B4-BE49-F238E27FC236}">
                    <a16:creationId xmlns:a16="http://schemas.microsoft.com/office/drawing/2014/main" id="{B04F7754-1D8A-46FE-8E25-40CE259A7288}"/>
                  </a:ext>
                </a:extLst>
              </p:cNvPr>
              <p:cNvSpPr>
                <a:spLocks noRot="1" noChangeAspect="1" noMove="1" noResize="1" noEditPoints="1" noAdjustHandles="1" noChangeArrowheads="1" noChangeShapeType="1" noTextEdit="1"/>
              </p:cNvSpPr>
              <p:nvPr/>
            </p:nvSpPr>
            <p:spPr>
              <a:xfrm>
                <a:off x="709247" y="4088899"/>
                <a:ext cx="2511521" cy="975652"/>
              </a:xfrm>
              <a:prstGeom prst="rect">
                <a:avLst/>
              </a:prstGeom>
              <a:blipFill>
                <a:blip r:embed="rId10"/>
                <a:stretch>
                  <a:fillRect/>
                </a:stretch>
              </a:blipFill>
            </p:spPr>
            <p:txBody>
              <a:bodyPr/>
              <a:lstStyle/>
              <a:p>
                <a:r>
                  <a:rPr lang="zh-CN" altLang="en-US">
                    <a:noFill/>
                  </a:rPr>
                  <a:t> </a:t>
                </a:r>
              </a:p>
            </p:txBody>
          </p:sp>
        </mc:Fallback>
      </mc:AlternateContent>
      <p:sp>
        <p:nvSpPr>
          <p:cNvPr id="34" name="Line 25">
            <a:extLst>
              <a:ext uri="{FF2B5EF4-FFF2-40B4-BE49-F238E27FC236}">
                <a16:creationId xmlns:a16="http://schemas.microsoft.com/office/drawing/2014/main" id="{07960B0A-4D56-4378-AA6A-407D1FC450A0}"/>
              </a:ext>
            </a:extLst>
          </p:cNvPr>
          <p:cNvSpPr>
            <a:spLocks noChangeShapeType="1"/>
          </p:cNvSpPr>
          <p:nvPr/>
        </p:nvSpPr>
        <p:spPr bwMode="auto">
          <a:xfrm>
            <a:off x="3042366" y="4708737"/>
            <a:ext cx="512557" cy="646744"/>
          </a:xfrm>
          <a:prstGeom prst="line">
            <a:avLst/>
          </a:prstGeom>
          <a:noFill/>
          <a:ln w="41275">
            <a:solidFill>
              <a:srgbClr val="00FF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35" name="Line 26">
            <a:extLst>
              <a:ext uri="{FF2B5EF4-FFF2-40B4-BE49-F238E27FC236}">
                <a16:creationId xmlns:a16="http://schemas.microsoft.com/office/drawing/2014/main" id="{397B1E2F-7332-4915-B583-98A73302058B}"/>
              </a:ext>
            </a:extLst>
          </p:cNvPr>
          <p:cNvSpPr>
            <a:spLocks noChangeShapeType="1"/>
          </p:cNvSpPr>
          <p:nvPr/>
        </p:nvSpPr>
        <p:spPr bwMode="auto">
          <a:xfrm rot="660940" flipH="1">
            <a:off x="4824174" y="4641825"/>
            <a:ext cx="810155" cy="853596"/>
          </a:xfrm>
          <a:prstGeom prst="line">
            <a:avLst/>
          </a:prstGeom>
          <a:noFill/>
          <a:ln w="41275">
            <a:solidFill>
              <a:srgbClr val="00FF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D51D4D92-1E97-479C-A67F-8832909477E7}"/>
                  </a:ext>
                </a:extLst>
              </p:cNvPr>
              <p:cNvSpPr/>
              <p:nvPr/>
            </p:nvSpPr>
            <p:spPr>
              <a:xfrm>
                <a:off x="1726403" y="5355481"/>
                <a:ext cx="3711785" cy="1109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i="1">
                          <a:solidFill>
                            <a:srgbClr val="0000FF"/>
                          </a:solidFill>
                          <a:latin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num>
                            <m:den>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36" name="矩形 35">
                <a:extLst>
                  <a:ext uri="{FF2B5EF4-FFF2-40B4-BE49-F238E27FC236}">
                    <a16:creationId xmlns:a16="http://schemas.microsoft.com/office/drawing/2014/main" id="{D51D4D92-1E97-479C-A67F-8832909477E7}"/>
                  </a:ext>
                </a:extLst>
              </p:cNvPr>
              <p:cNvSpPr>
                <a:spLocks noRot="1" noChangeAspect="1" noMove="1" noResize="1" noEditPoints="1" noAdjustHandles="1" noChangeArrowheads="1" noChangeShapeType="1" noTextEdit="1"/>
              </p:cNvSpPr>
              <p:nvPr/>
            </p:nvSpPr>
            <p:spPr>
              <a:xfrm>
                <a:off x="1726403" y="5355481"/>
                <a:ext cx="3711785" cy="110998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D84368E4-D543-4A5B-B450-3FF5364B94DB}"/>
                  </a:ext>
                </a:extLst>
              </p:cNvPr>
              <p:cNvSpPr/>
              <p:nvPr/>
            </p:nvSpPr>
            <p:spPr>
              <a:xfrm>
                <a:off x="5708417" y="5664298"/>
                <a:ext cx="214603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𝑐</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0000FF"/>
                  </a:solidFill>
                </a:endParaRPr>
              </a:p>
            </p:txBody>
          </p:sp>
        </mc:Choice>
        <mc:Fallback xmlns="">
          <p:sp>
            <p:nvSpPr>
              <p:cNvPr id="37" name="矩形 36">
                <a:extLst>
                  <a:ext uri="{FF2B5EF4-FFF2-40B4-BE49-F238E27FC236}">
                    <a16:creationId xmlns:a16="http://schemas.microsoft.com/office/drawing/2014/main" id="{D84368E4-D543-4A5B-B450-3FF5364B94DB}"/>
                  </a:ext>
                </a:extLst>
              </p:cNvPr>
              <p:cNvSpPr>
                <a:spLocks noRot="1" noChangeAspect="1" noMove="1" noResize="1" noEditPoints="1" noAdjustHandles="1" noChangeArrowheads="1" noChangeShapeType="1" noTextEdit="1"/>
              </p:cNvSpPr>
              <p:nvPr/>
            </p:nvSpPr>
            <p:spPr>
              <a:xfrm>
                <a:off x="5708417" y="5664298"/>
                <a:ext cx="2146036" cy="575479"/>
              </a:xfrm>
              <a:prstGeom prst="rect">
                <a:avLst/>
              </a:prstGeom>
              <a:blipFill>
                <a:blip r:embed="rId12"/>
                <a:stretch>
                  <a:fillRect/>
                </a:stretch>
              </a:blipFill>
            </p:spPr>
            <p:txBody>
              <a:bodyPr/>
              <a:lstStyle/>
              <a:p>
                <a:r>
                  <a:rPr lang="zh-CN" altLang="en-US">
                    <a:noFill/>
                  </a:rPr>
                  <a:t> </a:t>
                </a:r>
              </a:p>
            </p:txBody>
          </p:sp>
        </mc:Fallback>
      </mc:AlternateContent>
      <p:grpSp>
        <p:nvGrpSpPr>
          <p:cNvPr id="38" name="Group 28">
            <a:extLst>
              <a:ext uri="{FF2B5EF4-FFF2-40B4-BE49-F238E27FC236}">
                <a16:creationId xmlns:a16="http://schemas.microsoft.com/office/drawing/2014/main" id="{3D7F8EF4-40DD-46E5-A62A-25AA5BFF2185}"/>
              </a:ext>
            </a:extLst>
          </p:cNvPr>
          <p:cNvGrpSpPr>
            <a:grpSpLocks/>
          </p:cNvGrpSpPr>
          <p:nvPr/>
        </p:nvGrpSpPr>
        <p:grpSpPr bwMode="auto">
          <a:xfrm>
            <a:off x="8667817" y="5210776"/>
            <a:ext cx="2074863" cy="823913"/>
            <a:chOff x="5051" y="1884"/>
            <a:chExt cx="1307" cy="519"/>
          </a:xfrm>
        </p:grpSpPr>
        <mc:AlternateContent xmlns:mc="http://schemas.openxmlformats.org/markup-compatibility/2006" xmlns:a14="http://schemas.microsoft.com/office/drawing/2010/main">
          <mc:Choice Requires="a14">
            <p:sp>
              <p:nvSpPr>
                <p:cNvPr id="39" name="Text Box 12">
                  <a:extLst>
                    <a:ext uri="{FF2B5EF4-FFF2-40B4-BE49-F238E27FC236}">
                      <a16:creationId xmlns:a16="http://schemas.microsoft.com/office/drawing/2014/main" id="{B127BD41-D725-4ECF-BE36-9ECB1844EDDA}"/>
                    </a:ext>
                  </a:extLst>
                </p:cNvPr>
                <p:cNvSpPr txBox="1">
                  <a:spLocks noChangeArrowheads="1"/>
                </p:cNvSpPr>
                <p:nvPr/>
              </p:nvSpPr>
              <p:spPr bwMode="auto">
                <a:xfrm>
                  <a:off x="5257" y="1979"/>
                  <a:ext cx="945" cy="3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a14:m>
                  <a:r>
                    <a:rPr lang="zh-CN" altLang="en-US" sz="2800" dirty="0">
                      <a:solidFill>
                        <a:srgbClr val="0000FF"/>
                      </a:solidFill>
                      <a:latin typeface="+mn-ea"/>
                      <a:ea typeface="+mn-ea"/>
                    </a:rPr>
                    <a:t>总电场</a:t>
                  </a:r>
                </a:p>
              </p:txBody>
            </p:sp>
          </mc:Choice>
          <mc:Fallback xmlns="">
            <p:sp>
              <p:nvSpPr>
                <p:cNvPr id="39" name="Text Box 12">
                  <a:extLst>
                    <a:ext uri="{FF2B5EF4-FFF2-40B4-BE49-F238E27FC236}">
                      <a16:creationId xmlns:a16="http://schemas.microsoft.com/office/drawing/2014/main" id="{B127BD41-D725-4ECF-BE36-9ECB1844EDDA}"/>
                    </a:ext>
                  </a:extLst>
                </p:cNvPr>
                <p:cNvSpPr txBox="1">
                  <a:spLocks noRot="1" noChangeAspect="1" noMove="1" noResize="1" noEditPoints="1" noAdjustHandles="1" noChangeArrowheads="1" noChangeShapeType="1" noTextEdit="1"/>
                </p:cNvSpPr>
                <p:nvPr/>
              </p:nvSpPr>
              <p:spPr bwMode="auto">
                <a:xfrm>
                  <a:off x="5257" y="1979"/>
                  <a:ext cx="945" cy="363"/>
                </a:xfrm>
                <a:prstGeom prst="rect">
                  <a:avLst/>
                </a:prstGeom>
                <a:blipFill>
                  <a:blip r:embed="rId13"/>
                  <a:stretch>
                    <a:fillRect t="-1064" r="-6911"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0" name="AutoShape 27">
              <a:extLst>
                <a:ext uri="{FF2B5EF4-FFF2-40B4-BE49-F238E27FC236}">
                  <a16:creationId xmlns:a16="http://schemas.microsoft.com/office/drawing/2014/main" id="{F61A5157-1888-4B01-BA30-BF1CF0492595}"/>
                </a:ext>
              </a:extLst>
            </p:cNvPr>
            <p:cNvSpPr>
              <a:spLocks noChangeArrowheads="1"/>
            </p:cNvSpPr>
            <p:nvPr/>
          </p:nvSpPr>
          <p:spPr bwMode="auto">
            <a:xfrm>
              <a:off x="5051" y="1884"/>
              <a:ext cx="1307" cy="519"/>
            </a:xfrm>
            <a:prstGeom prst="wedgeEllipseCallout">
              <a:avLst>
                <a:gd name="adj1" fmla="val -84387"/>
                <a:gd name="adj2" fmla="val 33625"/>
              </a:avLst>
            </a:prstGeom>
            <a:noFill/>
            <a:ln w="4127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lang="zh-CN" altLang="en-US" sz="2800">
                <a:solidFill>
                  <a:srgbClr val="0000FF"/>
                </a:solidFill>
                <a:latin typeface="+mn-ea"/>
                <a:ea typeface="+mn-ea"/>
              </a:endParaRPr>
            </a:p>
          </p:txBody>
        </p:sp>
      </p:grpSp>
      <p:grpSp>
        <p:nvGrpSpPr>
          <p:cNvPr id="41" name="Group 28">
            <a:extLst>
              <a:ext uri="{FF2B5EF4-FFF2-40B4-BE49-F238E27FC236}">
                <a16:creationId xmlns:a16="http://schemas.microsoft.com/office/drawing/2014/main" id="{6C094C64-5272-4F7F-BA90-3326F9B67B19}"/>
              </a:ext>
            </a:extLst>
          </p:cNvPr>
          <p:cNvGrpSpPr>
            <a:grpSpLocks/>
          </p:cNvGrpSpPr>
          <p:nvPr/>
        </p:nvGrpSpPr>
        <p:grpSpPr bwMode="auto">
          <a:xfrm>
            <a:off x="8994842" y="2953218"/>
            <a:ext cx="2417763" cy="823913"/>
            <a:chOff x="4968" y="1907"/>
            <a:chExt cx="1523" cy="519"/>
          </a:xfrm>
        </p:grpSpPr>
        <mc:AlternateContent xmlns:mc="http://schemas.openxmlformats.org/markup-compatibility/2006" xmlns:a14="http://schemas.microsoft.com/office/drawing/2010/main">
          <mc:Choice Requires="a14">
            <p:sp>
              <p:nvSpPr>
                <p:cNvPr id="42" name="Text Box 12">
                  <a:extLst>
                    <a:ext uri="{FF2B5EF4-FFF2-40B4-BE49-F238E27FC236}">
                      <a16:creationId xmlns:a16="http://schemas.microsoft.com/office/drawing/2014/main" id="{45E73C7F-0518-46E9-B03C-B3026C506248}"/>
                    </a:ext>
                  </a:extLst>
                </p:cNvPr>
                <p:cNvSpPr txBox="1">
                  <a:spLocks noChangeArrowheads="1"/>
                </p:cNvSpPr>
                <p:nvPr/>
              </p:nvSpPr>
              <p:spPr bwMode="auto">
                <a:xfrm>
                  <a:off x="4968" y="1996"/>
                  <a:ext cx="1523"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mn-ea"/>
                          </a:rPr>
                          <m:t>电动势的定义</m:t>
                        </m:r>
                      </m:oMath>
                    </m:oMathPara>
                  </a14:m>
                  <a:endParaRPr/>
                </a:p>
              </p:txBody>
            </p:sp>
          </mc:Choice>
          <mc:Fallback xmlns="">
            <p:sp>
              <p:nvSpPr>
                <p:cNvPr id="42" name="Text Box 12">
                  <a:extLst>
                    <a:ext uri="{FF2B5EF4-FFF2-40B4-BE49-F238E27FC236}">
                      <a16:creationId xmlns:a16="http://schemas.microsoft.com/office/drawing/2014/main" id="{45E73C7F-0518-46E9-B03C-B3026C506248}"/>
                    </a:ext>
                  </a:extLst>
                </p:cNvPr>
                <p:cNvSpPr txBox="1">
                  <a:spLocks noRot="1" noChangeAspect="1" noMove="1" noResize="1" noEditPoints="1" noAdjustHandles="1" noChangeArrowheads="1" noChangeShapeType="1" noTextEdit="1"/>
                </p:cNvSpPr>
                <p:nvPr/>
              </p:nvSpPr>
              <p:spPr bwMode="auto">
                <a:xfrm>
                  <a:off x="4968" y="1996"/>
                  <a:ext cx="1523" cy="330"/>
                </a:xfrm>
                <a:prstGeom prst="rect">
                  <a:avLst/>
                </a:prstGeom>
                <a:blipFill>
                  <a:blip r:embed="rId1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3" name="AutoShape 27">
              <a:extLst>
                <a:ext uri="{FF2B5EF4-FFF2-40B4-BE49-F238E27FC236}">
                  <a16:creationId xmlns:a16="http://schemas.microsoft.com/office/drawing/2014/main" id="{270300FB-3B5A-4C22-AD6C-98497A6F6B49}"/>
                </a:ext>
              </a:extLst>
            </p:cNvPr>
            <p:cNvSpPr>
              <a:spLocks noChangeArrowheads="1"/>
            </p:cNvSpPr>
            <p:nvPr/>
          </p:nvSpPr>
          <p:spPr bwMode="auto">
            <a:xfrm>
              <a:off x="4968" y="1907"/>
              <a:ext cx="1522" cy="519"/>
            </a:xfrm>
            <a:prstGeom prst="wedgeEllipseCallout">
              <a:avLst>
                <a:gd name="adj1" fmla="val -47116"/>
                <a:gd name="adj2" fmla="val -68950"/>
              </a:avLst>
            </a:prstGeom>
            <a:noFill/>
            <a:ln w="41275">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lang="zh-CN" altLang="en-US" sz="2800">
                <a:solidFill>
                  <a:srgbClr val="0000FF"/>
                </a:solidFill>
                <a:latin typeface="+mn-ea"/>
                <a:ea typeface="+mn-ea"/>
              </a:endParaRPr>
            </a:p>
          </p:txBody>
        </p:sp>
      </p:grpSp>
    </p:spTree>
    <p:extLst>
      <p:ext uri="{BB962C8B-B14F-4D97-AF65-F5344CB8AC3E}">
        <p14:creationId xmlns:p14="http://schemas.microsoft.com/office/powerpoint/2010/main" val="38325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781"/>
                                        </p:tgtEl>
                                        <p:attrNameLst>
                                          <p:attrName>style.visibility</p:attrName>
                                        </p:attrNameLst>
                                      </p:cBhvr>
                                      <p:to>
                                        <p:strVal val="visible"/>
                                      </p:to>
                                    </p:set>
                                    <p:animEffect transition="in" filter="wipe(left)">
                                      <p:cBhvr>
                                        <p:cTn id="7" dur="500"/>
                                        <p:tgtEl>
                                          <p:spTgt spid="327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783"/>
                                        </p:tgtEl>
                                        <p:attrNameLst>
                                          <p:attrName>style.visibility</p:attrName>
                                        </p:attrNameLst>
                                      </p:cBhvr>
                                      <p:to>
                                        <p:strVal val="visible"/>
                                      </p:to>
                                    </p:set>
                                    <p:animEffect transition="in" filter="wipe(left)">
                                      <p:cBhvr>
                                        <p:cTn id="12" dur="500"/>
                                        <p:tgtEl>
                                          <p:spTgt spid="327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784"/>
                                        </p:tgtEl>
                                        <p:attrNameLst>
                                          <p:attrName>style.visibility</p:attrName>
                                        </p:attrNameLst>
                                      </p:cBhvr>
                                      <p:to>
                                        <p:strVal val="visible"/>
                                      </p:to>
                                    </p:set>
                                    <p:animEffect transition="in" filter="wipe(left)">
                                      <p:cBhvr>
                                        <p:cTn id="17" dur="500"/>
                                        <p:tgtEl>
                                          <p:spTgt spid="327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left)">
                                      <p:cBhvr>
                                        <p:cTn id="42" dur="500"/>
                                        <p:tgtEl>
                                          <p:spTgt spid="3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500"/>
                                        <p:tgtEl>
                                          <p:spTgt spid="4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2793"/>
                                        </p:tgtEl>
                                        <p:attrNameLst>
                                          <p:attrName>style.visibility</p:attrName>
                                        </p:attrNameLst>
                                      </p:cBhvr>
                                      <p:to>
                                        <p:strVal val="visible"/>
                                      </p:to>
                                    </p:set>
                                    <p:animEffect transition="in" filter="wipe(left)">
                                      <p:cBhvr>
                                        <p:cTn id="57" dur="500"/>
                                        <p:tgtEl>
                                          <p:spTgt spid="3279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2794"/>
                                        </p:tgtEl>
                                        <p:attrNameLst>
                                          <p:attrName>style.visibility</p:attrName>
                                        </p:attrNameLst>
                                      </p:cBhvr>
                                      <p:to>
                                        <p:strVal val="visible"/>
                                      </p:to>
                                    </p:set>
                                    <p:animEffect transition="in" filter="wipe(left)">
                                      <p:cBhvr>
                                        <p:cTn id="62" dur="500"/>
                                        <p:tgtEl>
                                          <p:spTgt spid="3279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wipe(left)">
                                      <p:cBhvr>
                                        <p:cTn id="67" dur="500"/>
                                        <p:tgtEl>
                                          <p:spTgt spid="3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wipe(left)">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wipe(left)">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nodeType="click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wipe(left)">
                                      <p:cBhvr>
                                        <p:cTn id="82" dur="500"/>
                                        <p:tgtEl>
                                          <p:spTgt spid="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wipe(left)">
                                      <p:cBhvr>
                                        <p:cTn id="87" dur="500"/>
                                        <p:tgtEl>
                                          <p:spTgt spid="3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wipe(left)">
                                      <p:cBhvr>
                                        <p:cTn id="92" dur="500"/>
                                        <p:tgtEl>
                                          <p:spTgt spid="3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left)">
                                      <p:cBhvr>
                                        <p:cTn id="97" dur="500"/>
                                        <p:tgtEl>
                                          <p:spTgt spid="36"/>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wipe(left)">
                                      <p:cBhvr>
                                        <p:cTn id="102" dur="500"/>
                                        <p:tgtEl>
                                          <p:spTgt spid="3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wipe(left)">
                                      <p:cBhvr>
                                        <p:cTn id="10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81" grpId="0"/>
      <p:bldP spid="32783" grpId="0"/>
      <p:bldP spid="32784" grpId="0"/>
      <p:bldP spid="32793" grpId="0" animBg="1"/>
      <p:bldP spid="32794" grpId="0" animBg="1"/>
      <p:bldP spid="26" grpId="0"/>
      <p:bldP spid="27" grpId="0"/>
      <p:bldP spid="28" grpId="0"/>
      <p:bldP spid="29" grpId="0" animBg="1"/>
      <p:bldP spid="30" grpId="0" animBg="1"/>
      <p:bldP spid="31" grpId="0"/>
      <p:bldP spid="32" grpId="0"/>
      <p:bldP spid="33" grpId="0"/>
      <p:bldP spid="34" grpId="0" animBg="1"/>
      <p:bldP spid="35" grpId="0" animBg="1"/>
      <p:bldP spid="36" grpId="0"/>
      <p:bldP spid="3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 Box 1026"/>
          <p:cNvSpPr txBox="1">
            <a:spLocks noChangeArrowheads="1"/>
          </p:cNvSpPr>
          <p:nvPr/>
        </p:nvSpPr>
        <p:spPr bwMode="auto">
          <a:xfrm>
            <a:off x="445478" y="430692"/>
            <a:ext cx="919728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*显然，涡旋电场线是无头无尾的闭合曲线，所以称之为有旋电场。类似于磁感应线。</a:t>
            </a:r>
          </a:p>
        </p:txBody>
      </p:sp>
      <p:sp>
        <p:nvSpPr>
          <p:cNvPr id="33797" name="Text Box 1029"/>
          <p:cNvSpPr txBox="1">
            <a:spLocks noChangeArrowheads="1"/>
          </p:cNvSpPr>
          <p:nvPr/>
        </p:nvSpPr>
        <p:spPr bwMode="auto">
          <a:xfrm>
            <a:off x="445478" y="2325944"/>
            <a:ext cx="76354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*涡旋电场永远和磁感应强度的变化连在一起。</a:t>
            </a:r>
          </a:p>
        </p:txBody>
      </p:sp>
      <mc:AlternateContent xmlns:mc="http://schemas.openxmlformats.org/markup-compatibility/2006" xmlns:a14="http://schemas.microsoft.com/office/drawing/2010/main">
        <mc:Choice Requires="a14">
          <p:sp>
            <p:nvSpPr>
              <p:cNvPr id="33798" name="Text Box 1030"/>
              <p:cNvSpPr txBox="1">
                <a:spLocks noChangeArrowheads="1"/>
              </p:cNvSpPr>
              <p:nvPr/>
            </p:nvSpPr>
            <p:spPr bwMode="auto">
              <a:xfrm>
                <a:off x="445478" y="2907226"/>
                <a:ext cx="9086967"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lang="zh-CN" altLang="en-US" sz="2800" dirty="0">
                    <a:solidFill>
                      <a:srgbClr val="0000FF"/>
                    </a:solidFill>
                    <a:latin typeface="+mn-ea"/>
                    <a:ea typeface="+mn-ea"/>
                  </a:rPr>
                  <a:t>面是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𝑙</m:t>
                    </m:r>
                  </m:oMath>
                </a14:m>
                <a:r>
                  <a:rPr lang="zh-CN" altLang="en-US" sz="2800" dirty="0">
                    <a:solidFill>
                      <a:srgbClr val="0000FF"/>
                    </a:solidFill>
                    <a:latin typeface="+mn-ea"/>
                    <a:ea typeface="+mn-ea"/>
                  </a:rPr>
                  <a:t>曲线所包围的面，</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𝑙</m:t>
                    </m:r>
                  </m:oMath>
                </a14:m>
                <a:r>
                  <a:rPr lang="zh-CN" altLang="en-US" sz="2800" dirty="0">
                    <a:solidFill>
                      <a:srgbClr val="0000FF"/>
                    </a:solidFill>
                    <a:latin typeface="+mn-ea"/>
                    <a:ea typeface="+mn-ea"/>
                  </a:rPr>
                  <a:t>的绕行方向与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lang="zh-CN" altLang="en-US" sz="2800" dirty="0">
                    <a:solidFill>
                      <a:srgbClr val="0000FF"/>
                    </a:solidFill>
                    <a:latin typeface="+mn-ea"/>
                    <a:ea typeface="+mn-ea"/>
                  </a:rPr>
                  <a:t>面的法线方向成右手螺旋关系。     </a:t>
                </a:r>
              </a:p>
            </p:txBody>
          </p:sp>
        </mc:Choice>
        <mc:Fallback xmlns="">
          <p:sp>
            <p:nvSpPr>
              <p:cNvPr id="33798" name="Text Box 1030"/>
              <p:cNvSpPr txBox="1">
                <a:spLocks noRot="1" noChangeAspect="1" noMove="1" noResize="1" noEditPoints="1" noAdjustHandles="1" noChangeArrowheads="1" noChangeShapeType="1" noTextEdit="1"/>
              </p:cNvSpPr>
              <p:nvPr/>
            </p:nvSpPr>
            <p:spPr bwMode="auto">
              <a:xfrm>
                <a:off x="445478" y="2907226"/>
                <a:ext cx="9086967" cy="954107"/>
              </a:xfrm>
              <a:prstGeom prst="rect">
                <a:avLst/>
              </a:prstGeom>
              <a:blipFill>
                <a:blip r:embed="rId3"/>
                <a:stretch>
                  <a:fillRect l="-1341" t="-6410" r="-1341" b="-1794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3814" name="Text Box 1046"/>
          <p:cNvSpPr txBox="1">
            <a:spLocks noChangeArrowheads="1"/>
          </p:cNvSpPr>
          <p:nvPr/>
        </p:nvSpPr>
        <p:spPr bwMode="auto">
          <a:xfrm>
            <a:off x="445478" y="3919395"/>
            <a:ext cx="43211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*涡旋电场与静电场相比</a:t>
            </a:r>
          </a:p>
        </p:txBody>
      </p:sp>
      <p:sp>
        <p:nvSpPr>
          <p:cNvPr id="33815" name="Text Box 1047"/>
          <p:cNvSpPr txBox="1">
            <a:spLocks noChangeArrowheads="1"/>
          </p:cNvSpPr>
          <p:nvPr/>
        </p:nvSpPr>
        <p:spPr bwMode="auto">
          <a:xfrm>
            <a:off x="1749773" y="4467108"/>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相同处：</a:t>
            </a:r>
          </a:p>
        </p:txBody>
      </p:sp>
      <p:sp>
        <p:nvSpPr>
          <p:cNvPr id="33816" name="Text Box 1048"/>
          <p:cNvSpPr txBox="1">
            <a:spLocks noChangeArrowheads="1"/>
          </p:cNvSpPr>
          <p:nvPr/>
        </p:nvSpPr>
        <p:spPr bwMode="auto">
          <a:xfrm>
            <a:off x="900286" y="5126213"/>
            <a:ext cx="34163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对电荷都有作用力。</a:t>
            </a:r>
          </a:p>
        </p:txBody>
      </p:sp>
      <p:sp>
        <p:nvSpPr>
          <p:cNvPr id="33817" name="Text Box 1049"/>
          <p:cNvSpPr txBox="1">
            <a:spLocks noChangeArrowheads="1"/>
          </p:cNvSpPr>
          <p:nvPr/>
        </p:nvSpPr>
        <p:spPr bwMode="auto">
          <a:xfrm>
            <a:off x="900286" y="5785319"/>
            <a:ext cx="304805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fontAlgn="ctr" hangingPunct="1">
              <a:spcBef>
                <a:spcPct val="0"/>
              </a:spcBef>
              <a:buClrTx/>
              <a:buFontTx/>
              <a:buNone/>
            </a:pPr>
            <a:r>
              <a:rPr lang="zh-CN" altLang="en-US" sz="2800" dirty="0">
                <a:solidFill>
                  <a:srgbClr val="0000FF"/>
                </a:solidFill>
                <a:latin typeface="+mn-ea"/>
                <a:ea typeface="+mn-ea"/>
              </a:rPr>
              <a:t>若有导体存在都能形成电流</a:t>
            </a:r>
          </a:p>
        </p:txBody>
      </p:sp>
      <p:sp>
        <p:nvSpPr>
          <p:cNvPr id="33818" name="Text Box 1050"/>
          <p:cNvSpPr txBox="1">
            <a:spLocks noChangeArrowheads="1"/>
          </p:cNvSpPr>
          <p:nvPr/>
        </p:nvSpPr>
        <p:spPr bwMode="auto">
          <a:xfrm>
            <a:off x="5389225" y="4463017"/>
            <a:ext cx="198003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不相同处：</a:t>
            </a:r>
          </a:p>
        </p:txBody>
      </p:sp>
      <p:sp>
        <p:nvSpPr>
          <p:cNvPr id="33819" name="Text Box 1051"/>
          <p:cNvSpPr txBox="1">
            <a:spLocks noChangeArrowheads="1"/>
          </p:cNvSpPr>
          <p:nvPr/>
        </p:nvSpPr>
        <p:spPr bwMode="auto">
          <a:xfrm>
            <a:off x="4521375" y="4928674"/>
            <a:ext cx="485815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涡旋电场不是由电荷激发，是由变化磁场激发。</a:t>
            </a:r>
          </a:p>
        </p:txBody>
      </p:sp>
      <p:sp>
        <p:nvSpPr>
          <p:cNvPr id="33820" name="Text Box 1052"/>
          <p:cNvSpPr txBox="1">
            <a:spLocks noChangeArrowheads="1"/>
          </p:cNvSpPr>
          <p:nvPr/>
        </p:nvSpPr>
        <p:spPr bwMode="auto">
          <a:xfrm>
            <a:off x="4521376" y="5785320"/>
            <a:ext cx="48581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涡旋电场电场线不是有头有尾，是闭合曲线。</a:t>
            </a:r>
          </a:p>
        </p:txBody>
      </p:sp>
      <p:sp>
        <p:nvSpPr>
          <p:cNvPr id="33821" name="Line 1053"/>
          <p:cNvSpPr>
            <a:spLocks noChangeShapeType="1"/>
          </p:cNvSpPr>
          <p:nvPr/>
        </p:nvSpPr>
        <p:spPr bwMode="auto">
          <a:xfrm>
            <a:off x="4352315" y="4651864"/>
            <a:ext cx="0" cy="2087563"/>
          </a:xfrm>
          <a:prstGeom prst="line">
            <a:avLst/>
          </a:prstGeom>
          <a:noFill/>
          <a:ln w="476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FB86841D-B34C-4784-AEDA-96018AAF72A7}"/>
                  </a:ext>
                </a:extLst>
              </p:cNvPr>
              <p:cNvSpPr/>
              <p:nvPr/>
            </p:nvSpPr>
            <p:spPr>
              <a:xfrm>
                <a:off x="5322290" y="1285394"/>
                <a:ext cx="3841052" cy="1109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i="1">
                          <a:solidFill>
                            <a:srgbClr val="0000FF"/>
                          </a:solidFill>
                          <a:latin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num>
                            <m:den>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24" name="矩形 23">
                <a:extLst>
                  <a:ext uri="{FF2B5EF4-FFF2-40B4-BE49-F238E27FC236}">
                    <a16:creationId xmlns:a16="http://schemas.microsoft.com/office/drawing/2014/main" id="{FB86841D-B34C-4784-AEDA-96018AAF72A7}"/>
                  </a:ext>
                </a:extLst>
              </p:cNvPr>
              <p:cNvSpPr>
                <a:spLocks noRot="1" noChangeAspect="1" noMove="1" noResize="1" noEditPoints="1" noAdjustHandles="1" noChangeArrowheads="1" noChangeShapeType="1" noTextEdit="1"/>
              </p:cNvSpPr>
              <p:nvPr/>
            </p:nvSpPr>
            <p:spPr>
              <a:xfrm>
                <a:off x="5322290" y="1285394"/>
                <a:ext cx="3841052" cy="110998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E52266F3-DCAE-4CFC-B0E1-17807203A838}"/>
                  </a:ext>
                </a:extLst>
              </p:cNvPr>
              <p:cNvSpPr/>
              <p:nvPr/>
            </p:nvSpPr>
            <p:spPr>
              <a:xfrm>
                <a:off x="1408851" y="1352304"/>
                <a:ext cx="3434017"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smtClean="0">
                              <a:solidFill>
                                <a:srgbClr val="0000FF"/>
                              </a:solidFill>
                              <a:latin typeface="Cambria Math" panose="02040503050406030204" pitchFamily="18" charset="0"/>
                              <a:ea typeface="Cambria Math" panose="02040503050406030204" pitchFamily="18" charset="0"/>
                            </a:rPr>
                            <m:t>𝜇</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𝑗</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25" name="矩形 24">
                <a:extLst>
                  <a:ext uri="{FF2B5EF4-FFF2-40B4-BE49-F238E27FC236}">
                    <a16:creationId xmlns:a16="http://schemas.microsoft.com/office/drawing/2014/main" id="{E52266F3-DCAE-4CFC-B0E1-17807203A838}"/>
                  </a:ext>
                </a:extLst>
              </p:cNvPr>
              <p:cNvSpPr>
                <a:spLocks noRot="1" noChangeAspect="1" noMove="1" noResize="1" noEditPoints="1" noAdjustHandles="1" noChangeArrowheads="1" noChangeShapeType="1" noTextEdit="1"/>
              </p:cNvSpPr>
              <p:nvPr/>
            </p:nvSpPr>
            <p:spPr>
              <a:xfrm>
                <a:off x="1408851" y="1352304"/>
                <a:ext cx="3434017" cy="976165"/>
              </a:xfrm>
              <a:prstGeom prst="rect">
                <a:avLst/>
              </a:prstGeom>
              <a:blipFill>
                <a:blip r:embed="rId5"/>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C8DA41A3-B821-4E3A-BBC9-9FFE6DDCA9FE}"/>
              </a:ext>
            </a:extLst>
          </p:cNvPr>
          <p:cNvGrpSpPr/>
          <p:nvPr/>
        </p:nvGrpSpPr>
        <p:grpSpPr>
          <a:xfrm>
            <a:off x="8245620" y="3404076"/>
            <a:ext cx="2133600" cy="1463876"/>
            <a:chOff x="8245620" y="3404076"/>
            <a:chExt cx="2133600" cy="1463876"/>
          </a:xfrm>
        </p:grpSpPr>
        <p:grpSp>
          <p:nvGrpSpPr>
            <p:cNvPr id="2" name="Group 1045"/>
            <p:cNvGrpSpPr>
              <a:grpSpLocks/>
            </p:cNvGrpSpPr>
            <p:nvPr/>
          </p:nvGrpSpPr>
          <p:grpSpPr bwMode="auto">
            <a:xfrm>
              <a:off x="8245620" y="3671075"/>
              <a:ext cx="2133600" cy="838200"/>
              <a:chOff x="3888" y="3360"/>
              <a:chExt cx="1344" cy="528"/>
            </a:xfrm>
          </p:grpSpPr>
          <mc:AlternateContent xmlns:mc="http://schemas.openxmlformats.org/markup-compatibility/2006" xmlns:a14="http://schemas.microsoft.com/office/drawing/2010/main">
            <mc:Choice Requires="a14">
              <p:sp>
                <p:nvSpPr>
                  <p:cNvPr id="74775" name="AutoShape 1038"/>
                  <p:cNvSpPr>
                    <a:spLocks noChangeArrowheads="1"/>
                  </p:cNvSpPr>
                  <p:nvPr/>
                </p:nvSpPr>
                <p:spPr bwMode="auto">
                  <a:xfrm>
                    <a:off x="4944" y="3360"/>
                    <a:ext cx="288" cy="336"/>
                  </a:xfrm>
                  <a:prstGeom prst="wedgeEllipseCallout">
                    <a:avLst>
                      <a:gd name="adj1" fmla="val -155556"/>
                      <a:gd name="adj2" fmla="val 48213"/>
                    </a:avLst>
                  </a:prstGeom>
                  <a:noFill/>
                  <a:ln w="9525">
                    <a:solidFill>
                      <a:srgbClr val="000000"/>
                    </a:solidFill>
                    <a:miter lim="800000"/>
                    <a:headEnd/>
                    <a:tailEnd/>
                  </a:ln>
                  <a:extLst>
                    <a:ext uri="{909E8E84-426E-40DD-AFC4-6F175D3DCCD1}">
                      <a14:hiddenFill>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latin typeface="+mn-ea"/>
                      <a:ea typeface="+mn-ea"/>
                    </a:endParaRPr>
                  </a:p>
                </p:txBody>
              </p:sp>
            </mc:Choice>
            <mc:Fallback xmlns="">
              <p:sp>
                <p:nvSpPr>
                  <p:cNvPr id="74775" name="AutoShape 1038"/>
                  <p:cNvSpPr>
                    <a:spLocks noRot="1" noChangeAspect="1" noMove="1" noResize="1" noEditPoints="1" noAdjustHandles="1" noChangeArrowheads="1" noChangeShapeType="1" noTextEdit="1"/>
                  </p:cNvSpPr>
                  <p:nvPr/>
                </p:nvSpPr>
                <p:spPr bwMode="auto">
                  <a:xfrm>
                    <a:off x="4944" y="3360"/>
                    <a:ext cx="288" cy="336"/>
                  </a:xfrm>
                  <a:prstGeom prst="wedgeEllipseCallout">
                    <a:avLst>
                      <a:gd name="adj1" fmla="val -155556"/>
                      <a:gd name="adj2" fmla="val 48213"/>
                    </a:avLst>
                  </a:prstGeom>
                  <a:blipFill>
                    <a:blip r:embed="rId6"/>
                    <a:stretch>
                      <a:fillRect/>
                    </a:stretch>
                  </a:blip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74771" name="Freeform 1042"/>
              <p:cNvSpPr>
                <a:spLocks/>
              </p:cNvSpPr>
              <p:nvPr/>
            </p:nvSpPr>
            <p:spPr bwMode="auto">
              <a:xfrm flipV="1">
                <a:off x="3888" y="3456"/>
                <a:ext cx="1152" cy="432"/>
              </a:xfrm>
              <a:custGeom>
                <a:avLst/>
                <a:gdLst>
                  <a:gd name="T0" fmla="*/ 299 w 1278"/>
                  <a:gd name="T1" fmla="*/ 1 h 851"/>
                  <a:gd name="T2" fmla="*/ 155 w 1278"/>
                  <a:gd name="T3" fmla="*/ 0 h 851"/>
                  <a:gd name="T4" fmla="*/ 18 w 1278"/>
                  <a:gd name="T5" fmla="*/ 1 h 851"/>
                  <a:gd name="T6" fmla="*/ 114 w 1278"/>
                  <a:gd name="T7" fmla="*/ 1 h 851"/>
                  <a:gd name="T8" fmla="*/ 218 w 1278"/>
                  <a:gd name="T9" fmla="*/ 1 h 851"/>
                  <a:gd name="T10" fmla="*/ 299 w 1278"/>
                  <a:gd name="T11" fmla="*/ 1 h 851"/>
                  <a:gd name="T12" fmla="*/ 0 60000 65536"/>
                  <a:gd name="T13" fmla="*/ 0 60000 65536"/>
                  <a:gd name="T14" fmla="*/ 0 60000 65536"/>
                  <a:gd name="T15" fmla="*/ 0 60000 65536"/>
                  <a:gd name="T16" fmla="*/ 0 60000 65536"/>
                  <a:gd name="T17" fmla="*/ 0 60000 65536"/>
                  <a:gd name="T18" fmla="*/ 0 w 1278"/>
                  <a:gd name="T19" fmla="*/ 0 h 851"/>
                  <a:gd name="T20" fmla="*/ 1278 w 1278"/>
                  <a:gd name="T21" fmla="*/ 851 h 851"/>
                </a:gdLst>
                <a:ahLst/>
                <a:cxnLst>
                  <a:cxn ang="T12">
                    <a:pos x="T0" y="T1"/>
                  </a:cxn>
                  <a:cxn ang="T13">
                    <a:pos x="T2" y="T3"/>
                  </a:cxn>
                  <a:cxn ang="T14">
                    <a:pos x="T4" y="T5"/>
                  </a:cxn>
                  <a:cxn ang="T15">
                    <a:pos x="T6" y="T7"/>
                  </a:cxn>
                  <a:cxn ang="T16">
                    <a:pos x="T8" y="T9"/>
                  </a:cxn>
                  <a:cxn ang="T17">
                    <a:pos x="T10" y="T11"/>
                  </a:cxn>
                </a:cxnLst>
                <a:rect l="T18" t="T19" r="T20" b="T21"/>
                <a:pathLst>
                  <a:path w="1278" h="851">
                    <a:moveTo>
                      <a:pt x="1278" y="322"/>
                    </a:moveTo>
                    <a:cubicBezTo>
                      <a:pt x="1175" y="73"/>
                      <a:pt x="870" y="0"/>
                      <a:pt x="663" y="0"/>
                    </a:cubicBezTo>
                    <a:cubicBezTo>
                      <a:pt x="441" y="0"/>
                      <a:pt x="156" y="129"/>
                      <a:pt x="78" y="278"/>
                    </a:cubicBezTo>
                    <a:cubicBezTo>
                      <a:pt x="0" y="427"/>
                      <a:pt x="354" y="671"/>
                      <a:pt x="488" y="761"/>
                    </a:cubicBezTo>
                    <a:cubicBezTo>
                      <a:pt x="622" y="851"/>
                      <a:pt x="770" y="653"/>
                      <a:pt x="926" y="600"/>
                    </a:cubicBezTo>
                    <a:cubicBezTo>
                      <a:pt x="1082" y="547"/>
                      <a:pt x="1149" y="598"/>
                      <a:pt x="1278" y="293"/>
                    </a:cubicBezTo>
                  </a:path>
                </a:pathLst>
              </a:custGeom>
              <a:solidFill>
                <a:srgbClr val="CCFFFF">
                  <a:alpha val="50195"/>
                </a:srgbClr>
              </a:solidFill>
              <a:ln w="41275">
                <a:solidFill>
                  <a:srgbClr val="0000FF"/>
                </a:solidFill>
                <a:round/>
                <a:headEnd/>
                <a:tailEnd/>
              </a:ln>
            </p:spPr>
            <p:txBody>
              <a:bodyPr wrap="none" anchor="ctr"/>
              <a:lstStyle/>
              <a:p>
                <a:pPr algn="just"/>
                <a:endParaRPr lang="zh-CN" altLang="en-US" sz="2800">
                  <a:latin typeface="+mn-ea"/>
                  <a:ea typeface="+mn-ea"/>
                </a:endParaRPr>
              </a:p>
            </p:txBody>
          </p:sp>
          <p:sp>
            <p:nvSpPr>
              <p:cNvPr id="74772" name="Line 1043"/>
              <p:cNvSpPr>
                <a:spLocks noChangeShapeType="1"/>
              </p:cNvSpPr>
              <p:nvPr/>
            </p:nvSpPr>
            <p:spPr bwMode="auto">
              <a:xfrm flipV="1">
                <a:off x="4464" y="3360"/>
                <a:ext cx="0" cy="336"/>
              </a:xfrm>
              <a:prstGeom prst="line">
                <a:avLst/>
              </a:prstGeom>
              <a:noFill/>
              <a:ln w="4445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74773" name="Freeform 1044"/>
              <p:cNvSpPr>
                <a:spLocks/>
              </p:cNvSpPr>
              <p:nvPr/>
            </p:nvSpPr>
            <p:spPr bwMode="auto">
              <a:xfrm>
                <a:off x="3984" y="3792"/>
                <a:ext cx="284" cy="67"/>
              </a:xfrm>
              <a:custGeom>
                <a:avLst/>
                <a:gdLst>
                  <a:gd name="T0" fmla="*/ 0 w 384"/>
                  <a:gd name="T1" fmla="*/ 0 h 96"/>
                  <a:gd name="T2" fmla="*/ 3 w 384"/>
                  <a:gd name="T3" fmla="*/ 1 h 96"/>
                  <a:gd name="T4" fmla="*/ 5 w 384"/>
                  <a:gd name="T5" fmla="*/ 1 h 96"/>
                  <a:gd name="T6" fmla="*/ 0 60000 65536"/>
                  <a:gd name="T7" fmla="*/ 0 60000 65536"/>
                  <a:gd name="T8" fmla="*/ 0 60000 65536"/>
                  <a:gd name="T9" fmla="*/ 0 w 384"/>
                  <a:gd name="T10" fmla="*/ 0 h 96"/>
                  <a:gd name="T11" fmla="*/ 384 w 384"/>
                  <a:gd name="T12" fmla="*/ 96 h 96"/>
                </a:gdLst>
                <a:ahLst/>
                <a:cxnLst>
                  <a:cxn ang="T6">
                    <a:pos x="T0" y="T1"/>
                  </a:cxn>
                  <a:cxn ang="T7">
                    <a:pos x="T2" y="T3"/>
                  </a:cxn>
                  <a:cxn ang="T8">
                    <a:pos x="T4" y="T5"/>
                  </a:cxn>
                </a:cxnLst>
                <a:rect l="T9" t="T10" r="T11" b="T12"/>
                <a:pathLst>
                  <a:path w="384" h="96">
                    <a:moveTo>
                      <a:pt x="0" y="0"/>
                    </a:moveTo>
                    <a:lnTo>
                      <a:pt x="202" y="68"/>
                    </a:lnTo>
                    <a:lnTo>
                      <a:pt x="384" y="96"/>
                    </a:lnTo>
                  </a:path>
                </a:pathLst>
              </a:custGeom>
              <a:noFill/>
              <a:ln w="412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5D63B92-CBC7-4D03-9C57-C3AF8E1EA199}"/>
                    </a:ext>
                  </a:extLst>
                </p:cNvPr>
                <p:cNvSpPr/>
                <p:nvPr/>
              </p:nvSpPr>
              <p:spPr>
                <a:xfrm>
                  <a:off x="8350841" y="4344732"/>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p>
              </p:txBody>
            </p:sp>
          </mc:Choice>
          <mc:Fallback xmlns="">
            <p:sp>
              <p:nvSpPr>
                <p:cNvPr id="3" name="矩形 2">
                  <a:extLst>
                    <a:ext uri="{FF2B5EF4-FFF2-40B4-BE49-F238E27FC236}">
                      <a16:creationId xmlns:a16="http://schemas.microsoft.com/office/drawing/2014/main" id="{65D63B92-CBC7-4D03-9C57-C3AF8E1EA199}"/>
                    </a:ext>
                  </a:extLst>
                </p:cNvPr>
                <p:cNvSpPr>
                  <a:spLocks noRot="1" noChangeAspect="1" noMove="1" noResize="1" noEditPoints="1" noAdjustHandles="1" noChangeArrowheads="1" noChangeShapeType="1" noTextEdit="1"/>
                </p:cNvSpPr>
                <p:nvPr/>
              </p:nvSpPr>
              <p:spPr>
                <a:xfrm>
                  <a:off x="8350841" y="4344732"/>
                  <a:ext cx="40927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910FD827-8FD4-4A7C-AFA0-D4BA2DA49A09}"/>
                    </a:ext>
                  </a:extLst>
                </p:cNvPr>
                <p:cNvSpPr txBox="1"/>
                <p:nvPr/>
              </p:nvSpPr>
              <p:spPr>
                <a:xfrm>
                  <a:off x="9266935" y="3404076"/>
                  <a:ext cx="30271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acc>
                          <m:accPr>
                            <m:chr m:val="̂"/>
                            <m:ctrlPr>
                              <a:rPr lang="zh-CN" altLang="en-US"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𝑛</m:t>
                            </m:r>
                          </m:e>
                        </m:acc>
                      </m:oMath>
                    </m:oMathPara>
                  </a14:m>
                  <a:endParaRPr lang="zh-CN" altLang="en-US" sz="2800" dirty="0">
                    <a:solidFill>
                      <a:srgbClr val="0000FF"/>
                    </a:solidFill>
                    <a:latin typeface="+mn-lt"/>
                    <a:ea typeface="+mn-ea"/>
                  </a:endParaRPr>
                </a:p>
              </p:txBody>
            </p:sp>
          </mc:Choice>
          <mc:Fallback xmlns="">
            <p:sp>
              <p:nvSpPr>
                <p:cNvPr id="4" name="文本框 3">
                  <a:extLst>
                    <a:ext uri="{FF2B5EF4-FFF2-40B4-BE49-F238E27FC236}">
                      <a16:creationId xmlns:a16="http://schemas.microsoft.com/office/drawing/2014/main" id="{910FD827-8FD4-4A7C-AFA0-D4BA2DA49A09}"/>
                    </a:ext>
                  </a:extLst>
                </p:cNvPr>
                <p:cNvSpPr txBox="1">
                  <a:spLocks noRot="1" noChangeAspect="1" noMove="1" noResize="1" noEditPoints="1" noAdjustHandles="1" noChangeArrowheads="1" noChangeShapeType="1" noTextEdit="1"/>
                </p:cNvSpPr>
                <p:nvPr/>
              </p:nvSpPr>
              <p:spPr>
                <a:xfrm>
                  <a:off x="9266935" y="3404076"/>
                  <a:ext cx="302711" cy="430887"/>
                </a:xfrm>
                <a:prstGeom prst="rect">
                  <a:avLst/>
                </a:prstGeom>
                <a:blipFill>
                  <a:blip r:embed="rId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802337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794"/>
                                        </p:tgtEl>
                                        <p:attrNameLst>
                                          <p:attrName>style.visibility</p:attrName>
                                        </p:attrNameLst>
                                      </p:cBhvr>
                                      <p:to>
                                        <p:strVal val="visible"/>
                                      </p:to>
                                    </p:set>
                                    <p:animEffect transition="in" filter="wipe(left)">
                                      <p:cBhvr>
                                        <p:cTn id="7" dur="500"/>
                                        <p:tgtEl>
                                          <p:spTgt spid="337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797"/>
                                        </p:tgtEl>
                                        <p:attrNameLst>
                                          <p:attrName>style.visibility</p:attrName>
                                        </p:attrNameLst>
                                      </p:cBhvr>
                                      <p:to>
                                        <p:strVal val="visible"/>
                                      </p:to>
                                    </p:set>
                                    <p:animEffect transition="in" filter="wipe(left)">
                                      <p:cBhvr>
                                        <p:cTn id="22" dur="500"/>
                                        <p:tgtEl>
                                          <p:spTgt spid="3379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3798"/>
                                        </p:tgtEl>
                                        <p:attrNameLst>
                                          <p:attrName>style.visibility</p:attrName>
                                        </p:attrNameLst>
                                      </p:cBhvr>
                                      <p:to>
                                        <p:strVal val="visible"/>
                                      </p:to>
                                    </p:set>
                                    <p:animEffect transition="in" filter="wipe(left)">
                                      <p:cBhvr>
                                        <p:cTn id="27" dur="500"/>
                                        <p:tgtEl>
                                          <p:spTgt spid="3379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814"/>
                                        </p:tgtEl>
                                        <p:attrNameLst>
                                          <p:attrName>style.visibility</p:attrName>
                                        </p:attrNameLst>
                                      </p:cBhvr>
                                      <p:to>
                                        <p:strVal val="visible"/>
                                      </p:to>
                                    </p:set>
                                    <p:animEffect transition="in" filter="wipe(left)">
                                      <p:cBhvr>
                                        <p:cTn id="37" dur="500"/>
                                        <p:tgtEl>
                                          <p:spTgt spid="338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3815"/>
                                        </p:tgtEl>
                                        <p:attrNameLst>
                                          <p:attrName>style.visibility</p:attrName>
                                        </p:attrNameLst>
                                      </p:cBhvr>
                                      <p:to>
                                        <p:strVal val="visible"/>
                                      </p:to>
                                    </p:set>
                                    <p:animEffect transition="in" filter="wipe(left)">
                                      <p:cBhvr>
                                        <p:cTn id="42" dur="500"/>
                                        <p:tgtEl>
                                          <p:spTgt spid="338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816"/>
                                        </p:tgtEl>
                                        <p:attrNameLst>
                                          <p:attrName>style.visibility</p:attrName>
                                        </p:attrNameLst>
                                      </p:cBhvr>
                                      <p:to>
                                        <p:strVal val="visible"/>
                                      </p:to>
                                    </p:set>
                                    <p:animEffect transition="in" filter="wipe(left)">
                                      <p:cBhvr>
                                        <p:cTn id="47" dur="500"/>
                                        <p:tgtEl>
                                          <p:spTgt spid="338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3817"/>
                                        </p:tgtEl>
                                        <p:attrNameLst>
                                          <p:attrName>style.visibility</p:attrName>
                                        </p:attrNameLst>
                                      </p:cBhvr>
                                      <p:to>
                                        <p:strVal val="visible"/>
                                      </p:to>
                                    </p:set>
                                    <p:animEffect transition="in" filter="wipe(left)">
                                      <p:cBhvr>
                                        <p:cTn id="52" dur="500"/>
                                        <p:tgtEl>
                                          <p:spTgt spid="338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3821"/>
                                        </p:tgtEl>
                                        <p:attrNameLst>
                                          <p:attrName>style.visibility</p:attrName>
                                        </p:attrNameLst>
                                      </p:cBhvr>
                                      <p:to>
                                        <p:strVal val="visible"/>
                                      </p:to>
                                    </p:set>
                                    <p:animEffect transition="in" filter="wipe(left)">
                                      <p:cBhvr>
                                        <p:cTn id="57" dur="500"/>
                                        <p:tgtEl>
                                          <p:spTgt spid="3382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3818"/>
                                        </p:tgtEl>
                                        <p:attrNameLst>
                                          <p:attrName>style.visibility</p:attrName>
                                        </p:attrNameLst>
                                      </p:cBhvr>
                                      <p:to>
                                        <p:strVal val="visible"/>
                                      </p:to>
                                    </p:set>
                                    <p:animEffect transition="in" filter="wipe(left)">
                                      <p:cBhvr>
                                        <p:cTn id="62" dur="500"/>
                                        <p:tgtEl>
                                          <p:spTgt spid="338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3819"/>
                                        </p:tgtEl>
                                        <p:attrNameLst>
                                          <p:attrName>style.visibility</p:attrName>
                                        </p:attrNameLst>
                                      </p:cBhvr>
                                      <p:to>
                                        <p:strVal val="visible"/>
                                      </p:to>
                                    </p:set>
                                    <p:animEffect transition="in" filter="wipe(left)">
                                      <p:cBhvr>
                                        <p:cTn id="67" dur="500"/>
                                        <p:tgtEl>
                                          <p:spTgt spid="338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3820"/>
                                        </p:tgtEl>
                                        <p:attrNameLst>
                                          <p:attrName>style.visibility</p:attrName>
                                        </p:attrNameLst>
                                      </p:cBhvr>
                                      <p:to>
                                        <p:strVal val="visible"/>
                                      </p:to>
                                    </p:set>
                                    <p:animEffect transition="in" filter="wipe(left)">
                                      <p:cBhvr>
                                        <p:cTn id="72" dur="500"/>
                                        <p:tgtEl>
                                          <p:spTgt spid="338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4" grpId="0"/>
      <p:bldP spid="33797" grpId="0"/>
      <p:bldP spid="33798" grpId="0"/>
      <p:bldP spid="33814" grpId="0"/>
      <p:bldP spid="33815" grpId="0"/>
      <p:bldP spid="33816" grpId="0"/>
      <p:bldP spid="33817" grpId="0"/>
      <p:bldP spid="33818" grpId="0"/>
      <p:bldP spid="33819" grpId="0"/>
      <p:bldP spid="33820" grpId="0"/>
      <p:bldP spid="33821" grpId="0" animBg="1"/>
      <p:bldP spid="24" grpId="0"/>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84" name="Text Box 120"/>
          <p:cNvSpPr txBox="1">
            <a:spLocks noChangeArrowheads="1"/>
          </p:cNvSpPr>
          <p:nvPr/>
        </p:nvSpPr>
        <p:spPr bwMode="auto">
          <a:xfrm>
            <a:off x="553914" y="1591272"/>
            <a:ext cx="9715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解： </a:t>
            </a:r>
          </a:p>
        </p:txBody>
      </p:sp>
      <mc:AlternateContent xmlns:mc="http://schemas.openxmlformats.org/markup-compatibility/2006" xmlns:a14="http://schemas.microsoft.com/office/drawing/2010/main">
        <mc:Choice Requires="a14">
          <p:sp>
            <p:nvSpPr>
              <p:cNvPr id="76818" name="Text Box 119"/>
              <p:cNvSpPr txBox="1">
                <a:spLocks noChangeArrowheads="1"/>
              </p:cNvSpPr>
              <p:nvPr/>
            </p:nvSpPr>
            <p:spPr bwMode="auto">
              <a:xfrm>
                <a:off x="553914" y="458545"/>
                <a:ext cx="10017104"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例</a:t>
                </a:r>
                <a:r>
                  <a:rPr kumimoji="0" lang="en-US" altLang="zh-CN" sz="2800" dirty="0">
                    <a:solidFill>
                      <a:srgbClr val="0000FF"/>
                    </a:solidFill>
                    <a:latin typeface="+mn-ea"/>
                    <a:ea typeface="+mn-ea"/>
                  </a:rPr>
                  <a:t>7.4</a:t>
                </a:r>
                <a:r>
                  <a:rPr kumimoji="0" lang="zh-CN" altLang="en-US" sz="2800" dirty="0">
                    <a:solidFill>
                      <a:srgbClr val="0000FF"/>
                    </a:solidFill>
                    <a:latin typeface="+mn-ea"/>
                    <a:ea typeface="+mn-ea"/>
                  </a:rPr>
                  <a:t>：无限长直螺线管中通过变化的电流，其半径为</a:t>
                </a:r>
                <a14:m>
                  <m:oMath xmlns:m="http://schemas.openxmlformats.org/officeDocument/2006/math">
                    <m:r>
                      <a:rPr kumimoji="0" lang="en-US" altLang="zh-CN" sz="2800" b="0" i="1" smtClean="0">
                        <a:solidFill>
                          <a:srgbClr val="0000FF"/>
                        </a:solidFill>
                        <a:latin typeface="Cambria Math" panose="02040503050406030204" pitchFamily="18" charset="0"/>
                        <a:ea typeface="+mn-ea"/>
                      </a:rPr>
                      <m:t>𝑅</m:t>
                    </m:r>
                  </m:oMath>
                </a14:m>
                <a:r>
                  <a:rPr kumimoji="0" lang="zh-CN" altLang="en-US" sz="2800" dirty="0">
                    <a:solidFill>
                      <a:srgbClr val="0000FF"/>
                    </a:solidFill>
                    <a:latin typeface="+mn-ea"/>
                    <a:ea typeface="+mn-ea"/>
                  </a:rPr>
                  <a:t>，匀强磁场以</a:t>
                </a:r>
                <a14:m>
                  <m:oMath xmlns:m="http://schemas.openxmlformats.org/officeDocument/2006/math">
                    <m:r>
                      <a:rPr kumimoji="0" lang="zh-CN" altLang="en-US" sz="2800" i="1" smtClean="0">
                        <a:solidFill>
                          <a:srgbClr val="0000FF"/>
                        </a:solidFill>
                        <a:latin typeface="Cambria Math" panose="02040503050406030204" pitchFamily="18" charset="0"/>
                        <a:ea typeface="+mn-ea"/>
                      </a:rPr>
                      <m:t>𝜕</m:t>
                    </m:r>
                    <m:r>
                      <a:rPr kumimoji="0" lang="en-US" altLang="zh-CN" sz="2800" b="0" i="1" smtClean="0">
                        <a:solidFill>
                          <a:srgbClr val="0000FF"/>
                        </a:solidFill>
                        <a:latin typeface="Cambria Math" panose="02040503050406030204" pitchFamily="18" charset="0"/>
                        <a:ea typeface="+mn-ea"/>
                      </a:rPr>
                      <m:t>𝐵</m:t>
                    </m:r>
                    <m:r>
                      <a:rPr kumimoji="0" lang="en-US" altLang="zh-CN" sz="2800" b="0" i="1" smtClean="0">
                        <a:solidFill>
                          <a:srgbClr val="0000FF"/>
                        </a:solidFill>
                        <a:latin typeface="Cambria Math" panose="02040503050406030204" pitchFamily="18" charset="0"/>
                        <a:ea typeface="+mn-ea"/>
                      </a:rPr>
                      <m:t>/</m:t>
                    </m:r>
                    <m:r>
                      <a:rPr kumimoji="0" lang="zh-CN" altLang="en-US" sz="2800" b="0" i="1" smtClean="0">
                        <a:solidFill>
                          <a:srgbClr val="0000FF"/>
                        </a:solidFill>
                        <a:latin typeface="Cambria Math" panose="02040503050406030204" pitchFamily="18" charset="0"/>
                        <a:ea typeface="+mn-ea"/>
                      </a:rPr>
                      <m:t>𝜕</m:t>
                    </m:r>
                    <m:r>
                      <a:rPr kumimoji="0" lang="en-US" altLang="zh-CN" sz="2800" b="0" i="1" smtClean="0">
                        <a:solidFill>
                          <a:srgbClr val="0000FF"/>
                        </a:solidFill>
                        <a:latin typeface="Cambria Math" panose="02040503050406030204" pitchFamily="18" charset="0"/>
                        <a:ea typeface="+mn-ea"/>
                      </a:rPr>
                      <m:t>𝑡</m:t>
                    </m:r>
                  </m:oMath>
                </a14:m>
                <a:r>
                  <a:rPr kumimoji="0" lang="zh-CN" altLang="en-US" sz="2800" dirty="0">
                    <a:solidFill>
                      <a:srgbClr val="0000FF"/>
                    </a:solidFill>
                    <a:latin typeface="+mn-ea"/>
                    <a:ea typeface="+mn-ea"/>
                  </a:rPr>
                  <a:t>的变化率增强。求螺线管内外有旋电场的分布。 </a:t>
                </a:r>
              </a:p>
            </p:txBody>
          </p:sp>
        </mc:Choice>
        <mc:Fallback xmlns="">
          <p:sp>
            <p:nvSpPr>
              <p:cNvPr id="76818" name="Text Box 119"/>
              <p:cNvSpPr txBox="1">
                <a:spLocks noRot="1" noChangeAspect="1" noMove="1" noResize="1" noEditPoints="1" noAdjustHandles="1" noChangeArrowheads="1" noChangeShapeType="1" noTextEdit="1"/>
              </p:cNvSpPr>
              <p:nvPr/>
            </p:nvSpPr>
            <p:spPr bwMode="auto">
              <a:xfrm>
                <a:off x="553914" y="458545"/>
                <a:ext cx="10017104" cy="954107"/>
              </a:xfrm>
              <a:prstGeom prst="rect">
                <a:avLst/>
              </a:prstGeom>
              <a:blipFill>
                <a:blip r:embed="rId3"/>
                <a:stretch>
                  <a:fillRect l="-1278" t="-6369" r="-1217"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1414" name="Oval 150"/>
          <p:cNvSpPr>
            <a:spLocks noChangeArrowheads="1"/>
          </p:cNvSpPr>
          <p:nvPr/>
        </p:nvSpPr>
        <p:spPr bwMode="auto">
          <a:xfrm>
            <a:off x="7002340" y="2223844"/>
            <a:ext cx="1752600" cy="1752600"/>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11420" name="Line 156"/>
          <p:cNvSpPr>
            <a:spLocks noChangeShapeType="1"/>
          </p:cNvSpPr>
          <p:nvPr/>
        </p:nvSpPr>
        <p:spPr bwMode="auto">
          <a:xfrm flipV="1">
            <a:off x="7888166" y="2474670"/>
            <a:ext cx="625475" cy="625475"/>
          </a:xfrm>
          <a:prstGeom prst="line">
            <a:avLst/>
          </a:prstGeom>
          <a:noFill/>
          <a:ln w="31750">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11421" name="Oval 157"/>
          <p:cNvSpPr>
            <a:spLocks noChangeArrowheads="1"/>
          </p:cNvSpPr>
          <p:nvPr/>
        </p:nvSpPr>
        <p:spPr bwMode="auto">
          <a:xfrm>
            <a:off x="7383341" y="2581032"/>
            <a:ext cx="1000125" cy="1001713"/>
          </a:xfrm>
          <a:prstGeom prst="ellipse">
            <a:avLst/>
          </a:prstGeom>
          <a:noFill/>
          <a:ln w="31750">
            <a:solidFill>
              <a:srgbClr val="FF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dirty="0">
              <a:solidFill>
                <a:srgbClr val="FFFF00"/>
              </a:solidFill>
              <a:latin typeface="+mn-ea"/>
              <a:ea typeface="+mn-ea"/>
            </a:endParaRPr>
          </a:p>
        </p:txBody>
      </p:sp>
      <p:sp>
        <p:nvSpPr>
          <p:cNvPr id="11423" name="Line 159"/>
          <p:cNvSpPr>
            <a:spLocks noChangeShapeType="1"/>
          </p:cNvSpPr>
          <p:nvPr/>
        </p:nvSpPr>
        <p:spPr bwMode="auto">
          <a:xfrm>
            <a:off x="7383340" y="3122370"/>
            <a:ext cx="0" cy="511175"/>
          </a:xfrm>
          <a:prstGeom prst="line">
            <a:avLst/>
          </a:prstGeom>
          <a:noFill/>
          <a:ln w="38100">
            <a:solidFill>
              <a:srgbClr val="FF00FF"/>
            </a:solidFill>
            <a:round/>
            <a:headEnd/>
            <a:tailEnd type="arrow" w="med" len="me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76816" name="Text Box 121"/>
              <p:cNvSpPr txBox="1">
                <a:spLocks noChangeArrowheads="1"/>
              </p:cNvSpPr>
              <p:nvPr/>
            </p:nvSpPr>
            <p:spPr bwMode="auto">
              <a:xfrm>
                <a:off x="542803" y="2487368"/>
                <a:ext cx="6000750" cy="5238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在管内，取</a:t>
                </a:r>
                <a14:m>
                  <m:oMath xmlns:m="http://schemas.openxmlformats.org/officeDocument/2006/math">
                    <m:r>
                      <a:rPr kumimoji="0" lang="en-US" altLang="zh-CN" sz="2800" b="0" i="1" smtClean="0">
                        <a:solidFill>
                          <a:srgbClr val="0000FF"/>
                        </a:solidFill>
                        <a:latin typeface="Cambria Math" panose="02040503050406030204" pitchFamily="18" charset="0"/>
                        <a:ea typeface="+mn-ea"/>
                      </a:rPr>
                      <m:t>𝑙</m:t>
                    </m:r>
                  </m:oMath>
                </a14:m>
                <a:r>
                  <a:rPr kumimoji="0" lang="zh-CN" altLang="en-US" sz="2800" dirty="0">
                    <a:solidFill>
                      <a:srgbClr val="0000FF"/>
                    </a:solidFill>
                    <a:latin typeface="+mn-ea"/>
                    <a:ea typeface="+mn-ea"/>
                  </a:rPr>
                  <a:t>沿逆时针方向绕行，有 </a:t>
                </a:r>
              </a:p>
            </p:txBody>
          </p:sp>
        </mc:Choice>
        <mc:Fallback xmlns="">
          <p:sp>
            <p:nvSpPr>
              <p:cNvPr id="76816" name="Text Box 121"/>
              <p:cNvSpPr txBox="1">
                <a:spLocks noRot="1" noChangeAspect="1" noMove="1" noResize="1" noEditPoints="1" noAdjustHandles="1" noChangeArrowheads="1" noChangeShapeType="1" noTextEdit="1"/>
              </p:cNvSpPr>
              <p:nvPr/>
            </p:nvSpPr>
            <p:spPr bwMode="auto">
              <a:xfrm>
                <a:off x="542803" y="2487368"/>
                <a:ext cx="6000750" cy="523874"/>
              </a:xfrm>
              <a:prstGeom prst="rect">
                <a:avLst/>
              </a:prstGeom>
              <a:blipFill>
                <a:blip r:embed="rId4"/>
                <a:stretch>
                  <a:fillRect l="-2033"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A22B659-DF68-41BD-85D7-39815401FB13}"/>
                  </a:ext>
                </a:extLst>
              </p:cNvPr>
              <p:cNvSpPr/>
              <p:nvPr/>
            </p:nvSpPr>
            <p:spPr>
              <a:xfrm>
                <a:off x="6731559" y="3504153"/>
                <a:ext cx="65178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FF00FF"/>
                                  </a:solidFill>
                                  <a:latin typeface="Cambria Math" panose="02040503050406030204" pitchFamily="18" charset="0"/>
                                  <a:ea typeface="Cambria Math" panose="02040503050406030204" pitchFamily="18" charset="0"/>
                                </a:rPr>
                              </m:ctrlPr>
                            </m:accPr>
                            <m:e>
                              <m:r>
                                <a:rPr lang="en-US" altLang="zh-CN" sz="2800" i="1">
                                  <a:solidFill>
                                    <a:srgbClr val="FF00FF"/>
                                  </a:solidFill>
                                  <a:latin typeface="Cambria Math" panose="02040503050406030204" pitchFamily="18" charset="0"/>
                                  <a:ea typeface="Cambria Math" panose="02040503050406030204" pitchFamily="18" charset="0"/>
                                </a:rPr>
                                <m:t>𝐸</m:t>
                              </m:r>
                            </m:e>
                          </m:acc>
                        </m:e>
                        <m:sub>
                          <m:r>
                            <a:rPr lang="en-US" altLang="zh-CN" sz="2800" i="1">
                              <a:solidFill>
                                <a:srgbClr val="FF00FF"/>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FF00FF"/>
                  </a:solidFill>
                </a:endParaRPr>
              </a:p>
            </p:txBody>
          </p:sp>
        </mc:Choice>
        <mc:Fallback xmlns="">
          <p:sp>
            <p:nvSpPr>
              <p:cNvPr id="4" name="矩形 3">
                <a:extLst>
                  <a:ext uri="{FF2B5EF4-FFF2-40B4-BE49-F238E27FC236}">
                    <a16:creationId xmlns:a16="http://schemas.microsoft.com/office/drawing/2014/main" id="{AA22B659-DF68-41BD-85D7-39815401FB13}"/>
                  </a:ext>
                </a:extLst>
              </p:cNvPr>
              <p:cNvSpPr>
                <a:spLocks noRot="1" noChangeAspect="1" noMove="1" noResize="1" noEditPoints="1" noAdjustHandles="1" noChangeArrowheads="1" noChangeShapeType="1" noTextEdit="1"/>
              </p:cNvSpPr>
              <p:nvPr/>
            </p:nvSpPr>
            <p:spPr>
              <a:xfrm>
                <a:off x="6731559" y="3504153"/>
                <a:ext cx="651781"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28A34488-9055-4958-B098-D0A132090767}"/>
                  </a:ext>
                </a:extLst>
              </p:cNvPr>
              <p:cNvSpPr/>
              <p:nvPr/>
            </p:nvSpPr>
            <p:spPr>
              <a:xfrm>
                <a:off x="1196854" y="3183702"/>
                <a:ext cx="2973313"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2</m:t>
                      </m:r>
                      <m:r>
                        <a:rPr lang="zh-CN" altLang="en-US" sz="2800" b="0" i="1" smtClean="0">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𝑟</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0000FF"/>
                  </a:solidFill>
                </a:endParaRPr>
              </a:p>
            </p:txBody>
          </p:sp>
        </mc:Choice>
        <mc:Fallback xmlns="">
          <p:sp>
            <p:nvSpPr>
              <p:cNvPr id="22" name="矩形 21">
                <a:extLst>
                  <a:ext uri="{FF2B5EF4-FFF2-40B4-BE49-F238E27FC236}">
                    <a16:creationId xmlns:a16="http://schemas.microsoft.com/office/drawing/2014/main" id="{28A34488-9055-4958-B098-D0A132090767}"/>
                  </a:ext>
                </a:extLst>
              </p:cNvPr>
              <p:cNvSpPr>
                <a:spLocks noRot="1" noChangeAspect="1" noMove="1" noResize="1" noEditPoints="1" noAdjustHandles="1" noChangeArrowheads="1" noChangeShapeType="1" noTextEdit="1"/>
              </p:cNvSpPr>
              <p:nvPr/>
            </p:nvSpPr>
            <p:spPr>
              <a:xfrm>
                <a:off x="1196854" y="3183702"/>
                <a:ext cx="2973313" cy="97565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58FB37A-D646-4EC6-A51A-065137C1FF86}"/>
                  </a:ext>
                </a:extLst>
              </p:cNvPr>
              <p:cNvSpPr txBox="1"/>
              <p:nvPr/>
            </p:nvSpPr>
            <p:spPr>
              <a:xfrm>
                <a:off x="8804050" y="2785585"/>
                <a:ext cx="535403" cy="81644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mn-ea"/>
                            </a:rPr>
                          </m:ctrlPr>
                        </m:fPr>
                        <m:num>
                          <m: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𝐵</m:t>
                          </m:r>
                        </m:num>
                        <m:den>
                          <m: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𝑡</m:t>
                          </m:r>
                        </m:den>
                      </m:f>
                    </m:oMath>
                  </m:oMathPara>
                </a14:m>
                <a:endParaRPr lang="zh-CN" altLang="en-US" sz="2800" dirty="0">
                  <a:solidFill>
                    <a:srgbClr val="0000FF"/>
                  </a:solidFill>
                  <a:latin typeface="+mn-lt"/>
                  <a:ea typeface="+mn-ea"/>
                </a:endParaRPr>
              </a:p>
            </p:txBody>
          </p:sp>
        </mc:Choice>
        <mc:Fallback xmlns="">
          <p:sp>
            <p:nvSpPr>
              <p:cNvPr id="6" name="文本框 5">
                <a:extLst>
                  <a:ext uri="{FF2B5EF4-FFF2-40B4-BE49-F238E27FC236}">
                    <a16:creationId xmlns:a16="http://schemas.microsoft.com/office/drawing/2014/main" id="{758FB37A-D646-4EC6-A51A-065137C1FF86}"/>
                  </a:ext>
                </a:extLst>
              </p:cNvPr>
              <p:cNvSpPr txBox="1">
                <a:spLocks noRot="1" noChangeAspect="1" noMove="1" noResize="1" noEditPoints="1" noAdjustHandles="1" noChangeArrowheads="1" noChangeShapeType="1" noTextEdit="1"/>
              </p:cNvSpPr>
              <p:nvPr/>
            </p:nvSpPr>
            <p:spPr>
              <a:xfrm>
                <a:off x="8804050" y="2785585"/>
                <a:ext cx="535403" cy="81644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28C65E1-081B-4197-8823-81BAED05D17F}"/>
                  </a:ext>
                </a:extLst>
              </p:cNvPr>
              <p:cNvSpPr txBox="1"/>
              <p:nvPr/>
            </p:nvSpPr>
            <p:spPr>
              <a:xfrm>
                <a:off x="8053953" y="2279810"/>
                <a:ext cx="32951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𝑅</m:t>
                      </m:r>
                    </m:oMath>
                  </m:oMathPara>
                </a14:m>
                <a:endParaRPr lang="zh-CN" altLang="en-US" sz="2800" dirty="0">
                  <a:solidFill>
                    <a:srgbClr val="0000FF"/>
                  </a:solidFill>
                  <a:latin typeface="+mn-lt"/>
                  <a:ea typeface="+mn-ea"/>
                </a:endParaRPr>
              </a:p>
            </p:txBody>
          </p:sp>
        </mc:Choice>
        <mc:Fallback xmlns="">
          <p:sp>
            <p:nvSpPr>
              <p:cNvPr id="7" name="文本框 6">
                <a:extLst>
                  <a:ext uri="{FF2B5EF4-FFF2-40B4-BE49-F238E27FC236}">
                    <a16:creationId xmlns:a16="http://schemas.microsoft.com/office/drawing/2014/main" id="{828C65E1-081B-4197-8823-81BAED05D17F}"/>
                  </a:ext>
                </a:extLst>
              </p:cNvPr>
              <p:cNvSpPr txBox="1">
                <a:spLocks noRot="1" noChangeAspect="1" noMove="1" noResize="1" noEditPoints="1" noAdjustHandles="1" noChangeArrowheads="1" noChangeShapeType="1" noTextEdit="1"/>
              </p:cNvSpPr>
              <p:nvPr/>
            </p:nvSpPr>
            <p:spPr>
              <a:xfrm>
                <a:off x="8053953" y="2279810"/>
                <a:ext cx="329513"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417D220-85E2-421D-8A4B-83B10DCFC689}"/>
                  </a:ext>
                </a:extLst>
              </p:cNvPr>
              <p:cNvSpPr txBox="1"/>
              <p:nvPr/>
            </p:nvSpPr>
            <p:spPr>
              <a:xfrm>
                <a:off x="8352587" y="2887586"/>
                <a:ext cx="40235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9" name="文本框 8">
                <a:extLst>
                  <a:ext uri="{FF2B5EF4-FFF2-40B4-BE49-F238E27FC236}">
                    <a16:creationId xmlns:a16="http://schemas.microsoft.com/office/drawing/2014/main" id="{E417D220-85E2-421D-8A4B-83B10DCFC689}"/>
                  </a:ext>
                </a:extLst>
              </p:cNvPr>
              <p:cNvSpPr txBox="1">
                <a:spLocks noRot="1" noChangeAspect="1" noMove="1" noResize="1" noEditPoints="1" noAdjustHandles="1" noChangeArrowheads="1" noChangeShapeType="1" noTextEdit="1"/>
              </p:cNvSpPr>
              <p:nvPr/>
            </p:nvSpPr>
            <p:spPr>
              <a:xfrm>
                <a:off x="8352587" y="2887586"/>
                <a:ext cx="402353"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3D33C52-DBDD-403C-B361-CC46AAD8BFD3}"/>
                  </a:ext>
                </a:extLst>
              </p:cNvPr>
              <p:cNvSpPr/>
              <p:nvPr/>
            </p:nvSpPr>
            <p:spPr>
              <a:xfrm>
                <a:off x="1196854" y="4184662"/>
                <a:ext cx="2478371" cy="1109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num>
                            <m:den>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28" name="矩形 27">
                <a:extLst>
                  <a:ext uri="{FF2B5EF4-FFF2-40B4-BE49-F238E27FC236}">
                    <a16:creationId xmlns:a16="http://schemas.microsoft.com/office/drawing/2014/main" id="{F3D33C52-DBDD-403C-B361-CC46AAD8BFD3}"/>
                  </a:ext>
                </a:extLst>
              </p:cNvPr>
              <p:cNvSpPr>
                <a:spLocks noRot="1" noChangeAspect="1" noMove="1" noResize="1" noEditPoints="1" noAdjustHandles="1" noChangeArrowheads="1" noChangeShapeType="1" noTextEdit="1"/>
              </p:cNvSpPr>
              <p:nvPr/>
            </p:nvSpPr>
            <p:spPr>
              <a:xfrm>
                <a:off x="1196854" y="4184662"/>
                <a:ext cx="2478371" cy="110998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3FCD867A-47F6-4C2B-AE1D-6F7E2877E514}"/>
                  </a:ext>
                </a:extLst>
              </p:cNvPr>
              <p:cNvSpPr/>
              <p:nvPr/>
            </p:nvSpPr>
            <p:spPr>
              <a:xfrm>
                <a:off x="3534280" y="4283856"/>
                <a:ext cx="1734064" cy="9115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zh-CN" altLang="en-US" sz="2800" i="1" smtClean="0">
                          <a:solidFill>
                            <a:srgbClr val="0000FF"/>
                          </a:solidFill>
                          <a:latin typeface="Cambria Math" panose="02040503050406030204" pitchFamily="18" charset="0"/>
                        </a:rPr>
                        <m:t>𝜋</m:t>
                      </m:r>
                      <m:sSup>
                        <m:sSupPr>
                          <m:ctrlPr>
                            <a:rPr lang="en-US" altLang="zh-CN" sz="280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𝑟</m:t>
                          </m:r>
                        </m:e>
                        <m:sup>
                          <m:r>
                            <a:rPr lang="en-US" altLang="zh-CN" sz="2800" b="0" i="1" smtClean="0">
                              <a:solidFill>
                                <a:srgbClr val="0000FF"/>
                              </a:solidFill>
                              <a:latin typeface="Cambria Math" panose="02040503050406030204" pitchFamily="18" charset="0"/>
                            </a:rPr>
                            <m:t>2</m:t>
                          </m:r>
                        </m:sup>
                      </m:sSup>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endParaRPr>
              </a:p>
            </p:txBody>
          </p:sp>
        </mc:Choice>
        <mc:Fallback xmlns="">
          <p:sp>
            <p:nvSpPr>
              <p:cNvPr id="29" name="矩形 28">
                <a:extLst>
                  <a:ext uri="{FF2B5EF4-FFF2-40B4-BE49-F238E27FC236}">
                    <a16:creationId xmlns:a16="http://schemas.microsoft.com/office/drawing/2014/main" id="{3FCD867A-47F6-4C2B-AE1D-6F7E2877E514}"/>
                  </a:ext>
                </a:extLst>
              </p:cNvPr>
              <p:cNvSpPr>
                <a:spLocks noRot="1" noChangeAspect="1" noMove="1" noResize="1" noEditPoints="1" noAdjustHandles="1" noChangeArrowheads="1" noChangeShapeType="1" noTextEdit="1"/>
              </p:cNvSpPr>
              <p:nvPr/>
            </p:nvSpPr>
            <p:spPr>
              <a:xfrm>
                <a:off x="3534280" y="4283856"/>
                <a:ext cx="1734064" cy="911596"/>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440A1753-870F-49D0-8484-CC3C2557F103}"/>
                  </a:ext>
                </a:extLst>
              </p:cNvPr>
              <p:cNvSpPr/>
              <p:nvPr/>
            </p:nvSpPr>
            <p:spPr>
              <a:xfrm>
                <a:off x="1196854" y="5387220"/>
                <a:ext cx="1823255" cy="9115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𝑟</m:t>
                          </m:r>
                        </m:sub>
                      </m:sSub>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𝑟</m:t>
                          </m:r>
                        </m:num>
                        <m:den>
                          <m:r>
                            <a:rPr lang="en-US" altLang="zh-CN" sz="2800" b="0" i="1" smtClean="0">
                              <a:solidFill>
                                <a:srgbClr val="0000FF"/>
                              </a:solidFill>
                              <a:latin typeface="Cambria Math" panose="02040503050406030204" pitchFamily="18" charset="0"/>
                            </a:rPr>
                            <m:t>2</m:t>
                          </m:r>
                        </m:den>
                      </m:f>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endParaRPr>
              </a:p>
            </p:txBody>
          </p:sp>
        </mc:Choice>
        <mc:Fallback xmlns="">
          <p:sp>
            <p:nvSpPr>
              <p:cNvPr id="30" name="矩形 29">
                <a:extLst>
                  <a:ext uri="{FF2B5EF4-FFF2-40B4-BE49-F238E27FC236}">
                    <a16:creationId xmlns:a16="http://schemas.microsoft.com/office/drawing/2014/main" id="{440A1753-870F-49D0-8484-CC3C2557F103}"/>
                  </a:ext>
                </a:extLst>
              </p:cNvPr>
              <p:cNvSpPr>
                <a:spLocks noRot="1" noChangeAspect="1" noMove="1" noResize="1" noEditPoints="1" noAdjustHandles="1" noChangeArrowheads="1" noChangeShapeType="1" noTextEdit="1"/>
              </p:cNvSpPr>
              <p:nvPr/>
            </p:nvSpPr>
            <p:spPr>
              <a:xfrm>
                <a:off x="1196854" y="5387220"/>
                <a:ext cx="1823255" cy="911596"/>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75711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6818"/>
                                        </p:tgtEl>
                                        <p:attrNameLst>
                                          <p:attrName>style.visibility</p:attrName>
                                        </p:attrNameLst>
                                      </p:cBhvr>
                                      <p:to>
                                        <p:strVal val="visible"/>
                                      </p:to>
                                    </p:set>
                                    <p:animEffect transition="in" filter="wipe(left)">
                                      <p:cBhvr>
                                        <p:cTn id="7" dur="500"/>
                                        <p:tgtEl>
                                          <p:spTgt spid="768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414"/>
                                        </p:tgtEl>
                                        <p:attrNameLst>
                                          <p:attrName>style.visibility</p:attrName>
                                        </p:attrNameLst>
                                      </p:cBhvr>
                                      <p:to>
                                        <p:strVal val="visible"/>
                                      </p:to>
                                    </p:set>
                                    <p:animEffect transition="in" filter="wipe(left)">
                                      <p:cBhvr>
                                        <p:cTn id="12" dur="500"/>
                                        <p:tgtEl>
                                          <p:spTgt spid="114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1420"/>
                                        </p:tgtEl>
                                        <p:attrNameLst>
                                          <p:attrName>style.visibility</p:attrName>
                                        </p:attrNameLst>
                                      </p:cBhvr>
                                      <p:to>
                                        <p:strVal val="visible"/>
                                      </p:to>
                                    </p:set>
                                    <p:animEffect transition="in" filter="wipe(left)">
                                      <p:cBhvr>
                                        <p:cTn id="17" dur="500"/>
                                        <p:tgtEl>
                                          <p:spTgt spid="114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384"/>
                                        </p:tgtEl>
                                        <p:attrNameLst>
                                          <p:attrName>style.visibility</p:attrName>
                                        </p:attrNameLst>
                                      </p:cBhvr>
                                      <p:to>
                                        <p:strVal val="visible"/>
                                      </p:to>
                                    </p:set>
                                    <p:animEffect transition="in" filter="wipe(left)">
                                      <p:cBhvr>
                                        <p:cTn id="37" dur="500"/>
                                        <p:tgtEl>
                                          <p:spTgt spid="1138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6816"/>
                                        </p:tgtEl>
                                        <p:attrNameLst>
                                          <p:attrName>style.visibility</p:attrName>
                                        </p:attrNameLst>
                                      </p:cBhvr>
                                      <p:to>
                                        <p:strVal val="visible"/>
                                      </p:to>
                                    </p:set>
                                    <p:animEffect transition="in" filter="wipe(left)">
                                      <p:cBhvr>
                                        <p:cTn id="42" dur="500"/>
                                        <p:tgtEl>
                                          <p:spTgt spid="7681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421"/>
                                        </p:tgtEl>
                                        <p:attrNameLst>
                                          <p:attrName>style.visibility</p:attrName>
                                        </p:attrNameLst>
                                      </p:cBhvr>
                                      <p:to>
                                        <p:strVal val="visible"/>
                                      </p:to>
                                    </p:set>
                                    <p:animEffect transition="in" filter="wipe(left)">
                                      <p:cBhvr>
                                        <p:cTn id="47" dur="500"/>
                                        <p:tgtEl>
                                          <p:spTgt spid="1142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11423"/>
                                        </p:tgtEl>
                                        <p:attrNameLst>
                                          <p:attrName>style.visibility</p:attrName>
                                        </p:attrNameLst>
                                      </p:cBhvr>
                                      <p:to>
                                        <p:strVal val="visible"/>
                                      </p:to>
                                    </p:set>
                                    <p:animEffect transition="in" filter="wipe(left)">
                                      <p:cBhvr>
                                        <p:cTn id="52" dur="500"/>
                                        <p:tgtEl>
                                          <p:spTgt spid="1142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left)">
                                      <p:cBhvr>
                                        <p:cTn id="72" dur="500"/>
                                        <p:tgtEl>
                                          <p:spTgt spid="2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wipe(left)">
                                      <p:cBhvr>
                                        <p:cTn id="7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84" grpId="0"/>
      <p:bldP spid="76818" grpId="0"/>
      <p:bldP spid="11414" grpId="0" animBg="1"/>
      <p:bldP spid="11421" grpId="0" animBg="1"/>
      <p:bldP spid="76816" grpId="0"/>
      <p:bldP spid="4" grpId="0"/>
      <p:bldP spid="22" grpId="0"/>
      <p:bldP spid="6" grpId="0"/>
      <p:bldP spid="7" grpId="0"/>
      <p:bldP spid="9" grpId="0"/>
      <p:bldP spid="28" grpId="0"/>
      <p:bldP spid="29" grpId="0"/>
      <p:bldP spid="3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48" name="Oval 40"/>
          <p:cNvSpPr>
            <a:spLocks noChangeArrowheads="1"/>
          </p:cNvSpPr>
          <p:nvPr/>
        </p:nvSpPr>
        <p:spPr bwMode="auto">
          <a:xfrm>
            <a:off x="7121527" y="782945"/>
            <a:ext cx="2503487" cy="2503488"/>
          </a:xfrm>
          <a:prstGeom prst="ellipse">
            <a:avLst/>
          </a:prstGeom>
          <a:noFill/>
          <a:ln w="31750">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43050" name="Line 42"/>
          <p:cNvSpPr>
            <a:spLocks noChangeShapeType="1"/>
          </p:cNvSpPr>
          <p:nvPr/>
        </p:nvSpPr>
        <p:spPr bwMode="auto">
          <a:xfrm flipH="1">
            <a:off x="7465623" y="763096"/>
            <a:ext cx="876300" cy="0"/>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78859" name="Text Box 22"/>
              <p:cNvSpPr txBox="1">
                <a:spLocks noChangeArrowheads="1"/>
              </p:cNvSpPr>
              <p:nvPr/>
            </p:nvSpPr>
            <p:spPr bwMode="auto">
              <a:xfrm>
                <a:off x="700088" y="660035"/>
                <a:ext cx="4800600" cy="5762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在管外，</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kumimoji="0" lang="zh-CN" altLang="en-US" sz="2800" dirty="0">
                    <a:solidFill>
                      <a:srgbClr val="0000FF"/>
                    </a:solidFill>
                    <a:latin typeface="+mn-ea"/>
                    <a:ea typeface="+mn-ea"/>
                  </a:rPr>
                  <a:t>，则 </a:t>
                </a:r>
              </a:p>
            </p:txBody>
          </p:sp>
        </mc:Choice>
        <mc:Fallback xmlns="">
          <p:sp>
            <p:nvSpPr>
              <p:cNvPr id="78859" name="Text Box 22"/>
              <p:cNvSpPr txBox="1">
                <a:spLocks noRot="1" noChangeAspect="1" noMove="1" noResize="1" noEditPoints="1" noAdjustHandles="1" noChangeArrowheads="1" noChangeShapeType="1" noTextEdit="1"/>
              </p:cNvSpPr>
              <p:nvPr/>
            </p:nvSpPr>
            <p:spPr bwMode="auto">
              <a:xfrm>
                <a:off x="700088" y="660035"/>
                <a:ext cx="4800600" cy="576263"/>
              </a:xfrm>
              <a:prstGeom prst="rect">
                <a:avLst/>
              </a:prstGeom>
              <a:blipFill>
                <a:blip r:embed="rId3"/>
                <a:stretch>
                  <a:fillRect l="-2668" t="-1053" b="-2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EAC57BD2-DBEE-45BA-84E7-A6BDFEDD4AEC}"/>
              </a:ext>
            </a:extLst>
          </p:cNvPr>
          <p:cNvGrpSpPr/>
          <p:nvPr/>
        </p:nvGrpSpPr>
        <p:grpSpPr>
          <a:xfrm>
            <a:off x="7262815" y="1176645"/>
            <a:ext cx="2607894" cy="1855788"/>
            <a:chOff x="8980488" y="1134696"/>
            <a:chExt cx="2607894" cy="1855788"/>
          </a:xfrm>
        </p:grpSpPr>
        <p:sp>
          <p:nvSpPr>
            <p:cNvPr id="30" name="Oval 150">
              <a:extLst>
                <a:ext uri="{FF2B5EF4-FFF2-40B4-BE49-F238E27FC236}">
                  <a16:creationId xmlns:a16="http://schemas.microsoft.com/office/drawing/2014/main" id="{A8AD7D1E-967A-4F45-99BB-7FB0F6F5ACB2}"/>
                </a:ext>
              </a:extLst>
            </p:cNvPr>
            <p:cNvSpPr>
              <a:spLocks noChangeArrowheads="1"/>
            </p:cNvSpPr>
            <p:nvPr/>
          </p:nvSpPr>
          <p:spPr bwMode="auto">
            <a:xfrm>
              <a:off x="9251269" y="1134696"/>
              <a:ext cx="1752600" cy="1752600"/>
            </a:xfrm>
            <a:prstGeom prst="ellipse">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31" name="Line 156">
              <a:extLst>
                <a:ext uri="{FF2B5EF4-FFF2-40B4-BE49-F238E27FC236}">
                  <a16:creationId xmlns:a16="http://schemas.microsoft.com/office/drawing/2014/main" id="{AACE2F0F-0CEA-44D6-B5B5-69097EEBBA48}"/>
                </a:ext>
              </a:extLst>
            </p:cNvPr>
            <p:cNvSpPr>
              <a:spLocks noChangeShapeType="1"/>
            </p:cNvSpPr>
            <p:nvPr/>
          </p:nvSpPr>
          <p:spPr bwMode="auto">
            <a:xfrm flipV="1">
              <a:off x="10137095" y="1385522"/>
              <a:ext cx="625475" cy="625475"/>
            </a:xfrm>
            <a:prstGeom prst="line">
              <a:avLst/>
            </a:prstGeom>
            <a:noFill/>
            <a:ln w="31750">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32" name="Oval 157">
              <a:extLst>
                <a:ext uri="{FF2B5EF4-FFF2-40B4-BE49-F238E27FC236}">
                  <a16:creationId xmlns:a16="http://schemas.microsoft.com/office/drawing/2014/main" id="{4F1B1872-8767-435A-9D61-1F93DA814105}"/>
                </a:ext>
              </a:extLst>
            </p:cNvPr>
            <p:cNvSpPr>
              <a:spLocks noChangeArrowheads="1"/>
            </p:cNvSpPr>
            <p:nvPr/>
          </p:nvSpPr>
          <p:spPr bwMode="auto">
            <a:xfrm>
              <a:off x="9632270" y="1491884"/>
              <a:ext cx="1000125" cy="1001713"/>
            </a:xfrm>
            <a:prstGeom prst="ellipse">
              <a:avLst/>
            </a:prstGeom>
            <a:noFill/>
            <a:ln w="31750">
              <a:solidFill>
                <a:srgbClr val="FF00FF"/>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dirty="0">
                <a:solidFill>
                  <a:srgbClr val="FFFF00"/>
                </a:solidFill>
                <a:latin typeface="+mn-ea"/>
                <a:ea typeface="+mn-ea"/>
              </a:endParaRPr>
            </a:p>
          </p:txBody>
        </p:sp>
        <p:sp>
          <p:nvSpPr>
            <p:cNvPr id="33" name="Line 159">
              <a:extLst>
                <a:ext uri="{FF2B5EF4-FFF2-40B4-BE49-F238E27FC236}">
                  <a16:creationId xmlns:a16="http://schemas.microsoft.com/office/drawing/2014/main" id="{D5DDD7CE-6051-419D-99A6-582C4E4D81D5}"/>
                </a:ext>
              </a:extLst>
            </p:cNvPr>
            <p:cNvSpPr>
              <a:spLocks noChangeShapeType="1"/>
            </p:cNvSpPr>
            <p:nvPr/>
          </p:nvSpPr>
          <p:spPr bwMode="auto">
            <a:xfrm>
              <a:off x="9632269" y="2033222"/>
              <a:ext cx="0" cy="511175"/>
            </a:xfrm>
            <a:prstGeom prst="line">
              <a:avLst/>
            </a:prstGeom>
            <a:noFill/>
            <a:ln w="38100">
              <a:solidFill>
                <a:srgbClr val="FF00FF"/>
              </a:solidFill>
              <a:round/>
              <a:headEnd/>
              <a:tailEnd type="arrow" w="med" len="me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CBE23299-CD89-4F4C-86D2-E80AA4F349D1}"/>
                    </a:ext>
                  </a:extLst>
                </p:cNvPr>
                <p:cNvSpPr/>
                <p:nvPr/>
              </p:nvSpPr>
              <p:spPr>
                <a:xfrm>
                  <a:off x="8980488" y="2415005"/>
                  <a:ext cx="65178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FF00FF"/>
                                    </a:solidFill>
                                    <a:latin typeface="Cambria Math" panose="02040503050406030204" pitchFamily="18" charset="0"/>
                                    <a:ea typeface="Cambria Math" panose="02040503050406030204" pitchFamily="18" charset="0"/>
                                  </a:rPr>
                                </m:ctrlPr>
                              </m:accPr>
                              <m:e>
                                <m:r>
                                  <a:rPr lang="en-US" altLang="zh-CN" sz="2800" i="1">
                                    <a:solidFill>
                                      <a:srgbClr val="FF00FF"/>
                                    </a:solidFill>
                                    <a:latin typeface="Cambria Math" panose="02040503050406030204" pitchFamily="18" charset="0"/>
                                    <a:ea typeface="Cambria Math" panose="02040503050406030204" pitchFamily="18" charset="0"/>
                                  </a:rPr>
                                  <m:t>𝐸</m:t>
                                </m:r>
                              </m:e>
                            </m:acc>
                          </m:e>
                          <m:sub>
                            <m:r>
                              <a:rPr lang="en-US" altLang="zh-CN" sz="2800" i="1">
                                <a:solidFill>
                                  <a:srgbClr val="FF00FF"/>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FF00FF"/>
                    </a:solidFill>
                  </a:endParaRPr>
                </a:p>
              </p:txBody>
            </p:sp>
          </mc:Choice>
          <mc:Fallback xmlns="">
            <p:sp>
              <p:nvSpPr>
                <p:cNvPr id="34" name="矩形 33">
                  <a:extLst>
                    <a:ext uri="{FF2B5EF4-FFF2-40B4-BE49-F238E27FC236}">
                      <a16:creationId xmlns:a16="http://schemas.microsoft.com/office/drawing/2014/main" id="{CBE23299-CD89-4F4C-86D2-E80AA4F349D1}"/>
                    </a:ext>
                  </a:extLst>
                </p:cNvPr>
                <p:cNvSpPr>
                  <a:spLocks noRot="1" noChangeAspect="1" noMove="1" noResize="1" noEditPoints="1" noAdjustHandles="1" noChangeArrowheads="1" noChangeShapeType="1" noTextEdit="1"/>
                </p:cNvSpPr>
                <p:nvPr/>
              </p:nvSpPr>
              <p:spPr>
                <a:xfrm>
                  <a:off x="8980488" y="2415005"/>
                  <a:ext cx="651781" cy="57547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4839F545-6BF1-4F23-B1BA-58C0050C718E}"/>
                    </a:ext>
                  </a:extLst>
                </p:cNvPr>
                <p:cNvSpPr txBox="1"/>
                <p:nvPr/>
              </p:nvSpPr>
              <p:spPr>
                <a:xfrm>
                  <a:off x="11052979" y="1696437"/>
                  <a:ext cx="535403" cy="81644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mn-ea"/>
                              </a:rPr>
                            </m:ctrlPr>
                          </m:fPr>
                          <m:num>
                            <m: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𝐵</m:t>
                            </m:r>
                          </m:num>
                          <m:den>
                            <m: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𝑡</m:t>
                            </m:r>
                          </m:den>
                        </m:f>
                      </m:oMath>
                    </m:oMathPara>
                  </a14:m>
                  <a:endParaRPr lang="zh-CN" altLang="en-US" sz="2800" dirty="0">
                    <a:solidFill>
                      <a:srgbClr val="0000FF"/>
                    </a:solidFill>
                    <a:latin typeface="+mn-lt"/>
                    <a:ea typeface="+mn-ea"/>
                  </a:endParaRPr>
                </a:p>
              </p:txBody>
            </p:sp>
          </mc:Choice>
          <mc:Fallback xmlns="">
            <p:sp>
              <p:nvSpPr>
                <p:cNvPr id="35" name="文本框 34">
                  <a:extLst>
                    <a:ext uri="{FF2B5EF4-FFF2-40B4-BE49-F238E27FC236}">
                      <a16:creationId xmlns:a16="http://schemas.microsoft.com/office/drawing/2014/main" id="{4839F545-6BF1-4F23-B1BA-58C0050C718E}"/>
                    </a:ext>
                  </a:extLst>
                </p:cNvPr>
                <p:cNvSpPr txBox="1">
                  <a:spLocks noRot="1" noChangeAspect="1" noMove="1" noResize="1" noEditPoints="1" noAdjustHandles="1" noChangeArrowheads="1" noChangeShapeType="1" noTextEdit="1"/>
                </p:cNvSpPr>
                <p:nvPr/>
              </p:nvSpPr>
              <p:spPr>
                <a:xfrm>
                  <a:off x="11052979" y="1696437"/>
                  <a:ext cx="535403" cy="81644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05815F0F-C369-46A4-9EEB-140C33706BD9}"/>
                    </a:ext>
                  </a:extLst>
                </p:cNvPr>
                <p:cNvSpPr txBox="1"/>
                <p:nvPr/>
              </p:nvSpPr>
              <p:spPr>
                <a:xfrm>
                  <a:off x="10302882" y="1190662"/>
                  <a:ext cx="32951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𝑅</m:t>
                        </m:r>
                      </m:oMath>
                    </m:oMathPara>
                  </a14:m>
                  <a:endParaRPr lang="zh-CN" altLang="en-US" sz="2800" dirty="0">
                    <a:solidFill>
                      <a:srgbClr val="0000FF"/>
                    </a:solidFill>
                    <a:latin typeface="+mn-lt"/>
                    <a:ea typeface="+mn-ea"/>
                  </a:endParaRPr>
                </a:p>
              </p:txBody>
            </p:sp>
          </mc:Choice>
          <mc:Fallback xmlns="">
            <p:sp>
              <p:nvSpPr>
                <p:cNvPr id="36" name="文本框 35">
                  <a:extLst>
                    <a:ext uri="{FF2B5EF4-FFF2-40B4-BE49-F238E27FC236}">
                      <a16:creationId xmlns:a16="http://schemas.microsoft.com/office/drawing/2014/main" id="{05815F0F-C369-46A4-9EEB-140C33706BD9}"/>
                    </a:ext>
                  </a:extLst>
                </p:cNvPr>
                <p:cNvSpPr txBox="1">
                  <a:spLocks noRot="1" noChangeAspect="1" noMove="1" noResize="1" noEditPoints="1" noAdjustHandles="1" noChangeArrowheads="1" noChangeShapeType="1" noTextEdit="1"/>
                </p:cNvSpPr>
                <p:nvPr/>
              </p:nvSpPr>
              <p:spPr>
                <a:xfrm>
                  <a:off x="10302882" y="1190662"/>
                  <a:ext cx="329513"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171F3EEF-B656-4B93-9171-467A5720C57D}"/>
                    </a:ext>
                  </a:extLst>
                </p:cNvPr>
                <p:cNvSpPr txBox="1"/>
                <p:nvPr/>
              </p:nvSpPr>
              <p:spPr>
                <a:xfrm>
                  <a:off x="10601516" y="1798438"/>
                  <a:ext cx="40235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37" name="文本框 36">
                  <a:extLst>
                    <a:ext uri="{FF2B5EF4-FFF2-40B4-BE49-F238E27FC236}">
                      <a16:creationId xmlns:a16="http://schemas.microsoft.com/office/drawing/2014/main" id="{171F3EEF-B656-4B93-9171-467A5720C57D}"/>
                    </a:ext>
                  </a:extLst>
                </p:cNvPr>
                <p:cNvSpPr txBox="1">
                  <a:spLocks noRot="1" noChangeAspect="1" noMove="1" noResize="1" noEditPoints="1" noAdjustHandles="1" noChangeArrowheads="1" noChangeShapeType="1" noTextEdit="1"/>
                </p:cNvSpPr>
                <p:nvPr/>
              </p:nvSpPr>
              <p:spPr>
                <a:xfrm>
                  <a:off x="10601516" y="1798438"/>
                  <a:ext cx="402353" cy="430887"/>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C84CC9D3-3984-493C-BBE7-8ED057AE2606}"/>
                  </a:ext>
                </a:extLst>
              </p:cNvPr>
              <p:cNvSpPr/>
              <p:nvPr/>
            </p:nvSpPr>
            <p:spPr>
              <a:xfrm>
                <a:off x="6960655" y="444003"/>
                <a:ext cx="65178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e>
                        <m:sub>
                          <m:r>
                            <a:rPr lang="en-US" altLang="zh-CN" sz="2800" i="1">
                              <a:solidFill>
                                <a:srgbClr val="FF0000"/>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FF0000"/>
                  </a:solidFill>
                </a:endParaRPr>
              </a:p>
            </p:txBody>
          </p:sp>
        </mc:Choice>
        <mc:Fallback xmlns="">
          <p:sp>
            <p:nvSpPr>
              <p:cNvPr id="39" name="矩形 38">
                <a:extLst>
                  <a:ext uri="{FF2B5EF4-FFF2-40B4-BE49-F238E27FC236}">
                    <a16:creationId xmlns:a16="http://schemas.microsoft.com/office/drawing/2014/main" id="{C84CC9D3-3984-493C-BBE7-8ED057AE2606}"/>
                  </a:ext>
                </a:extLst>
              </p:cNvPr>
              <p:cNvSpPr>
                <a:spLocks noRot="1" noChangeAspect="1" noMove="1" noResize="1" noEditPoints="1" noAdjustHandles="1" noChangeArrowheads="1" noChangeShapeType="1" noTextEdit="1"/>
              </p:cNvSpPr>
              <p:nvPr/>
            </p:nvSpPr>
            <p:spPr>
              <a:xfrm>
                <a:off x="6960655" y="444003"/>
                <a:ext cx="651781" cy="5754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2405A1BB-CA51-481A-B38B-56C1D4D35900}"/>
                  </a:ext>
                </a:extLst>
              </p:cNvPr>
              <p:cNvSpPr/>
              <p:nvPr/>
            </p:nvSpPr>
            <p:spPr>
              <a:xfrm>
                <a:off x="808869" y="1769041"/>
                <a:ext cx="2973313"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2</m:t>
                      </m:r>
                      <m:r>
                        <a:rPr lang="zh-CN" altLang="en-US" sz="2800" b="0" i="1" smtClean="0">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𝑟</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0000FF"/>
                  </a:solidFill>
                </a:endParaRPr>
              </a:p>
            </p:txBody>
          </p:sp>
        </mc:Choice>
        <mc:Fallback xmlns="">
          <p:sp>
            <p:nvSpPr>
              <p:cNvPr id="40" name="矩形 39">
                <a:extLst>
                  <a:ext uri="{FF2B5EF4-FFF2-40B4-BE49-F238E27FC236}">
                    <a16:creationId xmlns:a16="http://schemas.microsoft.com/office/drawing/2014/main" id="{2405A1BB-CA51-481A-B38B-56C1D4D35900}"/>
                  </a:ext>
                </a:extLst>
              </p:cNvPr>
              <p:cNvSpPr>
                <a:spLocks noRot="1" noChangeAspect="1" noMove="1" noResize="1" noEditPoints="1" noAdjustHandles="1" noChangeArrowheads="1" noChangeShapeType="1" noTextEdit="1"/>
              </p:cNvSpPr>
              <p:nvPr/>
            </p:nvSpPr>
            <p:spPr>
              <a:xfrm>
                <a:off x="808869" y="1769041"/>
                <a:ext cx="2973313" cy="97565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EF58B1DB-5A8E-4083-85BA-BBC06271FA67}"/>
                  </a:ext>
                </a:extLst>
              </p:cNvPr>
              <p:cNvSpPr/>
              <p:nvPr/>
            </p:nvSpPr>
            <p:spPr>
              <a:xfrm>
                <a:off x="802822" y="2934218"/>
                <a:ext cx="2478371" cy="1109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num>
                            <m:den>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41" name="矩形 40">
                <a:extLst>
                  <a:ext uri="{FF2B5EF4-FFF2-40B4-BE49-F238E27FC236}">
                    <a16:creationId xmlns:a16="http://schemas.microsoft.com/office/drawing/2014/main" id="{EF58B1DB-5A8E-4083-85BA-BBC06271FA67}"/>
                  </a:ext>
                </a:extLst>
              </p:cNvPr>
              <p:cNvSpPr>
                <a:spLocks noRot="1" noChangeAspect="1" noMove="1" noResize="1" noEditPoints="1" noAdjustHandles="1" noChangeArrowheads="1" noChangeShapeType="1" noTextEdit="1"/>
              </p:cNvSpPr>
              <p:nvPr/>
            </p:nvSpPr>
            <p:spPr>
              <a:xfrm>
                <a:off x="802822" y="2934218"/>
                <a:ext cx="2478371" cy="110998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A491BC4F-778E-4E5E-A12D-E1C099B0A03A}"/>
                  </a:ext>
                </a:extLst>
              </p:cNvPr>
              <p:cNvSpPr/>
              <p:nvPr/>
            </p:nvSpPr>
            <p:spPr>
              <a:xfrm>
                <a:off x="3140248" y="3033412"/>
                <a:ext cx="1784784" cy="9115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zh-CN" altLang="en-US" sz="2800" i="1" smtClean="0">
                          <a:solidFill>
                            <a:srgbClr val="0000FF"/>
                          </a:solidFill>
                          <a:latin typeface="Cambria Math" panose="02040503050406030204" pitchFamily="18" charset="0"/>
                        </a:rPr>
                        <m:t>𝜋</m:t>
                      </m:r>
                      <m:sSup>
                        <m:sSupPr>
                          <m:ctrlPr>
                            <a:rPr lang="en-US" altLang="zh-CN" sz="280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b="0" i="1" smtClean="0">
                              <a:solidFill>
                                <a:srgbClr val="0000FF"/>
                              </a:solidFill>
                              <a:latin typeface="Cambria Math" panose="02040503050406030204" pitchFamily="18" charset="0"/>
                            </a:rPr>
                            <m:t>2</m:t>
                          </m:r>
                        </m:sup>
                      </m:sSup>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endParaRPr>
              </a:p>
            </p:txBody>
          </p:sp>
        </mc:Choice>
        <mc:Fallback xmlns="">
          <p:sp>
            <p:nvSpPr>
              <p:cNvPr id="42" name="矩形 41">
                <a:extLst>
                  <a:ext uri="{FF2B5EF4-FFF2-40B4-BE49-F238E27FC236}">
                    <a16:creationId xmlns:a16="http://schemas.microsoft.com/office/drawing/2014/main" id="{A491BC4F-778E-4E5E-A12D-E1C099B0A03A}"/>
                  </a:ext>
                </a:extLst>
              </p:cNvPr>
              <p:cNvSpPr>
                <a:spLocks noRot="1" noChangeAspect="1" noMove="1" noResize="1" noEditPoints="1" noAdjustHandles="1" noChangeArrowheads="1" noChangeShapeType="1" noTextEdit="1"/>
              </p:cNvSpPr>
              <p:nvPr/>
            </p:nvSpPr>
            <p:spPr>
              <a:xfrm>
                <a:off x="3140248" y="3033412"/>
                <a:ext cx="1784784" cy="911596"/>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FC8A32B7-37DC-4682-B4DB-3D91D4C5A46A}"/>
                  </a:ext>
                </a:extLst>
              </p:cNvPr>
              <p:cNvSpPr/>
              <p:nvPr/>
            </p:nvSpPr>
            <p:spPr>
              <a:xfrm>
                <a:off x="700088" y="4413716"/>
                <a:ext cx="2031389"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𝑟</m:t>
                          </m:r>
                        </m:sub>
                      </m:sSub>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𝑟</m:t>
                          </m:r>
                        </m:den>
                      </m:f>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endParaRPr>
              </a:p>
            </p:txBody>
          </p:sp>
        </mc:Choice>
        <mc:Fallback xmlns="">
          <p:sp>
            <p:nvSpPr>
              <p:cNvPr id="43" name="矩形 42">
                <a:extLst>
                  <a:ext uri="{FF2B5EF4-FFF2-40B4-BE49-F238E27FC236}">
                    <a16:creationId xmlns:a16="http://schemas.microsoft.com/office/drawing/2014/main" id="{FC8A32B7-37DC-4682-B4DB-3D91D4C5A46A}"/>
                  </a:ext>
                </a:extLst>
              </p:cNvPr>
              <p:cNvSpPr>
                <a:spLocks noRot="1" noChangeAspect="1" noMove="1" noResize="1" noEditPoints="1" noAdjustHandles="1" noChangeArrowheads="1" noChangeShapeType="1" noTextEdit="1"/>
              </p:cNvSpPr>
              <p:nvPr/>
            </p:nvSpPr>
            <p:spPr>
              <a:xfrm>
                <a:off x="700088" y="4413716"/>
                <a:ext cx="2031389" cy="956929"/>
              </a:xfrm>
              <a:prstGeom prst="rect">
                <a:avLst/>
              </a:prstGeom>
              <a:blipFill>
                <a:blip r:embed="rId12"/>
                <a:stretch>
                  <a:fillRect/>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03492650-A6BE-45A1-95D8-2474B64A8D7C}"/>
              </a:ext>
            </a:extLst>
          </p:cNvPr>
          <p:cNvGrpSpPr/>
          <p:nvPr/>
        </p:nvGrpSpPr>
        <p:grpSpPr>
          <a:xfrm>
            <a:off x="6157645" y="3999666"/>
            <a:ext cx="2944210" cy="2379788"/>
            <a:chOff x="6157645" y="3999666"/>
            <a:chExt cx="2944210" cy="2379788"/>
          </a:xfrm>
        </p:grpSpPr>
        <p:grpSp>
          <p:nvGrpSpPr>
            <p:cNvPr id="2" name="Group 27"/>
            <p:cNvGrpSpPr>
              <a:grpSpLocks/>
            </p:cNvGrpSpPr>
            <p:nvPr/>
          </p:nvGrpSpPr>
          <p:grpSpPr bwMode="auto">
            <a:xfrm>
              <a:off x="6381751" y="4193809"/>
              <a:ext cx="2692400" cy="1789113"/>
              <a:chOff x="3897" y="2885"/>
              <a:chExt cx="1696" cy="1127"/>
            </a:xfrm>
          </p:grpSpPr>
          <p:sp>
            <p:nvSpPr>
              <p:cNvPr id="78873" name="Line 32"/>
              <p:cNvSpPr>
                <a:spLocks noChangeShapeType="1"/>
              </p:cNvSpPr>
              <p:nvPr/>
            </p:nvSpPr>
            <p:spPr bwMode="auto">
              <a:xfrm>
                <a:off x="3901" y="4005"/>
                <a:ext cx="1692" cy="0"/>
              </a:xfrm>
              <a:prstGeom prst="line">
                <a:avLst/>
              </a:prstGeom>
              <a:noFill/>
              <a:ln w="38100">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78874" name="Line 33"/>
              <p:cNvSpPr>
                <a:spLocks noChangeShapeType="1"/>
              </p:cNvSpPr>
              <p:nvPr/>
            </p:nvSpPr>
            <p:spPr bwMode="auto">
              <a:xfrm flipV="1">
                <a:off x="3897" y="2885"/>
                <a:ext cx="0" cy="1115"/>
              </a:xfrm>
              <a:prstGeom prst="line">
                <a:avLst/>
              </a:prstGeom>
              <a:noFill/>
              <a:ln w="38100">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78875" name="Line 34"/>
              <p:cNvSpPr>
                <a:spLocks noChangeShapeType="1"/>
              </p:cNvSpPr>
              <p:nvPr/>
            </p:nvSpPr>
            <p:spPr bwMode="auto">
              <a:xfrm flipV="1">
                <a:off x="3908" y="3252"/>
                <a:ext cx="514" cy="743"/>
              </a:xfrm>
              <a:prstGeom prst="line">
                <a:avLst/>
              </a:prstGeom>
              <a:noFill/>
              <a:ln w="38100">
                <a:solidFill>
                  <a:srgbClr val="000000"/>
                </a:solidFill>
                <a:round/>
                <a:headEnd/>
                <a:tailEnd type="none"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78876" name="Line 35"/>
              <p:cNvSpPr>
                <a:spLocks noChangeShapeType="1"/>
              </p:cNvSpPr>
              <p:nvPr/>
            </p:nvSpPr>
            <p:spPr bwMode="auto">
              <a:xfrm>
                <a:off x="4429" y="3083"/>
                <a:ext cx="0" cy="929"/>
              </a:xfrm>
              <a:prstGeom prst="line">
                <a:avLst/>
              </a:prstGeom>
              <a:noFill/>
              <a:ln w="38100">
                <a:solidFill>
                  <a:srgbClr val="000000"/>
                </a:solidFill>
                <a:prstDash val="dash"/>
                <a:round/>
                <a:headEnd/>
                <a:tailEnd type="none"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78877" name="Freeform 36"/>
              <p:cNvSpPr>
                <a:spLocks/>
              </p:cNvSpPr>
              <p:nvPr/>
            </p:nvSpPr>
            <p:spPr bwMode="auto">
              <a:xfrm>
                <a:off x="4443" y="3252"/>
                <a:ext cx="826" cy="651"/>
              </a:xfrm>
              <a:custGeom>
                <a:avLst/>
                <a:gdLst>
                  <a:gd name="T0" fmla="*/ 0 w 1179"/>
                  <a:gd name="T1" fmla="*/ 0 h 1003"/>
                  <a:gd name="T2" fmla="*/ 1 w 1179"/>
                  <a:gd name="T3" fmla="*/ 1 h 1003"/>
                  <a:gd name="T4" fmla="*/ 3 w 1179"/>
                  <a:gd name="T5" fmla="*/ 2 h 1003"/>
                  <a:gd name="T6" fmla="*/ 5 w 1179"/>
                  <a:gd name="T7" fmla="*/ 2 h 1003"/>
                  <a:gd name="T8" fmla="*/ 8 w 1179"/>
                  <a:gd name="T9" fmla="*/ 3 h 1003"/>
                  <a:gd name="T10" fmla="*/ 0 60000 65536"/>
                  <a:gd name="T11" fmla="*/ 0 60000 65536"/>
                  <a:gd name="T12" fmla="*/ 0 60000 65536"/>
                  <a:gd name="T13" fmla="*/ 0 60000 65536"/>
                  <a:gd name="T14" fmla="*/ 0 60000 65536"/>
                  <a:gd name="T15" fmla="*/ 0 w 1179"/>
                  <a:gd name="T16" fmla="*/ 0 h 1003"/>
                  <a:gd name="T17" fmla="*/ 1179 w 1179"/>
                  <a:gd name="T18" fmla="*/ 1003 h 1003"/>
                </a:gdLst>
                <a:ahLst/>
                <a:cxnLst>
                  <a:cxn ang="T10">
                    <a:pos x="T0" y="T1"/>
                  </a:cxn>
                  <a:cxn ang="T11">
                    <a:pos x="T2" y="T3"/>
                  </a:cxn>
                  <a:cxn ang="T12">
                    <a:pos x="T4" y="T5"/>
                  </a:cxn>
                  <a:cxn ang="T13">
                    <a:pos x="T6" y="T7"/>
                  </a:cxn>
                  <a:cxn ang="T14">
                    <a:pos x="T8" y="T9"/>
                  </a:cxn>
                </a:cxnLst>
                <a:rect l="T15" t="T16" r="T17" b="T18"/>
                <a:pathLst>
                  <a:path w="1179" h="1003">
                    <a:moveTo>
                      <a:pt x="0" y="0"/>
                    </a:moveTo>
                    <a:cubicBezTo>
                      <a:pt x="56" y="164"/>
                      <a:pt x="113" y="328"/>
                      <a:pt x="174" y="448"/>
                    </a:cubicBezTo>
                    <a:cubicBezTo>
                      <a:pt x="235" y="568"/>
                      <a:pt x="284" y="638"/>
                      <a:pt x="369" y="718"/>
                    </a:cubicBezTo>
                    <a:cubicBezTo>
                      <a:pt x="454" y="798"/>
                      <a:pt x="549" y="881"/>
                      <a:pt x="684" y="928"/>
                    </a:cubicBezTo>
                    <a:cubicBezTo>
                      <a:pt x="819" y="975"/>
                      <a:pt x="999" y="989"/>
                      <a:pt x="1179" y="1003"/>
                    </a:cubicBezTo>
                  </a:path>
                </a:pathLst>
              </a:custGeom>
              <a:noFill/>
              <a:ln w="38100">
                <a:solidFill>
                  <a:srgbClr val="000000"/>
                </a:solidFill>
                <a:round/>
                <a:headEnd/>
                <a:tailEnd type="none" w="sm" len="sm"/>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0277300A-8A6A-425B-9B63-5C37D7C1250A}"/>
                    </a:ext>
                  </a:extLst>
                </p:cNvPr>
                <p:cNvSpPr/>
                <p:nvPr/>
              </p:nvSpPr>
              <p:spPr>
                <a:xfrm>
                  <a:off x="6377652" y="3999666"/>
                  <a:ext cx="6517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FF0000"/>
                    </a:solidFill>
                  </a:endParaRPr>
                </a:p>
              </p:txBody>
            </p:sp>
          </mc:Choice>
          <mc:Fallback xmlns="">
            <p:sp>
              <p:nvSpPr>
                <p:cNvPr id="44" name="矩形 43">
                  <a:extLst>
                    <a:ext uri="{FF2B5EF4-FFF2-40B4-BE49-F238E27FC236}">
                      <a16:creationId xmlns:a16="http://schemas.microsoft.com/office/drawing/2014/main" id="{0277300A-8A6A-425B-9B63-5C37D7C1250A}"/>
                    </a:ext>
                  </a:extLst>
                </p:cNvPr>
                <p:cNvSpPr>
                  <a:spLocks noRot="1" noChangeAspect="1" noMove="1" noResize="1" noEditPoints="1" noAdjustHandles="1" noChangeArrowheads="1" noChangeShapeType="1" noTextEdit="1"/>
                </p:cNvSpPr>
                <p:nvPr/>
              </p:nvSpPr>
              <p:spPr>
                <a:xfrm>
                  <a:off x="6377652" y="3999666"/>
                  <a:ext cx="651781"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D9D3607F-CCEC-4E01-B932-A2280F4B1890}"/>
                    </a:ext>
                  </a:extLst>
                </p:cNvPr>
                <p:cNvSpPr txBox="1"/>
                <p:nvPr/>
              </p:nvSpPr>
              <p:spPr>
                <a:xfrm>
                  <a:off x="7083769" y="5948567"/>
                  <a:ext cx="32951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𝑅</m:t>
                        </m:r>
                      </m:oMath>
                    </m:oMathPara>
                  </a14:m>
                  <a:endParaRPr lang="zh-CN" altLang="en-US" sz="2800" dirty="0">
                    <a:solidFill>
                      <a:srgbClr val="0000FF"/>
                    </a:solidFill>
                    <a:latin typeface="+mn-lt"/>
                    <a:ea typeface="+mn-ea"/>
                  </a:endParaRPr>
                </a:p>
              </p:txBody>
            </p:sp>
          </mc:Choice>
          <mc:Fallback xmlns="">
            <p:sp>
              <p:nvSpPr>
                <p:cNvPr id="45" name="文本框 44">
                  <a:extLst>
                    <a:ext uri="{FF2B5EF4-FFF2-40B4-BE49-F238E27FC236}">
                      <a16:creationId xmlns:a16="http://schemas.microsoft.com/office/drawing/2014/main" id="{D9D3607F-CCEC-4E01-B932-A2280F4B1890}"/>
                    </a:ext>
                  </a:extLst>
                </p:cNvPr>
                <p:cNvSpPr txBox="1">
                  <a:spLocks noRot="1" noChangeAspect="1" noMove="1" noResize="1" noEditPoints="1" noAdjustHandles="1" noChangeArrowheads="1" noChangeShapeType="1" noTextEdit="1"/>
                </p:cNvSpPr>
                <p:nvPr/>
              </p:nvSpPr>
              <p:spPr>
                <a:xfrm>
                  <a:off x="7083769" y="5948567"/>
                  <a:ext cx="329513"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6211A6BE-EE7D-4B9C-B2C6-9EEA00EF040A}"/>
                    </a:ext>
                  </a:extLst>
                </p:cNvPr>
                <p:cNvSpPr txBox="1"/>
                <p:nvPr/>
              </p:nvSpPr>
              <p:spPr>
                <a:xfrm>
                  <a:off x="6157645" y="5927580"/>
                  <a:ext cx="3406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xmlns="">
            <p:sp>
              <p:nvSpPr>
                <p:cNvPr id="46" name="文本框 45">
                  <a:extLst>
                    <a:ext uri="{FF2B5EF4-FFF2-40B4-BE49-F238E27FC236}">
                      <a16:creationId xmlns:a16="http://schemas.microsoft.com/office/drawing/2014/main" id="{6211A6BE-EE7D-4B9C-B2C6-9EEA00EF040A}"/>
                    </a:ext>
                  </a:extLst>
                </p:cNvPr>
                <p:cNvSpPr txBox="1">
                  <a:spLocks noRot="1" noChangeAspect="1" noMove="1" noResize="1" noEditPoints="1" noAdjustHandles="1" noChangeArrowheads="1" noChangeShapeType="1" noTextEdit="1"/>
                </p:cNvSpPr>
                <p:nvPr/>
              </p:nvSpPr>
              <p:spPr>
                <a:xfrm>
                  <a:off x="6157645" y="5927580"/>
                  <a:ext cx="340606"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F583DE2F-D3B7-4721-8B2A-BFFE477BB6AB}"/>
                    </a:ext>
                  </a:extLst>
                </p:cNvPr>
                <p:cNvSpPr txBox="1"/>
                <p:nvPr/>
              </p:nvSpPr>
              <p:spPr>
                <a:xfrm>
                  <a:off x="8832679" y="5496693"/>
                  <a:ext cx="26917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𝑟</m:t>
                        </m:r>
                      </m:oMath>
                    </m:oMathPara>
                  </a14:m>
                  <a:endParaRPr lang="zh-CN" altLang="en-US" sz="2800" dirty="0">
                    <a:solidFill>
                      <a:srgbClr val="0000FF"/>
                    </a:solidFill>
                    <a:latin typeface="+mn-lt"/>
                    <a:ea typeface="+mn-ea"/>
                  </a:endParaRPr>
                </a:p>
              </p:txBody>
            </p:sp>
          </mc:Choice>
          <mc:Fallback xmlns="">
            <p:sp>
              <p:nvSpPr>
                <p:cNvPr id="47" name="文本框 46">
                  <a:extLst>
                    <a:ext uri="{FF2B5EF4-FFF2-40B4-BE49-F238E27FC236}">
                      <a16:creationId xmlns:a16="http://schemas.microsoft.com/office/drawing/2014/main" id="{F583DE2F-D3B7-4721-8B2A-BFFE477BB6AB}"/>
                    </a:ext>
                  </a:extLst>
                </p:cNvPr>
                <p:cNvSpPr txBox="1">
                  <a:spLocks noRot="1" noChangeAspect="1" noMove="1" noResize="1" noEditPoints="1" noAdjustHandles="1" noChangeArrowheads="1" noChangeShapeType="1" noTextEdit="1"/>
                </p:cNvSpPr>
                <p:nvPr/>
              </p:nvSpPr>
              <p:spPr>
                <a:xfrm>
                  <a:off x="8832679" y="5496693"/>
                  <a:ext cx="269176" cy="430887"/>
                </a:xfrm>
                <a:prstGeom prst="rect">
                  <a:avLst/>
                </a:prstGeom>
                <a:blipFill>
                  <a:blip r:embed="rId1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1214254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8859"/>
                                        </p:tgtEl>
                                        <p:attrNameLst>
                                          <p:attrName>style.visibility</p:attrName>
                                        </p:attrNameLst>
                                      </p:cBhvr>
                                      <p:to>
                                        <p:strVal val="visible"/>
                                      </p:to>
                                    </p:set>
                                    <p:animEffect transition="in" filter="wipe(left)">
                                      <p:cBhvr>
                                        <p:cTn id="7" dur="500"/>
                                        <p:tgtEl>
                                          <p:spTgt spid="788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048"/>
                                        </p:tgtEl>
                                        <p:attrNameLst>
                                          <p:attrName>style.visibility</p:attrName>
                                        </p:attrNameLst>
                                      </p:cBhvr>
                                      <p:to>
                                        <p:strVal val="visible"/>
                                      </p:to>
                                    </p:set>
                                    <p:animEffect transition="in" filter="wipe(left)">
                                      <p:cBhvr>
                                        <p:cTn id="12" dur="500"/>
                                        <p:tgtEl>
                                          <p:spTgt spid="430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43050"/>
                                        </p:tgtEl>
                                        <p:attrNameLst>
                                          <p:attrName>style.visibility</p:attrName>
                                        </p:attrNameLst>
                                      </p:cBhvr>
                                      <p:to>
                                        <p:strVal val="visible"/>
                                      </p:to>
                                    </p:set>
                                    <p:animEffect transition="in" filter="wipe(right)">
                                      <p:cBhvr>
                                        <p:cTn id="17" dur="500"/>
                                        <p:tgtEl>
                                          <p:spTgt spid="430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left)">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wipe(left)">
                                      <p:cBhvr>
                                        <p:cTn id="37" dur="500"/>
                                        <p:tgtEl>
                                          <p:spTgt spid="4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wipe(left)">
                                      <p:cBhvr>
                                        <p:cTn id="42" dur="500"/>
                                        <p:tgtEl>
                                          <p:spTgt spid="4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48" grpId="0" animBg="1"/>
      <p:bldP spid="78859" grpId="0"/>
      <p:bldP spid="39" grpId="0"/>
      <p:bldP spid="40" grpId="0"/>
      <p:bldP spid="41" grpId="0"/>
      <p:bldP spid="42" grpId="0"/>
      <p:bldP spid="4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40" name="Text Box 8"/>
          <p:cNvSpPr txBox="1">
            <a:spLocks noChangeArrowheads="1"/>
          </p:cNvSpPr>
          <p:nvPr/>
        </p:nvSpPr>
        <p:spPr bwMode="auto">
          <a:xfrm>
            <a:off x="613997" y="1450732"/>
            <a:ext cx="243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ea"/>
                <a:ea typeface="+mn-ea"/>
              </a:rPr>
              <a:t>解：管内 </a:t>
            </a:r>
          </a:p>
        </p:txBody>
      </p:sp>
      <p:sp>
        <p:nvSpPr>
          <p:cNvPr id="44045" name="Oval 13"/>
          <p:cNvSpPr>
            <a:spLocks noChangeArrowheads="1"/>
          </p:cNvSpPr>
          <p:nvPr/>
        </p:nvSpPr>
        <p:spPr bwMode="auto">
          <a:xfrm>
            <a:off x="6497273" y="1919044"/>
            <a:ext cx="2505075" cy="2501900"/>
          </a:xfrm>
          <a:prstGeom prst="ellipse">
            <a:avLst/>
          </a:prstGeom>
          <a:noFill/>
          <a:ln w="317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44052" name="Rectangle 20"/>
          <p:cNvSpPr>
            <a:spLocks noChangeArrowheads="1"/>
          </p:cNvSpPr>
          <p:nvPr/>
        </p:nvSpPr>
        <p:spPr bwMode="auto">
          <a:xfrm>
            <a:off x="6771911" y="3843095"/>
            <a:ext cx="1933575" cy="115887"/>
          </a:xfrm>
          <a:prstGeom prst="rect">
            <a:avLst/>
          </a:prstGeom>
          <a:noFill/>
          <a:ln w="317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44053" name="Line 21"/>
          <p:cNvSpPr>
            <a:spLocks noChangeShapeType="1"/>
          </p:cNvSpPr>
          <p:nvPr/>
        </p:nvSpPr>
        <p:spPr bwMode="auto">
          <a:xfrm flipH="1">
            <a:off x="6713172" y="3262070"/>
            <a:ext cx="1085850" cy="611187"/>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44054" name="Line 22"/>
          <p:cNvSpPr>
            <a:spLocks noChangeShapeType="1"/>
          </p:cNvSpPr>
          <p:nvPr/>
        </p:nvSpPr>
        <p:spPr bwMode="auto">
          <a:xfrm>
            <a:off x="7779973" y="3266832"/>
            <a:ext cx="976313" cy="608013"/>
          </a:xfrm>
          <a:prstGeom prst="line">
            <a:avLst/>
          </a:prstGeom>
          <a:noFill/>
          <a:ln w="31750">
            <a:solidFill>
              <a:srgbClr val="0000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44055" name="Rectangle 23" descr="浅色上对角线"/>
          <p:cNvSpPr>
            <a:spLocks noChangeArrowheads="1"/>
          </p:cNvSpPr>
          <p:nvPr/>
        </p:nvSpPr>
        <p:spPr bwMode="auto">
          <a:xfrm>
            <a:off x="7259273" y="3843095"/>
            <a:ext cx="231775" cy="115887"/>
          </a:xfrm>
          <a:prstGeom prst="rect">
            <a:avLst/>
          </a:prstGeom>
          <a:blipFill dpi="0" rotWithShape="0">
            <a:blip r:embed="rId3"/>
            <a:srcRect/>
            <a:tile tx="0" ty="0" sx="100000" sy="100000" flip="none" algn="tl"/>
          </a:blipFill>
          <a:ln w="31750">
            <a:solidFill>
              <a:srgbClr val="000000"/>
            </a:solidFill>
            <a:miter lim="800000"/>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FFFF00"/>
              </a:solidFill>
              <a:latin typeface="+mn-ea"/>
              <a:ea typeface="+mn-ea"/>
            </a:endParaRPr>
          </a:p>
        </p:txBody>
      </p:sp>
      <p:sp>
        <p:nvSpPr>
          <p:cNvPr id="44056" name="Line 24"/>
          <p:cNvSpPr>
            <a:spLocks noChangeShapeType="1"/>
          </p:cNvSpPr>
          <p:nvPr/>
        </p:nvSpPr>
        <p:spPr bwMode="auto">
          <a:xfrm flipH="1">
            <a:off x="7259273" y="3287470"/>
            <a:ext cx="523875" cy="560387"/>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44057" name="Line 25"/>
          <p:cNvSpPr>
            <a:spLocks noChangeShapeType="1"/>
          </p:cNvSpPr>
          <p:nvPr/>
        </p:nvSpPr>
        <p:spPr bwMode="auto">
          <a:xfrm>
            <a:off x="7233873" y="3935168"/>
            <a:ext cx="593945" cy="429013"/>
          </a:xfrm>
          <a:prstGeom prst="line">
            <a:avLst/>
          </a:prstGeom>
          <a:noFill/>
          <a:ln w="38100">
            <a:solidFill>
              <a:srgbClr val="0000FF"/>
            </a:solidFill>
            <a:round/>
            <a:headEnd/>
            <a:tailEnd type="arrow" w="med" len="me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44058" name="Line 26"/>
          <p:cNvSpPr>
            <a:spLocks noChangeShapeType="1"/>
          </p:cNvSpPr>
          <p:nvPr/>
        </p:nvSpPr>
        <p:spPr bwMode="auto">
          <a:xfrm>
            <a:off x="7779972" y="3266832"/>
            <a:ext cx="0" cy="576263"/>
          </a:xfrm>
          <a:prstGeom prst="line">
            <a:avLst/>
          </a:prstGeom>
          <a:noFill/>
          <a:ln w="31750">
            <a:solidFill>
              <a:srgbClr val="0000FF"/>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44070" name="Text Box 38"/>
              <p:cNvSpPr txBox="1">
                <a:spLocks noChangeArrowheads="1"/>
              </p:cNvSpPr>
              <p:nvPr/>
            </p:nvSpPr>
            <p:spPr bwMode="auto">
              <a:xfrm>
                <a:off x="7476964" y="5748353"/>
                <a:ext cx="3606671"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方向：方向由</a:t>
                </a:r>
                <a14:m>
                  <m:oMath xmlns:m="http://schemas.openxmlformats.org/officeDocument/2006/math">
                    <m:r>
                      <a:rPr lang="en-US" altLang="zh-CN" sz="2800" i="1">
                        <a:solidFill>
                          <a:srgbClr val="0000FF"/>
                        </a:solidFill>
                        <a:latin typeface="Cambria Math" panose="02040503050406030204" pitchFamily="18" charset="0"/>
                      </a:rPr>
                      <m:t>𝑎</m:t>
                    </m:r>
                  </m:oMath>
                </a14:m>
                <a:r>
                  <a:rPr kumimoji="0" lang="zh-CN" altLang="en-US" sz="2800" dirty="0">
                    <a:solidFill>
                      <a:srgbClr val="0000FF"/>
                    </a:solidFill>
                    <a:latin typeface="+mn-ea"/>
                    <a:ea typeface="+mn-ea"/>
                  </a:rPr>
                  <a:t>指向</a:t>
                </a:r>
                <a14:m>
                  <m:oMath xmlns:m="http://schemas.openxmlformats.org/officeDocument/2006/math">
                    <m:r>
                      <a:rPr lang="en-US" altLang="zh-CN" sz="2800" i="1">
                        <a:solidFill>
                          <a:srgbClr val="0000FF"/>
                        </a:solidFill>
                        <a:latin typeface="Cambria Math" panose="02040503050406030204" pitchFamily="18" charset="0"/>
                      </a:rPr>
                      <m:t>𝑏</m:t>
                    </m:r>
                  </m:oMath>
                </a14:m>
                <a:endParaRPr kumimoji="0" lang="zh-CN" altLang="en-US" sz="2800" dirty="0">
                  <a:solidFill>
                    <a:srgbClr val="0000FF"/>
                  </a:solidFill>
                  <a:latin typeface="+mn-ea"/>
                  <a:ea typeface="+mn-ea"/>
                </a:endParaRPr>
              </a:p>
            </p:txBody>
          </p:sp>
        </mc:Choice>
        <mc:Fallback xmlns="">
          <p:sp>
            <p:nvSpPr>
              <p:cNvPr id="44070" name="Text Box 38"/>
              <p:cNvSpPr txBox="1">
                <a:spLocks noRot="1" noChangeAspect="1" noMove="1" noResize="1" noEditPoints="1" noAdjustHandles="1" noChangeArrowheads="1" noChangeShapeType="1" noTextEdit="1"/>
              </p:cNvSpPr>
              <p:nvPr/>
            </p:nvSpPr>
            <p:spPr bwMode="auto">
              <a:xfrm>
                <a:off x="7476964" y="5748353"/>
                <a:ext cx="3606671" cy="523220"/>
              </a:xfrm>
              <a:prstGeom prst="rect">
                <a:avLst/>
              </a:prstGeom>
              <a:blipFill>
                <a:blip r:embed="rId4"/>
                <a:stretch>
                  <a:fillRect l="-3553"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923" name="Text Box 7"/>
              <p:cNvSpPr txBox="1">
                <a:spLocks noChangeArrowheads="1"/>
              </p:cNvSpPr>
              <p:nvPr/>
            </p:nvSpPr>
            <p:spPr bwMode="auto">
              <a:xfrm>
                <a:off x="594947" y="479183"/>
                <a:ext cx="8534400"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例：在上例条件下，把长为</a:t>
                </a:r>
                <a14:m>
                  <m:oMath xmlns:m="http://schemas.openxmlformats.org/officeDocument/2006/math">
                    <m:r>
                      <a:rPr kumimoji="0" lang="en-US" altLang="zh-CN" sz="2800" b="0" i="1" dirty="0" smtClean="0">
                        <a:solidFill>
                          <a:srgbClr val="0000FF"/>
                        </a:solidFill>
                        <a:latin typeface="Cambria Math" panose="02040503050406030204" pitchFamily="18" charset="0"/>
                        <a:ea typeface="+mn-ea"/>
                      </a:rPr>
                      <m:t>𝐿</m:t>
                    </m:r>
                  </m:oMath>
                </a14:m>
                <a:r>
                  <a:rPr kumimoji="0" lang="zh-CN" altLang="en-US" sz="2800" dirty="0">
                    <a:solidFill>
                      <a:srgbClr val="0000FF"/>
                    </a:solidFill>
                    <a:latin typeface="+mn-ea"/>
                    <a:ea typeface="+mn-ea"/>
                  </a:rPr>
                  <a:t>的金属棒</a:t>
                </a:r>
                <a14:m>
                  <m:oMath xmlns:m="http://schemas.openxmlformats.org/officeDocument/2006/math">
                    <m:r>
                      <a:rPr kumimoji="0" lang="en-US" altLang="zh-CN" sz="2800" b="0" i="1" smtClean="0">
                        <a:solidFill>
                          <a:srgbClr val="0000FF"/>
                        </a:solidFill>
                        <a:latin typeface="Cambria Math" panose="02040503050406030204" pitchFamily="18" charset="0"/>
                        <a:ea typeface="+mn-ea"/>
                      </a:rPr>
                      <m:t>𝑎𝑏</m:t>
                    </m:r>
                  </m:oMath>
                </a14:m>
                <a:r>
                  <a:rPr kumimoji="0" lang="zh-CN" altLang="en-US" sz="2800" dirty="0">
                    <a:solidFill>
                      <a:srgbClr val="0000FF"/>
                    </a:solidFill>
                    <a:latin typeface="+mn-ea"/>
                    <a:ea typeface="+mn-ea"/>
                  </a:rPr>
                  <a:t>放置在距轴线</a:t>
                </a:r>
                <a14:m>
                  <m:oMath xmlns:m="http://schemas.openxmlformats.org/officeDocument/2006/math">
                    <m:r>
                      <a:rPr kumimoji="0" lang="en-US" altLang="zh-CN" sz="2800" b="0" i="1" smtClean="0">
                        <a:solidFill>
                          <a:srgbClr val="0000FF"/>
                        </a:solidFill>
                        <a:latin typeface="Cambria Math" panose="02040503050406030204" pitchFamily="18" charset="0"/>
                        <a:ea typeface="+mn-ea"/>
                      </a:rPr>
                      <m:t>h</m:t>
                    </m:r>
                  </m:oMath>
                </a14:m>
                <a:r>
                  <a:rPr kumimoji="0" lang="zh-CN" altLang="en-US" sz="2800" dirty="0">
                    <a:solidFill>
                      <a:srgbClr val="0000FF"/>
                    </a:solidFill>
                    <a:latin typeface="+mn-ea"/>
                    <a:ea typeface="+mn-ea"/>
                  </a:rPr>
                  <a:t>远处，求棒中的感生电动势。 </a:t>
                </a:r>
              </a:p>
            </p:txBody>
          </p:sp>
        </mc:Choice>
        <mc:Fallback xmlns="">
          <p:sp>
            <p:nvSpPr>
              <p:cNvPr id="80923" name="Text Box 7"/>
              <p:cNvSpPr txBox="1">
                <a:spLocks noRot="1" noChangeAspect="1" noMove="1" noResize="1" noEditPoints="1" noAdjustHandles="1" noChangeArrowheads="1" noChangeShapeType="1" noTextEdit="1"/>
              </p:cNvSpPr>
              <p:nvPr/>
            </p:nvSpPr>
            <p:spPr bwMode="auto">
              <a:xfrm>
                <a:off x="594947" y="479183"/>
                <a:ext cx="8534400" cy="954088"/>
              </a:xfrm>
              <a:prstGeom prst="rect">
                <a:avLst/>
              </a:prstGeom>
              <a:blipFill>
                <a:blip r:embed="rId5"/>
                <a:stretch>
                  <a:fillRect l="-1500" t="-7051" r="-1429"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B4E32B80-7F9C-45B4-A3B2-F31D736C53B9}"/>
                  </a:ext>
                </a:extLst>
              </p:cNvPr>
              <p:cNvSpPr txBox="1"/>
              <p:nvPr/>
            </p:nvSpPr>
            <p:spPr>
              <a:xfrm>
                <a:off x="8345123" y="2557083"/>
                <a:ext cx="535403" cy="81644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mn-ea"/>
                            </a:rPr>
                          </m:ctrlPr>
                        </m:fPr>
                        <m:num>
                          <m: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𝐵</m:t>
                          </m:r>
                        </m:num>
                        <m:den>
                          <m: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𝑡</m:t>
                          </m:r>
                        </m:den>
                      </m:f>
                    </m:oMath>
                  </m:oMathPara>
                </a14:m>
                <a:endParaRPr lang="zh-CN" altLang="en-US" sz="2800" dirty="0">
                  <a:solidFill>
                    <a:srgbClr val="0000FF"/>
                  </a:solidFill>
                  <a:latin typeface="+mn-lt"/>
                  <a:ea typeface="+mn-ea"/>
                </a:endParaRPr>
              </a:p>
            </p:txBody>
          </p:sp>
        </mc:Choice>
        <mc:Fallback xmlns="">
          <p:sp>
            <p:nvSpPr>
              <p:cNvPr id="31" name="文本框 30">
                <a:extLst>
                  <a:ext uri="{FF2B5EF4-FFF2-40B4-BE49-F238E27FC236}">
                    <a16:creationId xmlns:a16="http://schemas.microsoft.com/office/drawing/2014/main" id="{B4E32B80-7F9C-45B4-A3B2-F31D736C53B9}"/>
                  </a:ext>
                </a:extLst>
              </p:cNvPr>
              <p:cNvSpPr txBox="1">
                <a:spLocks noRot="1" noChangeAspect="1" noMove="1" noResize="1" noEditPoints="1" noAdjustHandles="1" noChangeArrowheads="1" noChangeShapeType="1" noTextEdit="1"/>
              </p:cNvSpPr>
              <p:nvPr/>
            </p:nvSpPr>
            <p:spPr>
              <a:xfrm>
                <a:off x="8345123" y="2557083"/>
                <a:ext cx="535403" cy="81644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60E4D2DC-3180-4D59-A34D-CD352EED1981}"/>
                  </a:ext>
                </a:extLst>
              </p:cNvPr>
              <p:cNvSpPr txBox="1"/>
              <p:nvPr/>
            </p:nvSpPr>
            <p:spPr>
              <a:xfrm>
                <a:off x="7949930" y="2534417"/>
                <a:ext cx="40235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32" name="文本框 31">
                <a:extLst>
                  <a:ext uri="{FF2B5EF4-FFF2-40B4-BE49-F238E27FC236}">
                    <a16:creationId xmlns:a16="http://schemas.microsoft.com/office/drawing/2014/main" id="{60E4D2DC-3180-4D59-A34D-CD352EED1981}"/>
                  </a:ext>
                </a:extLst>
              </p:cNvPr>
              <p:cNvSpPr txBox="1">
                <a:spLocks noRot="1" noChangeAspect="1" noMove="1" noResize="1" noEditPoints="1" noAdjustHandles="1" noChangeArrowheads="1" noChangeShapeType="1" noTextEdit="1"/>
              </p:cNvSpPr>
              <p:nvPr/>
            </p:nvSpPr>
            <p:spPr>
              <a:xfrm>
                <a:off x="7949930" y="2534417"/>
                <a:ext cx="402353"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F59C06C6-C415-4537-B26D-CA3E4F33E2D8}"/>
                  </a:ext>
                </a:extLst>
              </p:cNvPr>
              <p:cNvSpPr txBox="1"/>
              <p:nvPr/>
            </p:nvSpPr>
            <p:spPr>
              <a:xfrm>
                <a:off x="8744608" y="3745485"/>
                <a:ext cx="29161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𝑏</m:t>
                      </m:r>
                    </m:oMath>
                  </m:oMathPara>
                </a14:m>
                <a:endParaRPr lang="zh-CN" altLang="en-US" sz="2800" dirty="0">
                  <a:solidFill>
                    <a:srgbClr val="0000FF"/>
                  </a:solidFill>
                  <a:latin typeface="+mn-lt"/>
                  <a:ea typeface="+mn-ea"/>
                </a:endParaRPr>
              </a:p>
            </p:txBody>
          </p:sp>
        </mc:Choice>
        <mc:Fallback xmlns="">
          <p:sp>
            <p:nvSpPr>
              <p:cNvPr id="33" name="文本框 32">
                <a:extLst>
                  <a:ext uri="{FF2B5EF4-FFF2-40B4-BE49-F238E27FC236}">
                    <a16:creationId xmlns:a16="http://schemas.microsoft.com/office/drawing/2014/main" id="{F59C06C6-C415-4537-B26D-CA3E4F33E2D8}"/>
                  </a:ext>
                </a:extLst>
              </p:cNvPr>
              <p:cNvSpPr txBox="1">
                <a:spLocks noRot="1" noChangeAspect="1" noMove="1" noResize="1" noEditPoints="1" noAdjustHandles="1" noChangeArrowheads="1" noChangeShapeType="1" noTextEdit="1"/>
              </p:cNvSpPr>
              <p:nvPr/>
            </p:nvSpPr>
            <p:spPr>
              <a:xfrm>
                <a:off x="8744608" y="3745485"/>
                <a:ext cx="291618"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D59BDE9D-16CF-437C-A0B0-91E801253355}"/>
                  </a:ext>
                </a:extLst>
              </p:cNvPr>
              <p:cNvSpPr txBox="1"/>
              <p:nvPr/>
            </p:nvSpPr>
            <p:spPr>
              <a:xfrm>
                <a:off x="6451804" y="3709557"/>
                <a:ext cx="29892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oMath>
                  </m:oMathPara>
                </a14:m>
                <a:endParaRPr lang="zh-CN" altLang="en-US" sz="2800" dirty="0">
                  <a:solidFill>
                    <a:srgbClr val="0000FF"/>
                  </a:solidFill>
                  <a:latin typeface="+mn-lt"/>
                  <a:ea typeface="+mn-ea"/>
                </a:endParaRPr>
              </a:p>
            </p:txBody>
          </p:sp>
        </mc:Choice>
        <mc:Fallback xmlns="">
          <p:sp>
            <p:nvSpPr>
              <p:cNvPr id="34" name="文本框 33">
                <a:extLst>
                  <a:ext uri="{FF2B5EF4-FFF2-40B4-BE49-F238E27FC236}">
                    <a16:creationId xmlns:a16="http://schemas.microsoft.com/office/drawing/2014/main" id="{D59BDE9D-16CF-437C-A0B0-91E801253355}"/>
                  </a:ext>
                </a:extLst>
              </p:cNvPr>
              <p:cNvSpPr txBox="1">
                <a:spLocks noRot="1" noChangeAspect="1" noMove="1" noResize="1" noEditPoints="1" noAdjustHandles="1" noChangeArrowheads="1" noChangeShapeType="1" noTextEdit="1"/>
              </p:cNvSpPr>
              <p:nvPr/>
            </p:nvSpPr>
            <p:spPr>
              <a:xfrm>
                <a:off x="6451804" y="3709557"/>
                <a:ext cx="298928"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B876DC6C-04E3-40F0-8BF0-D218FE58E4FC}"/>
                  </a:ext>
                </a:extLst>
              </p:cNvPr>
              <p:cNvSpPr/>
              <p:nvPr/>
            </p:nvSpPr>
            <p:spPr>
              <a:xfrm>
                <a:off x="7710234" y="4115227"/>
                <a:ext cx="65178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e>
                        <m:sub>
                          <m:r>
                            <a:rPr lang="en-US" altLang="zh-CN" sz="2800" i="1">
                              <a:solidFill>
                                <a:srgbClr val="FF0000"/>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FF0000"/>
                  </a:solidFill>
                </a:endParaRPr>
              </a:p>
            </p:txBody>
          </p:sp>
        </mc:Choice>
        <mc:Fallback xmlns="">
          <p:sp>
            <p:nvSpPr>
              <p:cNvPr id="35" name="矩形 34">
                <a:extLst>
                  <a:ext uri="{FF2B5EF4-FFF2-40B4-BE49-F238E27FC236}">
                    <a16:creationId xmlns:a16="http://schemas.microsoft.com/office/drawing/2014/main" id="{B876DC6C-04E3-40F0-8BF0-D218FE58E4FC}"/>
                  </a:ext>
                </a:extLst>
              </p:cNvPr>
              <p:cNvSpPr>
                <a:spLocks noRot="1" noChangeAspect="1" noMove="1" noResize="1" noEditPoints="1" noAdjustHandles="1" noChangeArrowheads="1" noChangeShapeType="1" noTextEdit="1"/>
              </p:cNvSpPr>
              <p:nvPr/>
            </p:nvSpPr>
            <p:spPr>
              <a:xfrm>
                <a:off x="7710234" y="4115227"/>
                <a:ext cx="651781" cy="5754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F1DA83F4-F39D-40A2-BF78-0DD717403D3D}"/>
                  </a:ext>
                </a:extLst>
              </p:cNvPr>
              <p:cNvSpPr txBox="1"/>
              <p:nvPr/>
            </p:nvSpPr>
            <p:spPr>
              <a:xfrm>
                <a:off x="7583830" y="2871771"/>
                <a:ext cx="3406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xmlns="">
          <p:sp>
            <p:nvSpPr>
              <p:cNvPr id="36" name="文本框 35">
                <a:extLst>
                  <a:ext uri="{FF2B5EF4-FFF2-40B4-BE49-F238E27FC236}">
                    <a16:creationId xmlns:a16="http://schemas.microsoft.com/office/drawing/2014/main" id="{F1DA83F4-F39D-40A2-BF78-0DD717403D3D}"/>
                  </a:ext>
                </a:extLst>
              </p:cNvPr>
              <p:cNvSpPr txBox="1">
                <a:spLocks noRot="1" noChangeAspect="1" noMove="1" noResize="1" noEditPoints="1" noAdjustHandles="1" noChangeArrowheads="1" noChangeShapeType="1" noTextEdit="1"/>
              </p:cNvSpPr>
              <p:nvPr/>
            </p:nvSpPr>
            <p:spPr>
              <a:xfrm>
                <a:off x="7583830" y="2871771"/>
                <a:ext cx="340606"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D83F53E3-72F1-499E-8C3F-6C56DAFB7DA4}"/>
                  </a:ext>
                </a:extLst>
              </p:cNvPr>
              <p:cNvSpPr txBox="1"/>
              <p:nvPr/>
            </p:nvSpPr>
            <p:spPr>
              <a:xfrm>
                <a:off x="7210315" y="3410620"/>
                <a:ext cx="26917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𝑟</m:t>
                      </m:r>
                    </m:oMath>
                  </m:oMathPara>
                </a14:m>
                <a:endParaRPr lang="zh-CN" altLang="en-US" sz="2800" dirty="0">
                  <a:solidFill>
                    <a:srgbClr val="0000FF"/>
                  </a:solidFill>
                  <a:latin typeface="+mn-lt"/>
                  <a:ea typeface="+mn-ea"/>
                </a:endParaRPr>
              </a:p>
            </p:txBody>
          </p:sp>
        </mc:Choice>
        <mc:Fallback xmlns="">
          <p:sp>
            <p:nvSpPr>
              <p:cNvPr id="37" name="文本框 36">
                <a:extLst>
                  <a:ext uri="{FF2B5EF4-FFF2-40B4-BE49-F238E27FC236}">
                    <a16:creationId xmlns:a16="http://schemas.microsoft.com/office/drawing/2014/main" id="{D83F53E3-72F1-499E-8C3F-6C56DAFB7DA4}"/>
                  </a:ext>
                </a:extLst>
              </p:cNvPr>
              <p:cNvSpPr txBox="1">
                <a:spLocks noRot="1" noChangeAspect="1" noMove="1" noResize="1" noEditPoints="1" noAdjustHandles="1" noChangeArrowheads="1" noChangeShapeType="1" noTextEdit="1"/>
              </p:cNvSpPr>
              <p:nvPr/>
            </p:nvSpPr>
            <p:spPr>
              <a:xfrm>
                <a:off x="7210315" y="3410620"/>
                <a:ext cx="269176"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14A43AA3-2DEF-4834-A30C-40690E7CA1BE}"/>
                  </a:ext>
                </a:extLst>
              </p:cNvPr>
              <p:cNvSpPr txBox="1"/>
              <p:nvPr/>
            </p:nvSpPr>
            <p:spPr>
              <a:xfrm>
                <a:off x="7774201" y="3396256"/>
                <a:ext cx="29469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h</m:t>
                      </m:r>
                    </m:oMath>
                  </m:oMathPara>
                </a14:m>
                <a:endParaRPr lang="zh-CN" altLang="en-US" sz="2800" dirty="0">
                  <a:solidFill>
                    <a:srgbClr val="0000FF"/>
                  </a:solidFill>
                  <a:latin typeface="+mn-lt"/>
                  <a:ea typeface="+mn-ea"/>
                </a:endParaRPr>
              </a:p>
            </p:txBody>
          </p:sp>
        </mc:Choice>
        <mc:Fallback xmlns="">
          <p:sp>
            <p:nvSpPr>
              <p:cNvPr id="38" name="文本框 37">
                <a:extLst>
                  <a:ext uri="{FF2B5EF4-FFF2-40B4-BE49-F238E27FC236}">
                    <a16:creationId xmlns:a16="http://schemas.microsoft.com/office/drawing/2014/main" id="{14A43AA3-2DEF-4834-A30C-40690E7CA1BE}"/>
                  </a:ext>
                </a:extLst>
              </p:cNvPr>
              <p:cNvSpPr txBox="1">
                <a:spLocks noRot="1" noChangeAspect="1" noMove="1" noResize="1" noEditPoints="1" noAdjustHandles="1" noChangeArrowheads="1" noChangeShapeType="1" noTextEdit="1"/>
              </p:cNvSpPr>
              <p:nvPr/>
            </p:nvSpPr>
            <p:spPr>
              <a:xfrm>
                <a:off x="7774201" y="3396256"/>
                <a:ext cx="294696"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008353CC-3833-4C06-9B7A-9618A1E08167}"/>
                  </a:ext>
                </a:extLst>
              </p:cNvPr>
              <p:cNvSpPr txBox="1"/>
              <p:nvPr/>
            </p:nvSpPr>
            <p:spPr>
              <a:xfrm>
                <a:off x="6855789" y="3951785"/>
                <a:ext cx="434799" cy="494559"/>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latin typeface="+mn-lt"/>
                  <a:ea typeface="+mn-ea"/>
                </a:endParaRPr>
              </a:p>
            </p:txBody>
          </p:sp>
        </mc:Choice>
        <mc:Fallback xmlns="">
          <p:sp>
            <p:nvSpPr>
              <p:cNvPr id="39" name="文本框 38">
                <a:extLst>
                  <a:ext uri="{FF2B5EF4-FFF2-40B4-BE49-F238E27FC236}">
                    <a16:creationId xmlns:a16="http://schemas.microsoft.com/office/drawing/2014/main" id="{008353CC-3833-4C06-9B7A-9618A1E08167}"/>
                  </a:ext>
                </a:extLst>
              </p:cNvPr>
              <p:cNvSpPr txBox="1">
                <a:spLocks noRot="1" noChangeAspect="1" noMove="1" noResize="1" noEditPoints="1" noAdjustHandles="1" noChangeArrowheads="1" noChangeShapeType="1" noTextEdit="1"/>
              </p:cNvSpPr>
              <p:nvPr/>
            </p:nvSpPr>
            <p:spPr>
              <a:xfrm>
                <a:off x="6855789" y="3951785"/>
                <a:ext cx="434799" cy="49455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E02E9CAF-0032-45F0-A534-8EE4BA3187D1}"/>
                  </a:ext>
                </a:extLst>
              </p:cNvPr>
              <p:cNvSpPr/>
              <p:nvPr/>
            </p:nvSpPr>
            <p:spPr>
              <a:xfrm>
                <a:off x="2140769" y="1960373"/>
                <a:ext cx="1823255" cy="9115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𝑟</m:t>
                          </m:r>
                        </m:sub>
                      </m:sSub>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𝑟</m:t>
                          </m:r>
                        </m:num>
                        <m:den>
                          <m:r>
                            <a:rPr lang="en-US" altLang="zh-CN" sz="2800" b="0" i="1" smtClean="0">
                              <a:solidFill>
                                <a:srgbClr val="0000FF"/>
                              </a:solidFill>
                              <a:latin typeface="Cambria Math" panose="02040503050406030204" pitchFamily="18" charset="0"/>
                            </a:rPr>
                            <m:t>2</m:t>
                          </m:r>
                        </m:den>
                      </m:f>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endParaRPr>
              </a:p>
            </p:txBody>
          </p:sp>
        </mc:Choice>
        <mc:Fallback xmlns="">
          <p:sp>
            <p:nvSpPr>
              <p:cNvPr id="40" name="矩形 39">
                <a:extLst>
                  <a:ext uri="{FF2B5EF4-FFF2-40B4-BE49-F238E27FC236}">
                    <a16:creationId xmlns:a16="http://schemas.microsoft.com/office/drawing/2014/main" id="{E02E9CAF-0032-45F0-A534-8EE4BA3187D1}"/>
                  </a:ext>
                </a:extLst>
              </p:cNvPr>
              <p:cNvSpPr>
                <a:spLocks noRot="1" noChangeAspect="1" noMove="1" noResize="1" noEditPoints="1" noAdjustHandles="1" noChangeArrowheads="1" noChangeShapeType="1" noTextEdit="1"/>
              </p:cNvSpPr>
              <p:nvPr/>
            </p:nvSpPr>
            <p:spPr>
              <a:xfrm>
                <a:off x="2140769" y="1960373"/>
                <a:ext cx="1823255" cy="911596"/>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6BFC5AD9-F098-4F2E-82F8-BCD1570A6CF9}"/>
                  </a:ext>
                </a:extLst>
              </p:cNvPr>
              <p:cNvSpPr/>
              <p:nvPr/>
            </p:nvSpPr>
            <p:spPr>
              <a:xfrm>
                <a:off x="615972" y="3320262"/>
                <a:ext cx="2107885"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zh-CN" altLang="en-US" sz="2800" b="0" i="1" smtClean="0">
                          <a:solidFill>
                            <a:srgbClr val="0000FF"/>
                          </a:solidFill>
                          <a:latin typeface="Cambria Math" panose="02040503050406030204" pitchFamily="18" charset="0"/>
                          <a:ea typeface="Cambria Math" panose="02040503050406030204" pitchFamily="18" charset="0"/>
                        </a:rPr>
                        <m:t>𝜀</m:t>
                      </m:r>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𝑟</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41" name="矩形 40">
                <a:extLst>
                  <a:ext uri="{FF2B5EF4-FFF2-40B4-BE49-F238E27FC236}">
                    <a16:creationId xmlns:a16="http://schemas.microsoft.com/office/drawing/2014/main" id="{6BFC5AD9-F098-4F2E-82F8-BCD1570A6CF9}"/>
                  </a:ext>
                </a:extLst>
              </p:cNvPr>
              <p:cNvSpPr>
                <a:spLocks noRot="1" noChangeAspect="1" noMove="1" noResize="1" noEditPoints="1" noAdjustHandles="1" noChangeArrowheads="1" noChangeShapeType="1" noTextEdit="1"/>
              </p:cNvSpPr>
              <p:nvPr/>
            </p:nvSpPr>
            <p:spPr>
              <a:xfrm>
                <a:off x="615972" y="3320262"/>
                <a:ext cx="2107885" cy="586892"/>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D7918379-7625-47A6-8F7D-BB4B14433648}"/>
                  </a:ext>
                </a:extLst>
              </p:cNvPr>
              <p:cNvSpPr/>
              <p:nvPr/>
            </p:nvSpPr>
            <p:spPr>
              <a:xfrm>
                <a:off x="2653198" y="3152533"/>
                <a:ext cx="2584682" cy="9115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𝑟</m:t>
                          </m:r>
                        </m:num>
                        <m:den>
                          <m:r>
                            <a:rPr lang="en-US" altLang="zh-CN" sz="2800" b="0" i="1" smtClean="0">
                              <a:solidFill>
                                <a:srgbClr val="0000FF"/>
                              </a:solidFill>
                              <a:latin typeface="Cambria Math" panose="02040503050406030204" pitchFamily="18" charset="0"/>
                            </a:rPr>
                            <m:t>2</m:t>
                          </m:r>
                        </m:den>
                      </m:f>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en-US" altLang="zh-CN" sz="2800" b="0" i="1" smtClean="0">
                          <a:solidFill>
                            <a:srgbClr val="0000FF"/>
                          </a:solidFill>
                          <a:latin typeface="Cambria Math" panose="02040503050406030204" pitchFamily="18" charset="0"/>
                        </a:rPr>
                        <m:t>𝑑𝑙</m:t>
                      </m:r>
                      <m:func>
                        <m:funcPr>
                          <m:ctrlPr>
                            <a:rPr lang="en-US" altLang="zh-CN" sz="2800" b="0" i="1" smtClean="0">
                              <a:solidFill>
                                <a:srgbClr val="0000FF"/>
                              </a:solidFill>
                              <a:latin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rPr>
                            <m:t>cos</m:t>
                          </m:r>
                        </m:fName>
                        <m:e>
                          <m:r>
                            <a:rPr lang="zh-CN" altLang="en-US" sz="2800" b="0" i="1" smtClean="0">
                              <a:solidFill>
                                <a:srgbClr val="0000FF"/>
                              </a:solidFill>
                              <a:latin typeface="Cambria Math" panose="02040503050406030204" pitchFamily="18" charset="0"/>
                            </a:rPr>
                            <m:t>𝜃</m:t>
                          </m:r>
                        </m:e>
                      </m:func>
                    </m:oMath>
                  </m:oMathPara>
                </a14:m>
                <a:endParaRPr lang="zh-CN" altLang="en-US" sz="2800" dirty="0">
                  <a:solidFill>
                    <a:srgbClr val="0000FF"/>
                  </a:solidFill>
                </a:endParaRPr>
              </a:p>
            </p:txBody>
          </p:sp>
        </mc:Choice>
        <mc:Fallback xmlns="">
          <p:sp>
            <p:nvSpPr>
              <p:cNvPr id="42" name="矩形 41">
                <a:extLst>
                  <a:ext uri="{FF2B5EF4-FFF2-40B4-BE49-F238E27FC236}">
                    <a16:creationId xmlns:a16="http://schemas.microsoft.com/office/drawing/2014/main" id="{D7918379-7625-47A6-8F7D-BB4B14433648}"/>
                  </a:ext>
                </a:extLst>
              </p:cNvPr>
              <p:cNvSpPr>
                <a:spLocks noRot="1" noChangeAspect="1" noMove="1" noResize="1" noEditPoints="1" noAdjustHandles="1" noChangeArrowheads="1" noChangeShapeType="1" noTextEdit="1"/>
              </p:cNvSpPr>
              <p:nvPr/>
            </p:nvSpPr>
            <p:spPr>
              <a:xfrm>
                <a:off x="2653198" y="3152533"/>
                <a:ext cx="2584682" cy="911596"/>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EC6280D8-7DB1-487D-96E3-D8D040D0D570}"/>
                  </a:ext>
                </a:extLst>
              </p:cNvPr>
              <p:cNvSpPr/>
              <p:nvPr/>
            </p:nvSpPr>
            <p:spPr>
              <a:xfrm>
                <a:off x="1101861" y="4381263"/>
                <a:ext cx="1755352" cy="9115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h</m:t>
                          </m:r>
                        </m:num>
                        <m:den>
                          <m:r>
                            <a:rPr lang="en-US" altLang="zh-CN" sz="2800" b="0" i="1" smtClean="0">
                              <a:solidFill>
                                <a:srgbClr val="0000FF"/>
                              </a:solidFill>
                              <a:latin typeface="Cambria Math" panose="02040503050406030204" pitchFamily="18" charset="0"/>
                            </a:rPr>
                            <m:t>2</m:t>
                          </m:r>
                        </m:den>
                      </m:f>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en-US" altLang="zh-CN" sz="2800" b="0" i="1" smtClean="0">
                          <a:solidFill>
                            <a:srgbClr val="0000FF"/>
                          </a:solidFill>
                          <a:latin typeface="Cambria Math" panose="02040503050406030204" pitchFamily="18" charset="0"/>
                        </a:rPr>
                        <m:t>𝑑𝑙</m:t>
                      </m:r>
                    </m:oMath>
                  </m:oMathPara>
                </a14:m>
                <a:endParaRPr lang="zh-CN" altLang="en-US" sz="2800" dirty="0">
                  <a:solidFill>
                    <a:srgbClr val="0000FF"/>
                  </a:solidFill>
                </a:endParaRPr>
              </a:p>
            </p:txBody>
          </p:sp>
        </mc:Choice>
        <mc:Fallback xmlns="">
          <p:sp>
            <p:nvSpPr>
              <p:cNvPr id="43" name="矩形 42">
                <a:extLst>
                  <a:ext uri="{FF2B5EF4-FFF2-40B4-BE49-F238E27FC236}">
                    <a16:creationId xmlns:a16="http://schemas.microsoft.com/office/drawing/2014/main" id="{EC6280D8-7DB1-487D-96E3-D8D040D0D570}"/>
                  </a:ext>
                </a:extLst>
              </p:cNvPr>
              <p:cNvSpPr>
                <a:spLocks noRot="1" noChangeAspect="1" noMove="1" noResize="1" noEditPoints="1" noAdjustHandles="1" noChangeArrowheads="1" noChangeShapeType="1" noTextEdit="1"/>
              </p:cNvSpPr>
              <p:nvPr/>
            </p:nvSpPr>
            <p:spPr>
              <a:xfrm>
                <a:off x="1101861" y="4381263"/>
                <a:ext cx="1755352" cy="91159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D5EC98EB-2BB0-42E8-BC7D-D5C1166BED09}"/>
                  </a:ext>
                </a:extLst>
              </p:cNvPr>
              <p:cNvSpPr/>
              <p:nvPr/>
            </p:nvSpPr>
            <p:spPr>
              <a:xfrm>
                <a:off x="635721" y="5408386"/>
                <a:ext cx="2088136"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b="0" i="1" smtClean="0">
                              <a:solidFill>
                                <a:srgbClr val="0000FF"/>
                              </a:solidFill>
                              <a:latin typeface="Cambria Math" panose="02040503050406030204" pitchFamily="18" charset="0"/>
                              <a:ea typeface="Cambria Math" panose="02040503050406030204" pitchFamily="18" charset="0"/>
                            </a:rPr>
                            <m:t>𝑎𝑏</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𝜀</m:t>
                          </m:r>
                        </m:e>
                      </m:nary>
                    </m:oMath>
                  </m:oMathPara>
                </a14:m>
                <a:endParaRPr lang="zh-CN" altLang="en-US" sz="2800" dirty="0">
                  <a:solidFill>
                    <a:srgbClr val="0000FF"/>
                  </a:solidFill>
                </a:endParaRPr>
              </a:p>
            </p:txBody>
          </p:sp>
        </mc:Choice>
        <mc:Fallback xmlns="">
          <p:sp>
            <p:nvSpPr>
              <p:cNvPr id="44" name="矩形 43">
                <a:extLst>
                  <a:ext uri="{FF2B5EF4-FFF2-40B4-BE49-F238E27FC236}">
                    <a16:creationId xmlns:a16="http://schemas.microsoft.com/office/drawing/2014/main" id="{D5EC98EB-2BB0-42E8-BC7D-D5C1166BED09}"/>
                  </a:ext>
                </a:extLst>
              </p:cNvPr>
              <p:cNvSpPr>
                <a:spLocks noRot="1" noChangeAspect="1" noMove="1" noResize="1" noEditPoints="1" noAdjustHandles="1" noChangeArrowheads="1" noChangeShapeType="1" noTextEdit="1"/>
              </p:cNvSpPr>
              <p:nvPr/>
            </p:nvSpPr>
            <p:spPr>
              <a:xfrm>
                <a:off x="635721" y="5408386"/>
                <a:ext cx="2088136" cy="1069716"/>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7B2E62F6-00C6-44C6-BBC5-D89D3A3AF0FE}"/>
                  </a:ext>
                </a:extLst>
              </p:cNvPr>
              <p:cNvSpPr/>
              <p:nvPr/>
            </p:nvSpPr>
            <p:spPr>
              <a:xfrm>
                <a:off x="2618614" y="5477220"/>
                <a:ext cx="2254528" cy="10613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𝐿</m:t>
                          </m:r>
                        </m:sup>
                        <m:e>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h</m:t>
                              </m:r>
                            </m:num>
                            <m:den>
                              <m:r>
                                <a:rPr lang="en-US" altLang="zh-CN" sz="2800" i="1">
                                  <a:solidFill>
                                    <a:srgbClr val="0000FF"/>
                                  </a:solidFill>
                                  <a:latin typeface="Cambria Math" panose="02040503050406030204" pitchFamily="18" charset="0"/>
                                </a:rPr>
                                <m:t>2</m:t>
                              </m:r>
                            </m:den>
                          </m:f>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en-US" altLang="zh-CN" sz="2800" i="1">
                              <a:solidFill>
                                <a:srgbClr val="0000FF"/>
                              </a:solidFill>
                              <a:latin typeface="Cambria Math" panose="02040503050406030204" pitchFamily="18" charset="0"/>
                            </a:rPr>
                            <m:t>𝑑𝑙</m:t>
                          </m:r>
                        </m:e>
                      </m:nary>
                    </m:oMath>
                  </m:oMathPara>
                </a14:m>
                <a:endParaRPr lang="zh-CN" altLang="en-US" sz="2800" dirty="0">
                  <a:solidFill>
                    <a:srgbClr val="0000FF"/>
                  </a:solidFill>
                </a:endParaRPr>
              </a:p>
            </p:txBody>
          </p:sp>
        </mc:Choice>
        <mc:Fallback xmlns="">
          <p:sp>
            <p:nvSpPr>
              <p:cNvPr id="45" name="矩形 44">
                <a:extLst>
                  <a:ext uri="{FF2B5EF4-FFF2-40B4-BE49-F238E27FC236}">
                    <a16:creationId xmlns:a16="http://schemas.microsoft.com/office/drawing/2014/main" id="{7B2E62F6-00C6-44C6-BBC5-D89D3A3AF0FE}"/>
                  </a:ext>
                </a:extLst>
              </p:cNvPr>
              <p:cNvSpPr>
                <a:spLocks noRot="1" noChangeAspect="1" noMove="1" noResize="1" noEditPoints="1" noAdjustHandles="1" noChangeArrowheads="1" noChangeShapeType="1" noTextEdit="1"/>
              </p:cNvSpPr>
              <p:nvPr/>
            </p:nvSpPr>
            <p:spPr>
              <a:xfrm>
                <a:off x="2618614" y="5477220"/>
                <a:ext cx="2254528" cy="1061381"/>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9B92E82E-D847-49FA-877D-BFC64BAE01B1}"/>
                  </a:ext>
                </a:extLst>
              </p:cNvPr>
              <p:cNvSpPr/>
              <p:nvPr/>
            </p:nvSpPr>
            <p:spPr>
              <a:xfrm>
                <a:off x="4788785" y="5552112"/>
                <a:ext cx="1812483" cy="9115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h𝐿</m:t>
                      </m:r>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endParaRPr>
              </a:p>
            </p:txBody>
          </p:sp>
        </mc:Choice>
        <mc:Fallback xmlns="">
          <p:sp>
            <p:nvSpPr>
              <p:cNvPr id="46" name="矩形 45">
                <a:extLst>
                  <a:ext uri="{FF2B5EF4-FFF2-40B4-BE49-F238E27FC236}">
                    <a16:creationId xmlns:a16="http://schemas.microsoft.com/office/drawing/2014/main" id="{9B92E82E-D847-49FA-877D-BFC64BAE01B1}"/>
                  </a:ext>
                </a:extLst>
              </p:cNvPr>
              <p:cNvSpPr>
                <a:spLocks noRot="1" noChangeAspect="1" noMove="1" noResize="1" noEditPoints="1" noAdjustHandles="1" noChangeArrowheads="1" noChangeShapeType="1" noTextEdit="1"/>
              </p:cNvSpPr>
              <p:nvPr/>
            </p:nvSpPr>
            <p:spPr>
              <a:xfrm>
                <a:off x="4788785" y="5552112"/>
                <a:ext cx="1812483" cy="911596"/>
              </a:xfrm>
              <a:prstGeom prst="rect">
                <a:avLst/>
              </a:prstGeom>
              <a:blipFill>
                <a:blip r:embed="rId2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134610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0923"/>
                                        </p:tgtEl>
                                        <p:attrNameLst>
                                          <p:attrName>style.visibility</p:attrName>
                                        </p:attrNameLst>
                                      </p:cBhvr>
                                      <p:to>
                                        <p:strVal val="visible"/>
                                      </p:to>
                                    </p:set>
                                    <p:animEffect transition="in" filter="wipe(left)">
                                      <p:cBhvr>
                                        <p:cTn id="7" dur="500"/>
                                        <p:tgtEl>
                                          <p:spTgt spid="809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4045"/>
                                        </p:tgtEl>
                                        <p:attrNameLst>
                                          <p:attrName>style.visibility</p:attrName>
                                        </p:attrNameLst>
                                      </p:cBhvr>
                                      <p:to>
                                        <p:strVal val="visible"/>
                                      </p:to>
                                    </p:set>
                                    <p:animEffect transition="in" filter="wipe(left)">
                                      <p:cBhvr>
                                        <p:cTn id="12" dur="500"/>
                                        <p:tgtEl>
                                          <p:spTgt spid="4404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052"/>
                                        </p:tgtEl>
                                        <p:attrNameLst>
                                          <p:attrName>style.visibility</p:attrName>
                                        </p:attrNameLst>
                                      </p:cBhvr>
                                      <p:to>
                                        <p:strVal val="visible"/>
                                      </p:to>
                                    </p:set>
                                    <p:animEffect transition="in" filter="wipe(left)">
                                      <p:cBhvr>
                                        <p:cTn id="27" dur="500"/>
                                        <p:tgtEl>
                                          <p:spTgt spid="4405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left)">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animEffect transition="in" filter="wipe(left)">
                                      <p:cBhvr>
                                        <p:cTn id="42" dur="500"/>
                                        <p:tgtEl>
                                          <p:spTgt spid="3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44058"/>
                                        </p:tgtEl>
                                        <p:attrNameLst>
                                          <p:attrName>style.visibility</p:attrName>
                                        </p:attrNameLst>
                                      </p:cBhvr>
                                      <p:to>
                                        <p:strVal val="visible"/>
                                      </p:to>
                                    </p:set>
                                    <p:animEffect transition="in" filter="wipe(left)">
                                      <p:cBhvr>
                                        <p:cTn id="47" dur="500"/>
                                        <p:tgtEl>
                                          <p:spTgt spid="4405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left)">
                                      <p:cBhvr>
                                        <p:cTn id="52" dur="500"/>
                                        <p:tgtEl>
                                          <p:spTgt spid="3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4053"/>
                                        </p:tgtEl>
                                        <p:attrNameLst>
                                          <p:attrName>style.visibility</p:attrName>
                                        </p:attrNameLst>
                                      </p:cBhvr>
                                      <p:to>
                                        <p:strVal val="visible"/>
                                      </p:to>
                                    </p:set>
                                    <p:animEffect transition="in" filter="wipe(left)">
                                      <p:cBhvr>
                                        <p:cTn id="57" dur="500"/>
                                        <p:tgtEl>
                                          <p:spTgt spid="44053"/>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44054"/>
                                        </p:tgtEl>
                                        <p:attrNameLst>
                                          <p:attrName>style.visibility</p:attrName>
                                        </p:attrNameLst>
                                      </p:cBhvr>
                                      <p:to>
                                        <p:strVal val="visible"/>
                                      </p:to>
                                    </p:set>
                                    <p:animEffect transition="in" filter="wipe(left)">
                                      <p:cBhvr>
                                        <p:cTn id="62" dur="500"/>
                                        <p:tgtEl>
                                          <p:spTgt spid="44054"/>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4040"/>
                                        </p:tgtEl>
                                        <p:attrNameLst>
                                          <p:attrName>style.visibility</p:attrName>
                                        </p:attrNameLst>
                                      </p:cBhvr>
                                      <p:to>
                                        <p:strVal val="visible"/>
                                      </p:to>
                                    </p:set>
                                    <p:animEffect transition="in" filter="wipe(left)">
                                      <p:cBhvr>
                                        <p:cTn id="67" dur="500"/>
                                        <p:tgtEl>
                                          <p:spTgt spid="4404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left)">
                                      <p:cBhvr>
                                        <p:cTn id="72" dur="500"/>
                                        <p:tgtEl>
                                          <p:spTgt spid="4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4055"/>
                                        </p:tgtEl>
                                        <p:attrNameLst>
                                          <p:attrName>style.visibility</p:attrName>
                                        </p:attrNameLst>
                                      </p:cBhvr>
                                      <p:to>
                                        <p:strVal val="visible"/>
                                      </p:to>
                                    </p:set>
                                    <p:animEffect transition="in" filter="wipe(left)">
                                      <p:cBhvr>
                                        <p:cTn id="77" dur="500"/>
                                        <p:tgtEl>
                                          <p:spTgt spid="4405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wipe(left)">
                                      <p:cBhvr>
                                        <p:cTn id="82" dur="500"/>
                                        <p:tgtEl>
                                          <p:spTgt spid="3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44056"/>
                                        </p:tgtEl>
                                        <p:attrNameLst>
                                          <p:attrName>style.visibility</p:attrName>
                                        </p:attrNameLst>
                                      </p:cBhvr>
                                      <p:to>
                                        <p:strVal val="visible"/>
                                      </p:to>
                                    </p:set>
                                    <p:animEffect transition="in" filter="wipe(left)">
                                      <p:cBhvr>
                                        <p:cTn id="87" dur="500"/>
                                        <p:tgtEl>
                                          <p:spTgt spid="4405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wipe(left)">
                                      <p:cBhvr>
                                        <p:cTn id="92" dur="500"/>
                                        <p:tgtEl>
                                          <p:spTgt spid="3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44057"/>
                                        </p:tgtEl>
                                        <p:attrNameLst>
                                          <p:attrName>style.visibility</p:attrName>
                                        </p:attrNameLst>
                                      </p:cBhvr>
                                      <p:to>
                                        <p:strVal val="visible"/>
                                      </p:to>
                                    </p:set>
                                    <p:animEffect transition="in" filter="wipe(left)">
                                      <p:cBhvr>
                                        <p:cTn id="97" dur="500"/>
                                        <p:tgtEl>
                                          <p:spTgt spid="44057"/>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wipe(left)">
                                      <p:cBhvr>
                                        <p:cTn id="102" dur="500"/>
                                        <p:tgtEl>
                                          <p:spTgt spid="3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wipe(left)">
                                      <p:cBhvr>
                                        <p:cTn id="107" dur="500"/>
                                        <p:tgtEl>
                                          <p:spTgt spid="4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42"/>
                                        </p:tgtEl>
                                        <p:attrNameLst>
                                          <p:attrName>style.visibility</p:attrName>
                                        </p:attrNameLst>
                                      </p:cBhvr>
                                      <p:to>
                                        <p:strVal val="visible"/>
                                      </p:to>
                                    </p:set>
                                    <p:animEffect transition="in" filter="wipe(left)">
                                      <p:cBhvr>
                                        <p:cTn id="112" dur="500"/>
                                        <p:tgtEl>
                                          <p:spTgt spid="42"/>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43"/>
                                        </p:tgtEl>
                                        <p:attrNameLst>
                                          <p:attrName>style.visibility</p:attrName>
                                        </p:attrNameLst>
                                      </p:cBhvr>
                                      <p:to>
                                        <p:strVal val="visible"/>
                                      </p:to>
                                    </p:set>
                                    <p:animEffect transition="in" filter="wipe(left)">
                                      <p:cBhvr>
                                        <p:cTn id="117" dur="500"/>
                                        <p:tgtEl>
                                          <p:spTgt spid="4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44"/>
                                        </p:tgtEl>
                                        <p:attrNameLst>
                                          <p:attrName>style.visibility</p:attrName>
                                        </p:attrNameLst>
                                      </p:cBhvr>
                                      <p:to>
                                        <p:strVal val="visible"/>
                                      </p:to>
                                    </p:set>
                                    <p:animEffect transition="in" filter="wipe(left)">
                                      <p:cBhvr>
                                        <p:cTn id="122" dur="500"/>
                                        <p:tgtEl>
                                          <p:spTgt spid="44"/>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45"/>
                                        </p:tgtEl>
                                        <p:attrNameLst>
                                          <p:attrName>style.visibility</p:attrName>
                                        </p:attrNameLst>
                                      </p:cBhvr>
                                      <p:to>
                                        <p:strVal val="visible"/>
                                      </p:to>
                                    </p:set>
                                    <p:animEffect transition="in" filter="wipe(left)">
                                      <p:cBhvr>
                                        <p:cTn id="127" dur="500"/>
                                        <p:tgtEl>
                                          <p:spTgt spid="45"/>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46"/>
                                        </p:tgtEl>
                                        <p:attrNameLst>
                                          <p:attrName>style.visibility</p:attrName>
                                        </p:attrNameLst>
                                      </p:cBhvr>
                                      <p:to>
                                        <p:strVal val="visible"/>
                                      </p:to>
                                    </p:set>
                                    <p:animEffect transition="in" filter="wipe(left)">
                                      <p:cBhvr>
                                        <p:cTn id="132" dur="500"/>
                                        <p:tgtEl>
                                          <p:spTgt spid="46"/>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44070"/>
                                        </p:tgtEl>
                                        <p:attrNameLst>
                                          <p:attrName>style.visibility</p:attrName>
                                        </p:attrNameLst>
                                      </p:cBhvr>
                                      <p:to>
                                        <p:strVal val="visible"/>
                                      </p:to>
                                    </p:set>
                                    <p:animEffect transition="in" filter="wipe(left)">
                                      <p:cBhvr>
                                        <p:cTn id="137" dur="500"/>
                                        <p:tgtEl>
                                          <p:spTgt spid="44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0" grpId="0"/>
      <p:bldP spid="44045" grpId="0" animBg="1"/>
      <p:bldP spid="44052" grpId="0" animBg="1"/>
      <p:bldP spid="44055" grpId="0" animBg="1"/>
      <p:bldP spid="44070" grpId="0"/>
      <p:bldP spid="80923"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a:t>
              </a:r>
              <a:endParaRPr lang="zh-CN" altLang="en-US" sz="6000" dirty="0"/>
            </a:p>
          </p:txBody>
        </p:sp>
        <p:sp>
          <p:nvSpPr>
            <p:cNvPr id="51" name="文本框 50"/>
            <p:cNvSpPr txBox="1"/>
            <p:nvPr/>
          </p:nvSpPr>
          <p:spPr>
            <a:xfrm>
              <a:off x="5774214" y="3061934"/>
              <a:ext cx="6417136"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电磁感应的基本规律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1834230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2959" name="Text Box 3"/>
              <p:cNvSpPr txBox="1">
                <a:spLocks noChangeArrowheads="1"/>
              </p:cNvSpPr>
              <p:nvPr/>
            </p:nvSpPr>
            <p:spPr bwMode="auto">
              <a:xfrm>
                <a:off x="637932" y="513863"/>
                <a:ext cx="9374169"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例：如图所示，有一半径为</a:t>
                </a:r>
                <a14:m>
                  <m:oMath xmlns:m="http://schemas.openxmlformats.org/officeDocument/2006/math">
                    <m:r>
                      <a:rPr kumimoji="0" lang="en-US" altLang="zh-CN" sz="2800" b="0" i="1" smtClean="0">
                        <a:solidFill>
                          <a:srgbClr val="0000FF"/>
                        </a:solidFill>
                        <a:latin typeface="Cambria Math" panose="02040503050406030204" pitchFamily="18" charset="0"/>
                        <a:ea typeface="+mn-ea"/>
                      </a:rPr>
                      <m:t>𝑟</m:t>
                    </m:r>
                  </m:oMath>
                </a14:m>
                <a:r>
                  <a:rPr kumimoji="0" lang="en-US" altLang="zh-CN" sz="2800" dirty="0">
                    <a:solidFill>
                      <a:srgbClr val="0000FF"/>
                    </a:solidFill>
                    <a:latin typeface="+mn-ea"/>
                    <a:ea typeface="+mn-ea"/>
                  </a:rPr>
                  <a:t>，</a:t>
                </a:r>
                <a:r>
                  <a:rPr kumimoji="0" lang="zh-CN" altLang="en-US" sz="2800" dirty="0">
                    <a:solidFill>
                      <a:srgbClr val="0000FF"/>
                    </a:solidFill>
                    <a:latin typeface="+mn-ea"/>
                    <a:ea typeface="+mn-ea"/>
                  </a:rPr>
                  <a:t>电阻为</a:t>
                </a:r>
                <a14:m>
                  <m:oMath xmlns:m="http://schemas.openxmlformats.org/officeDocument/2006/math">
                    <m:r>
                      <a:rPr kumimoji="0" lang="en-US" altLang="zh-CN" sz="2800" b="0" i="1" smtClean="0">
                        <a:solidFill>
                          <a:srgbClr val="0000FF"/>
                        </a:solidFill>
                        <a:latin typeface="Cambria Math" panose="02040503050406030204" pitchFamily="18" charset="0"/>
                        <a:ea typeface="+mn-ea"/>
                      </a:rPr>
                      <m:t>𝑅</m:t>
                    </m:r>
                  </m:oMath>
                </a14:m>
                <a:r>
                  <a:rPr kumimoji="0" lang="zh-CN" altLang="en-US" sz="2800" dirty="0">
                    <a:solidFill>
                      <a:srgbClr val="0000FF"/>
                    </a:solidFill>
                    <a:latin typeface="+mn-ea"/>
                    <a:ea typeface="+mn-ea"/>
                  </a:rPr>
                  <a:t>的细圆环，放在与圆环所围的平面相垂直的均匀磁场中。设磁场的磁感强度随时间变化，且</a:t>
                </a:r>
                <a14:m>
                  <m:oMath xmlns:m="http://schemas.openxmlformats.org/officeDocument/2006/math">
                    <m:r>
                      <a:rPr kumimoji="0" lang="zh-CN" altLang="en-US" sz="2800" i="1" smtClean="0">
                        <a:solidFill>
                          <a:srgbClr val="0000FF"/>
                        </a:solidFill>
                        <a:latin typeface="Cambria Math" panose="02040503050406030204" pitchFamily="18" charset="0"/>
                        <a:ea typeface="+mn-ea"/>
                      </a:rPr>
                      <m:t>𝜕</m:t>
                    </m:r>
                    <m:r>
                      <a:rPr kumimoji="0" lang="en-US" altLang="zh-CN" sz="2800" b="0" i="1" smtClean="0">
                        <a:solidFill>
                          <a:srgbClr val="0000FF"/>
                        </a:solidFill>
                        <a:latin typeface="Cambria Math" panose="02040503050406030204" pitchFamily="18" charset="0"/>
                        <a:ea typeface="+mn-ea"/>
                      </a:rPr>
                      <m:t>𝐵</m:t>
                    </m:r>
                    <m:r>
                      <a:rPr kumimoji="0" lang="en-US" altLang="zh-CN" sz="2800" b="0" i="1" smtClean="0">
                        <a:solidFill>
                          <a:srgbClr val="0000FF"/>
                        </a:solidFill>
                        <a:latin typeface="Cambria Math" panose="02040503050406030204" pitchFamily="18" charset="0"/>
                        <a:ea typeface="+mn-ea"/>
                      </a:rPr>
                      <m:t>/</m:t>
                    </m:r>
                    <m:r>
                      <a:rPr kumimoji="0" lang="zh-CN" altLang="en-US" sz="2800" b="0" i="1" smtClean="0">
                        <a:solidFill>
                          <a:srgbClr val="0000FF"/>
                        </a:solidFill>
                        <a:latin typeface="Cambria Math" panose="02040503050406030204" pitchFamily="18" charset="0"/>
                        <a:ea typeface="+mn-ea"/>
                      </a:rPr>
                      <m:t>𝜕</m:t>
                    </m:r>
                    <m:r>
                      <a:rPr kumimoji="0" lang="en-US" altLang="zh-CN" sz="2800" b="0" i="1" smtClean="0">
                        <a:solidFill>
                          <a:srgbClr val="0000FF"/>
                        </a:solidFill>
                        <a:latin typeface="Cambria Math" panose="02040503050406030204" pitchFamily="18" charset="0"/>
                        <a:ea typeface="+mn-ea"/>
                      </a:rPr>
                      <m:t>𝑡</m:t>
                    </m:r>
                  </m:oMath>
                </a14:m>
                <a:r>
                  <a:rPr kumimoji="0" lang="en-US" altLang="zh-CN" sz="2800" dirty="0">
                    <a:solidFill>
                      <a:srgbClr val="0000FF"/>
                    </a:solidFill>
                    <a:latin typeface="+mn-ea"/>
                    <a:ea typeface="+mn-ea"/>
                  </a:rPr>
                  <a:t>=</a:t>
                </a:r>
                <a:r>
                  <a:rPr kumimoji="0" lang="zh-CN" altLang="en-US" sz="2800" dirty="0">
                    <a:solidFill>
                      <a:srgbClr val="0000FF"/>
                    </a:solidFill>
                    <a:latin typeface="+mn-ea"/>
                    <a:ea typeface="+mn-ea"/>
                  </a:rPr>
                  <a:t>常量。求圆环上的感应电流的值。</a:t>
                </a:r>
              </a:p>
            </p:txBody>
          </p:sp>
        </mc:Choice>
        <mc:Fallback xmlns="">
          <p:sp>
            <p:nvSpPr>
              <p:cNvPr id="82959" name="Text Box 3"/>
              <p:cNvSpPr txBox="1">
                <a:spLocks noRot="1" noChangeAspect="1" noMove="1" noResize="1" noEditPoints="1" noAdjustHandles="1" noChangeArrowheads="1" noChangeShapeType="1" noTextEdit="1"/>
              </p:cNvSpPr>
              <p:nvPr/>
            </p:nvSpPr>
            <p:spPr bwMode="auto">
              <a:xfrm>
                <a:off x="637932" y="513863"/>
                <a:ext cx="9374169" cy="1384995"/>
              </a:xfrm>
              <a:prstGeom prst="rect">
                <a:avLst/>
              </a:prstGeom>
              <a:blipFill>
                <a:blip r:embed="rId3"/>
                <a:stretch>
                  <a:fillRect l="-1366" t="-4405" r="-1366"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2948" name="Text Box 57"/>
          <p:cNvSpPr txBox="1">
            <a:spLocks noChangeArrowheads="1"/>
          </p:cNvSpPr>
          <p:nvPr/>
        </p:nvSpPr>
        <p:spPr bwMode="auto">
          <a:xfrm>
            <a:off x="637932" y="1939631"/>
            <a:ext cx="566506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解：取面积方向向上，即取圆环的绕行方向为逆时针</a:t>
            </a:r>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E1236C7A-3B1E-44A9-B3C2-AD64FDCAD1BE}"/>
                  </a:ext>
                </a:extLst>
              </p:cNvPr>
              <p:cNvSpPr/>
              <p:nvPr/>
            </p:nvSpPr>
            <p:spPr>
              <a:xfrm>
                <a:off x="950673" y="5005372"/>
                <a:ext cx="1218795"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𝑟</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17" name="矩形 16">
                <a:extLst>
                  <a:ext uri="{FF2B5EF4-FFF2-40B4-BE49-F238E27FC236}">
                    <a16:creationId xmlns:a16="http://schemas.microsoft.com/office/drawing/2014/main" id="{E1236C7A-3B1E-44A9-B3C2-AD64FDCAD1BE}"/>
                  </a:ext>
                </a:extLst>
              </p:cNvPr>
              <p:cNvSpPr>
                <a:spLocks noRot="1" noChangeAspect="1" noMove="1" noResize="1" noEditPoints="1" noAdjustHandles="1" noChangeArrowheads="1" noChangeShapeType="1" noTextEdit="1"/>
              </p:cNvSpPr>
              <p:nvPr/>
            </p:nvSpPr>
            <p:spPr>
              <a:xfrm>
                <a:off x="950673" y="5005372"/>
                <a:ext cx="1218795" cy="82747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F109B6EE-BD49-4050-9ECD-B9BA9C214201}"/>
                  </a:ext>
                </a:extLst>
              </p:cNvPr>
              <p:cNvSpPr/>
              <p:nvPr/>
            </p:nvSpPr>
            <p:spPr>
              <a:xfrm>
                <a:off x="950673" y="2743113"/>
                <a:ext cx="4628126" cy="1109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𝑟</m:t>
                          </m:r>
                        </m:sub>
                      </m:sSub>
                      <m:r>
                        <a:rPr lang="en-US" altLang="zh-CN" sz="2800" b="0" i="1" smtClean="0">
                          <a:solidFill>
                            <a:srgbClr val="0000FF"/>
                          </a:solidFill>
                          <a:latin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i="1">
                          <a:solidFill>
                            <a:srgbClr val="0000FF"/>
                          </a:solidFill>
                          <a:latin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num>
                            <m:den>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18" name="矩形 17">
                <a:extLst>
                  <a:ext uri="{FF2B5EF4-FFF2-40B4-BE49-F238E27FC236}">
                    <a16:creationId xmlns:a16="http://schemas.microsoft.com/office/drawing/2014/main" id="{F109B6EE-BD49-4050-9ECD-B9BA9C214201}"/>
                  </a:ext>
                </a:extLst>
              </p:cNvPr>
              <p:cNvSpPr>
                <a:spLocks noRot="1" noChangeAspect="1" noMove="1" noResize="1" noEditPoints="1" noAdjustHandles="1" noChangeArrowheads="1" noChangeShapeType="1" noTextEdit="1"/>
              </p:cNvSpPr>
              <p:nvPr/>
            </p:nvSpPr>
            <p:spPr>
              <a:xfrm>
                <a:off x="950673" y="2743113"/>
                <a:ext cx="4628126" cy="110998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AB05F4B8-EAEB-4417-AAEE-53D9FBFEDCE1}"/>
                  </a:ext>
                </a:extLst>
              </p:cNvPr>
              <p:cNvSpPr/>
              <p:nvPr/>
            </p:nvSpPr>
            <p:spPr>
              <a:xfrm>
                <a:off x="1354874" y="3813304"/>
                <a:ext cx="2197333" cy="10111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smtClean="0">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𝑆</m:t>
                          </m:r>
                        </m:e>
                      </m:nary>
                    </m:oMath>
                  </m:oMathPara>
                </a14:m>
                <a:endParaRPr lang="zh-CN" altLang="en-US" sz="2800" dirty="0">
                  <a:solidFill>
                    <a:srgbClr val="0000FF"/>
                  </a:solidFill>
                </a:endParaRPr>
              </a:p>
            </p:txBody>
          </p:sp>
        </mc:Choice>
        <mc:Fallback xmlns="">
          <p:sp>
            <p:nvSpPr>
              <p:cNvPr id="19" name="矩形 18">
                <a:extLst>
                  <a:ext uri="{FF2B5EF4-FFF2-40B4-BE49-F238E27FC236}">
                    <a16:creationId xmlns:a16="http://schemas.microsoft.com/office/drawing/2014/main" id="{AB05F4B8-EAEB-4417-AAEE-53D9FBFEDCE1}"/>
                  </a:ext>
                </a:extLst>
              </p:cNvPr>
              <p:cNvSpPr>
                <a:spLocks noRot="1" noChangeAspect="1" noMove="1" noResize="1" noEditPoints="1" noAdjustHandles="1" noChangeArrowheads="1" noChangeShapeType="1" noTextEdit="1"/>
              </p:cNvSpPr>
              <p:nvPr/>
            </p:nvSpPr>
            <p:spPr>
              <a:xfrm>
                <a:off x="1354874" y="3813304"/>
                <a:ext cx="2197333" cy="101111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455B7F2D-B505-42DA-BDF3-94B1F05726D6}"/>
                  </a:ext>
                </a:extLst>
              </p:cNvPr>
              <p:cNvSpPr/>
              <p:nvPr/>
            </p:nvSpPr>
            <p:spPr>
              <a:xfrm>
                <a:off x="3351441" y="3832714"/>
                <a:ext cx="2061590" cy="9115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zh-CN" altLang="en-US" sz="2800" i="1">
                          <a:solidFill>
                            <a:srgbClr val="0000FF"/>
                          </a:solidFill>
                          <a:latin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20" name="矩形 19">
                <a:extLst>
                  <a:ext uri="{FF2B5EF4-FFF2-40B4-BE49-F238E27FC236}">
                    <a16:creationId xmlns:a16="http://schemas.microsoft.com/office/drawing/2014/main" id="{455B7F2D-B505-42DA-BDF3-94B1F05726D6}"/>
                  </a:ext>
                </a:extLst>
              </p:cNvPr>
              <p:cNvSpPr>
                <a:spLocks noRot="1" noChangeAspect="1" noMove="1" noResize="1" noEditPoints="1" noAdjustHandles="1" noChangeArrowheads="1" noChangeShapeType="1" noTextEdit="1"/>
              </p:cNvSpPr>
              <p:nvPr/>
            </p:nvSpPr>
            <p:spPr>
              <a:xfrm>
                <a:off x="3351441" y="3832714"/>
                <a:ext cx="2061590" cy="91159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CE864AB6-EF2E-478D-8EB3-AC651D492000}"/>
                  </a:ext>
                </a:extLst>
              </p:cNvPr>
              <p:cNvSpPr/>
              <p:nvPr/>
            </p:nvSpPr>
            <p:spPr>
              <a:xfrm>
                <a:off x="2025461" y="4875914"/>
                <a:ext cx="2061590"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𝑅</m:t>
                          </m:r>
                        </m:den>
                      </m:f>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endParaRPr>
              </a:p>
            </p:txBody>
          </p:sp>
        </mc:Choice>
        <mc:Fallback xmlns="">
          <p:sp>
            <p:nvSpPr>
              <p:cNvPr id="21" name="矩形 20">
                <a:extLst>
                  <a:ext uri="{FF2B5EF4-FFF2-40B4-BE49-F238E27FC236}">
                    <a16:creationId xmlns:a16="http://schemas.microsoft.com/office/drawing/2014/main" id="{CE864AB6-EF2E-478D-8EB3-AC651D492000}"/>
                  </a:ext>
                </a:extLst>
              </p:cNvPr>
              <p:cNvSpPr>
                <a:spLocks noRot="1" noChangeAspect="1" noMove="1" noResize="1" noEditPoints="1" noAdjustHandles="1" noChangeArrowheads="1" noChangeShapeType="1" noTextEdit="1"/>
              </p:cNvSpPr>
              <p:nvPr/>
            </p:nvSpPr>
            <p:spPr>
              <a:xfrm>
                <a:off x="2025461" y="4875914"/>
                <a:ext cx="2061590" cy="956929"/>
              </a:xfrm>
              <a:prstGeom prst="rect">
                <a:avLst/>
              </a:prstGeom>
              <a:blipFill>
                <a:blip r:embed="rId8"/>
                <a:stretch>
                  <a:fillRect/>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90F7AA4B-1155-4241-A257-57D68DC38E97}"/>
              </a:ext>
            </a:extLst>
          </p:cNvPr>
          <p:cNvGrpSpPr/>
          <p:nvPr/>
        </p:nvGrpSpPr>
        <p:grpSpPr>
          <a:xfrm>
            <a:off x="6887901" y="2416684"/>
            <a:ext cx="3124200" cy="3090863"/>
            <a:chOff x="5590931" y="2880825"/>
            <a:chExt cx="3124200" cy="3090863"/>
          </a:xfrm>
        </p:grpSpPr>
        <p:grpSp>
          <p:nvGrpSpPr>
            <p:cNvPr id="82947" name="Group 56"/>
            <p:cNvGrpSpPr>
              <a:grpSpLocks/>
            </p:cNvGrpSpPr>
            <p:nvPr/>
          </p:nvGrpSpPr>
          <p:grpSpPr bwMode="auto">
            <a:xfrm>
              <a:off x="5590931" y="2880825"/>
              <a:ext cx="3124200" cy="3090863"/>
              <a:chOff x="3408" y="1875"/>
              <a:chExt cx="1968" cy="1947"/>
            </a:xfrm>
          </p:grpSpPr>
          <p:sp>
            <p:nvSpPr>
              <p:cNvPr id="82952" name="Rectangle 48"/>
              <p:cNvSpPr>
                <a:spLocks noChangeArrowheads="1"/>
              </p:cNvSpPr>
              <p:nvPr/>
            </p:nvSpPr>
            <p:spPr bwMode="auto">
              <a:xfrm>
                <a:off x="3408" y="1875"/>
                <a:ext cx="1968" cy="194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82953" name="Oval 50"/>
              <p:cNvSpPr>
                <a:spLocks noChangeArrowheads="1"/>
              </p:cNvSpPr>
              <p:nvPr/>
            </p:nvSpPr>
            <p:spPr bwMode="auto">
              <a:xfrm>
                <a:off x="3600" y="2640"/>
                <a:ext cx="1584" cy="576"/>
              </a:xfrm>
              <a:prstGeom prst="ellipse">
                <a:avLst/>
              </a:prstGeom>
              <a:solidFill>
                <a:schemeClr val="accent1"/>
              </a:solidFill>
              <a:ln w="28575">
                <a:solidFill>
                  <a:srgbClr val="3333FF"/>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82954" name="Line 51"/>
              <p:cNvSpPr>
                <a:spLocks noChangeShapeType="1"/>
              </p:cNvSpPr>
              <p:nvPr/>
            </p:nvSpPr>
            <p:spPr bwMode="auto">
              <a:xfrm flipV="1">
                <a:off x="4416" y="2062"/>
                <a:ext cx="0" cy="864"/>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82955" name="Line 52"/>
              <p:cNvSpPr>
                <a:spLocks noChangeShapeType="1"/>
              </p:cNvSpPr>
              <p:nvPr/>
            </p:nvSpPr>
            <p:spPr bwMode="auto">
              <a:xfrm>
                <a:off x="4416" y="3216"/>
                <a:ext cx="0" cy="480"/>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82956" name="Line 53"/>
              <p:cNvSpPr>
                <a:spLocks noChangeShapeType="1"/>
              </p:cNvSpPr>
              <p:nvPr/>
            </p:nvSpPr>
            <p:spPr bwMode="auto">
              <a:xfrm flipV="1">
                <a:off x="4416" y="2784"/>
                <a:ext cx="624" cy="144"/>
              </a:xfrm>
              <a:prstGeom prst="line">
                <a:avLst/>
              </a:prstGeom>
              <a:noFill/>
              <a:ln w="19050">
                <a:solidFill>
                  <a:schemeClr val="tx1"/>
                </a:solidFill>
                <a:round/>
                <a:headEnd/>
                <a:tailEnd type="none" w="sm" len="lg"/>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82957" name="Rectangle 54"/>
                  <p:cNvSpPr>
                    <a:spLocks noChangeArrowheads="1"/>
                  </p:cNvSpPr>
                  <p:nvPr/>
                </p:nvSpPr>
                <p:spPr bwMode="auto">
                  <a:xfrm>
                    <a:off x="4624" y="2760"/>
                    <a:ext cx="296"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Para xmlns:m="http://schemas.openxmlformats.org/officeDocument/2006/math">
                        <m:oMathParaPr>
                          <m:jc m:val="centerGroup"/>
                        </m:oMathParaPr>
                        <m:oMath xmlns:m="http://schemas.openxmlformats.org/officeDocument/2006/math">
                          <m:r>
                            <a:rPr kumimoji="0" lang="en-US" altLang="zh-CN" sz="2800" i="1" smtClean="0">
                              <a:solidFill>
                                <a:schemeClr val="tx1"/>
                              </a:solidFill>
                              <a:latin typeface="Cambria Math" panose="02040503050406030204" pitchFamily="18" charset="0"/>
                            </a:rPr>
                            <m:t>𝑟</m:t>
                          </m:r>
                        </m:oMath>
                      </m:oMathPara>
                    </a14:m>
                    <a:endParaRPr kumimoji="0" lang="zh-CN" altLang="en-US" sz="2800" i="1" dirty="0">
                      <a:solidFill>
                        <a:schemeClr val="tx1"/>
                      </a:solidFill>
                      <a:latin typeface="+mn-ea"/>
                      <a:ea typeface="+mn-ea"/>
                    </a:endParaRPr>
                  </a:p>
                </p:txBody>
              </p:sp>
            </mc:Choice>
            <mc:Fallback xmlns="">
              <p:sp>
                <p:nvSpPr>
                  <p:cNvPr id="82957" name="Rectangle 54"/>
                  <p:cNvSpPr>
                    <a:spLocks noRot="1" noChangeAspect="1" noMove="1" noResize="1" noEditPoints="1" noAdjustHandles="1" noChangeArrowheads="1" noChangeShapeType="1" noTextEdit="1"/>
                  </p:cNvSpPr>
                  <p:nvPr/>
                </p:nvSpPr>
                <p:spPr bwMode="auto">
                  <a:xfrm>
                    <a:off x="4624" y="2760"/>
                    <a:ext cx="296" cy="330"/>
                  </a:xfrm>
                  <a:prstGeom prst="rect">
                    <a:avLst/>
                  </a:prstGeom>
                  <a:blipFill>
                    <a:blip r:embed="rId9"/>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13A34DDD-C142-4C36-839D-0B08F06C4F2E}"/>
                    </a:ext>
                  </a:extLst>
                </p:cNvPr>
                <p:cNvSpPr/>
                <p:nvPr/>
              </p:nvSpPr>
              <p:spPr>
                <a:xfrm>
                  <a:off x="7153031" y="3045938"/>
                  <a:ext cx="97719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d>
                          <m:dPr>
                            <m:ctrlPr>
                              <a:rPr lang="en-US" altLang="zh-CN" sz="2800" i="1" smtClean="0">
                                <a:solidFill>
                                  <a:srgbClr val="FF0000"/>
                                </a:solidFill>
                                <a:latin typeface="Cambria Math" panose="02040503050406030204" pitchFamily="18" charset="0"/>
                                <a:ea typeface="Cambria Math" panose="02040503050406030204" pitchFamily="18" charset="0"/>
                              </a:rPr>
                            </m:ctrlPr>
                          </m:dPr>
                          <m:e>
                            <m:r>
                              <a:rPr lang="en-US" altLang="zh-CN" sz="2800" b="0" i="1" smtClean="0">
                                <a:solidFill>
                                  <a:srgbClr val="FF0000"/>
                                </a:solidFill>
                                <a:latin typeface="Cambria Math" panose="02040503050406030204" pitchFamily="18" charset="0"/>
                                <a:ea typeface="Cambria Math" panose="02040503050406030204" pitchFamily="18" charset="0"/>
                              </a:rPr>
                              <m:t>𝑡</m:t>
                            </m:r>
                          </m:e>
                        </m:d>
                      </m:oMath>
                    </m:oMathPara>
                  </a14:m>
                  <a:endParaRPr lang="zh-CN" altLang="en-US" sz="2800" dirty="0">
                    <a:solidFill>
                      <a:srgbClr val="FF0000"/>
                    </a:solidFill>
                  </a:endParaRPr>
                </a:p>
              </p:txBody>
            </p:sp>
          </mc:Choice>
          <mc:Fallback xmlns="">
            <p:sp>
              <p:nvSpPr>
                <p:cNvPr id="2" name="矩形 1">
                  <a:extLst>
                    <a:ext uri="{FF2B5EF4-FFF2-40B4-BE49-F238E27FC236}">
                      <a16:creationId xmlns:a16="http://schemas.microsoft.com/office/drawing/2014/main" id="{13A34DDD-C142-4C36-839D-0B08F06C4F2E}"/>
                    </a:ext>
                  </a:extLst>
                </p:cNvPr>
                <p:cNvSpPr>
                  <a:spLocks noRot="1" noChangeAspect="1" noMove="1" noResize="1" noEditPoints="1" noAdjustHandles="1" noChangeArrowheads="1" noChangeShapeType="1" noTextEdit="1"/>
                </p:cNvSpPr>
                <p:nvPr/>
              </p:nvSpPr>
              <p:spPr>
                <a:xfrm>
                  <a:off x="7153031" y="3045938"/>
                  <a:ext cx="977191" cy="575479"/>
                </a:xfrm>
                <a:prstGeom prst="rect">
                  <a:avLst/>
                </a:prstGeom>
                <a:blipFill>
                  <a:blip r:embed="rId10"/>
                  <a:stretch>
                    <a:fillRect/>
                  </a:stretch>
                </a:blipFill>
              </p:spPr>
              <p:txBody>
                <a:bodyPr/>
                <a:lstStyle/>
                <a:p>
                  <a:r>
                    <a:rPr lang="zh-CN" altLang="en-US">
                      <a:noFill/>
                    </a:rPr>
                    <a:t> </a:t>
                  </a:r>
                </a:p>
              </p:txBody>
            </p:sp>
          </mc:Fallback>
        </mc:AlternateContent>
      </p:grpSp>
      <p:sp>
        <p:nvSpPr>
          <p:cNvPr id="24" name="Text Box 57">
            <a:extLst>
              <a:ext uri="{FF2B5EF4-FFF2-40B4-BE49-F238E27FC236}">
                <a16:creationId xmlns:a16="http://schemas.microsoft.com/office/drawing/2014/main" id="{96BA1E83-1694-4DE4-9D31-A550D90078E6}"/>
              </a:ext>
            </a:extLst>
          </p:cNvPr>
          <p:cNvSpPr txBox="1">
            <a:spLocks noChangeArrowheads="1"/>
          </p:cNvSpPr>
          <p:nvPr/>
        </p:nvSpPr>
        <p:spPr bwMode="auto">
          <a:xfrm>
            <a:off x="637932" y="5886546"/>
            <a:ext cx="68142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负号表示电动势和电流的方向为顺时针。</a:t>
            </a:r>
          </a:p>
        </p:txBody>
      </p:sp>
    </p:spTree>
    <p:extLst>
      <p:ext uri="{BB962C8B-B14F-4D97-AF65-F5344CB8AC3E}">
        <p14:creationId xmlns:p14="http://schemas.microsoft.com/office/powerpoint/2010/main" val="4253815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2959"/>
                                        </p:tgtEl>
                                        <p:attrNameLst>
                                          <p:attrName>style.visibility</p:attrName>
                                        </p:attrNameLst>
                                      </p:cBhvr>
                                      <p:to>
                                        <p:strVal val="visible"/>
                                      </p:to>
                                    </p:set>
                                    <p:animEffect transition="in" filter="wipe(left)">
                                      <p:cBhvr>
                                        <p:cTn id="7" dur="500"/>
                                        <p:tgtEl>
                                          <p:spTgt spid="829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2948"/>
                                        </p:tgtEl>
                                        <p:attrNameLst>
                                          <p:attrName>style.visibility</p:attrName>
                                        </p:attrNameLst>
                                      </p:cBhvr>
                                      <p:to>
                                        <p:strVal val="visible"/>
                                      </p:to>
                                    </p:set>
                                    <p:animEffect transition="in" filter="wipe(left)">
                                      <p:cBhvr>
                                        <p:cTn id="17" dur="500"/>
                                        <p:tgtEl>
                                          <p:spTgt spid="829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9" grpId="0"/>
      <p:bldP spid="82948" grpId="0"/>
      <p:bldP spid="17" grpId="0"/>
      <p:bldP spid="18" grpId="0"/>
      <p:bldP spid="19" grpId="0"/>
      <p:bldP spid="20" grpId="0"/>
      <p:bldP spid="21" grpId="0"/>
      <p:bldP spid="2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4995" name="Text Box 25"/>
              <p:cNvSpPr txBox="1">
                <a:spLocks noChangeArrowheads="1"/>
              </p:cNvSpPr>
              <p:nvPr/>
            </p:nvSpPr>
            <p:spPr bwMode="auto">
              <a:xfrm>
                <a:off x="633534" y="468679"/>
                <a:ext cx="8961438" cy="164352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buClrTx/>
                  <a:buFontTx/>
                  <a:buNone/>
                </a:pPr>
                <a:r>
                  <a:rPr lang="zh-CN" altLang="en-US" sz="2800" dirty="0">
                    <a:solidFill>
                      <a:srgbClr val="0000FF"/>
                    </a:solidFill>
                    <a:latin typeface="+mn-ea"/>
                    <a:ea typeface="+mn-ea"/>
                  </a:rPr>
                  <a:t>例：如图导体棒</a:t>
                </a:r>
                <a14:m>
                  <m:oMath xmlns:m="http://schemas.openxmlformats.org/officeDocument/2006/math">
                    <m:r>
                      <a:rPr lang="en-US" altLang="zh-CN" sz="2800" b="0" i="1" smtClean="0">
                        <a:solidFill>
                          <a:srgbClr val="0000FF"/>
                        </a:solidFill>
                        <a:latin typeface="Cambria Math" panose="02040503050406030204" pitchFamily="18" charset="0"/>
                        <a:ea typeface="+mn-ea"/>
                      </a:rPr>
                      <m:t>𝑎𝑏</m:t>
                    </m:r>
                  </m:oMath>
                </a14:m>
                <a:r>
                  <a:rPr lang="zh-CN" altLang="en-US" sz="2800" dirty="0">
                    <a:solidFill>
                      <a:srgbClr val="0000FF"/>
                    </a:solidFill>
                    <a:latin typeface="+mn-ea"/>
                    <a:ea typeface="+mn-ea"/>
                  </a:rPr>
                  <a:t>在均匀磁场中沿金属导轨向右做匀加速运动，（导轨电阻不计，铁芯磁导率为常数） 则达稳定后在电容器的</a:t>
                </a:r>
                <a14:m>
                  <m:oMath xmlns:m="http://schemas.openxmlformats.org/officeDocument/2006/math">
                    <m:r>
                      <a:rPr lang="en-US" altLang="zh-CN" sz="2800" b="0" i="1" smtClean="0">
                        <a:solidFill>
                          <a:srgbClr val="0000FF"/>
                        </a:solidFill>
                        <a:latin typeface="Cambria Math" panose="02040503050406030204" pitchFamily="18" charset="0"/>
                        <a:ea typeface="+mn-ea"/>
                      </a:rPr>
                      <m:t>𝑀</m:t>
                    </m:r>
                  </m:oMath>
                </a14:m>
                <a:r>
                  <a:rPr lang="zh-CN" altLang="en-US" sz="2800" dirty="0">
                    <a:solidFill>
                      <a:srgbClr val="0000FF"/>
                    </a:solidFill>
                    <a:latin typeface="+mn-ea"/>
                    <a:ea typeface="+mn-ea"/>
                  </a:rPr>
                  <a:t>极板上</a:t>
                </a:r>
              </a:p>
            </p:txBody>
          </p:sp>
        </mc:Choice>
        <mc:Fallback xmlns="">
          <p:sp>
            <p:nvSpPr>
              <p:cNvPr id="84995" name="Text Box 25"/>
              <p:cNvSpPr txBox="1">
                <a:spLocks noRot="1" noChangeAspect="1" noMove="1" noResize="1" noEditPoints="1" noAdjustHandles="1" noChangeArrowheads="1" noChangeShapeType="1" noTextEdit="1"/>
              </p:cNvSpPr>
              <p:nvPr/>
            </p:nvSpPr>
            <p:spPr bwMode="auto">
              <a:xfrm>
                <a:off x="633534" y="468679"/>
                <a:ext cx="8961438" cy="1643527"/>
              </a:xfrm>
              <a:prstGeom prst="rect">
                <a:avLst/>
              </a:prstGeom>
              <a:blipFill>
                <a:blip r:embed="rId3"/>
                <a:stretch>
                  <a:fillRect l="-1429" t="-1487" r="-1361" b="-70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4996" name="Text Box 26"/>
          <p:cNvSpPr txBox="1">
            <a:spLocks noChangeArrowheads="1"/>
          </p:cNvSpPr>
          <p:nvPr/>
        </p:nvSpPr>
        <p:spPr bwMode="auto">
          <a:xfrm>
            <a:off x="2706810" y="3973880"/>
            <a:ext cx="5084763" cy="244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a:solidFill>
                  <a:srgbClr val="0000FF"/>
                </a:solidFill>
                <a:latin typeface="+mn-ea"/>
                <a:ea typeface="+mn-ea"/>
              </a:rPr>
              <a:t>（</a:t>
            </a:r>
            <a:r>
              <a:rPr lang="en-US" altLang="zh-CN" sz="2800">
                <a:solidFill>
                  <a:srgbClr val="0000FF"/>
                </a:solidFill>
                <a:latin typeface="+mn-ea"/>
                <a:ea typeface="+mn-ea"/>
              </a:rPr>
              <a:t>A）</a:t>
            </a:r>
            <a:r>
              <a:rPr lang="zh-CN" altLang="en-US" sz="2800">
                <a:solidFill>
                  <a:srgbClr val="0000FF"/>
                </a:solidFill>
                <a:latin typeface="+mn-ea"/>
                <a:ea typeface="+mn-ea"/>
              </a:rPr>
              <a:t>有一定量的正电荷；</a:t>
            </a:r>
          </a:p>
          <a:p>
            <a:pPr algn="just">
              <a:spcBef>
                <a:spcPct val="50000"/>
              </a:spcBef>
              <a:buClrTx/>
              <a:buFontTx/>
              <a:buNone/>
            </a:pPr>
            <a:r>
              <a:rPr lang="zh-CN" altLang="en-US" sz="2800">
                <a:solidFill>
                  <a:srgbClr val="0000FF"/>
                </a:solidFill>
                <a:latin typeface="+mn-ea"/>
                <a:ea typeface="+mn-ea"/>
              </a:rPr>
              <a:t>（</a:t>
            </a:r>
            <a:r>
              <a:rPr lang="en-US" altLang="zh-CN" sz="2800">
                <a:solidFill>
                  <a:srgbClr val="0000FF"/>
                </a:solidFill>
                <a:latin typeface="+mn-ea"/>
                <a:ea typeface="+mn-ea"/>
              </a:rPr>
              <a:t>B）</a:t>
            </a:r>
            <a:r>
              <a:rPr lang="zh-CN" altLang="en-US" sz="2800">
                <a:solidFill>
                  <a:srgbClr val="0000FF"/>
                </a:solidFill>
                <a:latin typeface="+mn-ea"/>
                <a:ea typeface="+mn-ea"/>
              </a:rPr>
              <a:t>有一定量的负电荷；</a:t>
            </a:r>
          </a:p>
          <a:p>
            <a:pPr algn="just">
              <a:spcBef>
                <a:spcPct val="50000"/>
              </a:spcBef>
              <a:buClrTx/>
              <a:buFontTx/>
              <a:buNone/>
            </a:pPr>
            <a:r>
              <a:rPr lang="zh-CN" altLang="en-US" sz="2800">
                <a:solidFill>
                  <a:srgbClr val="0000FF"/>
                </a:solidFill>
                <a:latin typeface="+mn-ea"/>
                <a:ea typeface="+mn-ea"/>
              </a:rPr>
              <a:t>（</a:t>
            </a:r>
            <a:r>
              <a:rPr lang="en-US" altLang="zh-CN" sz="2800">
                <a:solidFill>
                  <a:srgbClr val="0000FF"/>
                </a:solidFill>
                <a:latin typeface="+mn-ea"/>
                <a:ea typeface="+mn-ea"/>
              </a:rPr>
              <a:t>C）</a:t>
            </a:r>
            <a:r>
              <a:rPr lang="zh-CN" altLang="en-US" sz="2800">
                <a:solidFill>
                  <a:srgbClr val="0000FF"/>
                </a:solidFill>
                <a:latin typeface="+mn-ea"/>
                <a:ea typeface="+mn-ea"/>
              </a:rPr>
              <a:t>带有越来越多的正电荷；</a:t>
            </a:r>
          </a:p>
          <a:p>
            <a:pPr algn="just">
              <a:spcBef>
                <a:spcPct val="50000"/>
              </a:spcBef>
              <a:buClrTx/>
              <a:buFontTx/>
              <a:buNone/>
            </a:pPr>
            <a:r>
              <a:rPr lang="zh-CN" altLang="en-US" sz="2800">
                <a:solidFill>
                  <a:srgbClr val="0000FF"/>
                </a:solidFill>
                <a:latin typeface="+mn-ea"/>
                <a:ea typeface="+mn-ea"/>
              </a:rPr>
              <a:t>（</a:t>
            </a:r>
            <a:r>
              <a:rPr lang="en-US" altLang="zh-CN" sz="2800">
                <a:solidFill>
                  <a:srgbClr val="0000FF"/>
                </a:solidFill>
                <a:latin typeface="+mn-ea"/>
                <a:ea typeface="+mn-ea"/>
              </a:rPr>
              <a:t>D）</a:t>
            </a:r>
            <a:r>
              <a:rPr lang="zh-CN" altLang="en-US" sz="2800">
                <a:solidFill>
                  <a:srgbClr val="0000FF"/>
                </a:solidFill>
                <a:latin typeface="+mn-ea"/>
                <a:ea typeface="+mn-ea"/>
              </a:rPr>
              <a:t>带有越来越多的负电荷。</a:t>
            </a:r>
            <a:endParaRPr lang="zh-CN" altLang="zh-CN" sz="2800">
              <a:solidFill>
                <a:srgbClr val="0000FF"/>
              </a:solidFill>
              <a:latin typeface="+mn-ea"/>
              <a:ea typeface="+mn-ea"/>
            </a:endParaRPr>
          </a:p>
        </p:txBody>
      </p:sp>
      <p:sp>
        <p:nvSpPr>
          <p:cNvPr id="72" name="AutoShape 27"/>
          <p:cNvSpPr>
            <a:spLocks noChangeArrowheads="1"/>
          </p:cNvSpPr>
          <p:nvPr/>
        </p:nvSpPr>
        <p:spPr bwMode="auto">
          <a:xfrm>
            <a:off x="2402009" y="4693017"/>
            <a:ext cx="381000" cy="381000"/>
          </a:xfrm>
          <a:custGeom>
            <a:avLst/>
            <a:gdLst>
              <a:gd name="T0" fmla="*/ 0 w 381000"/>
              <a:gd name="T1" fmla="*/ 145529 h 381000"/>
              <a:gd name="T2" fmla="*/ 145530 w 381000"/>
              <a:gd name="T3" fmla="*/ 145530 h 381000"/>
              <a:gd name="T4" fmla="*/ 190500 w 381000"/>
              <a:gd name="T5" fmla="*/ 0 h 381000"/>
              <a:gd name="T6" fmla="*/ 235470 w 381000"/>
              <a:gd name="T7" fmla="*/ 145530 h 381000"/>
              <a:gd name="T8" fmla="*/ 381000 w 381000"/>
              <a:gd name="T9" fmla="*/ 145529 h 381000"/>
              <a:gd name="T10" fmla="*/ 263263 w 381000"/>
              <a:gd name="T11" fmla="*/ 235470 h 381000"/>
              <a:gd name="T12" fmla="*/ 308235 w 381000"/>
              <a:gd name="T13" fmla="*/ 380999 h 381000"/>
              <a:gd name="T14" fmla="*/ 190500 w 381000"/>
              <a:gd name="T15" fmla="*/ 291056 h 381000"/>
              <a:gd name="T16" fmla="*/ 72765 w 381000"/>
              <a:gd name="T17" fmla="*/ 380999 h 381000"/>
              <a:gd name="T18" fmla="*/ 117737 w 381000"/>
              <a:gd name="T19" fmla="*/ 235470 h 381000"/>
              <a:gd name="T20" fmla="*/ 0 w 381000"/>
              <a:gd name="T21" fmla="*/ 145529 h 381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1000" h="381000">
                <a:moveTo>
                  <a:pt x="0" y="145529"/>
                </a:moveTo>
                <a:lnTo>
                  <a:pt x="145530" y="145530"/>
                </a:lnTo>
                <a:lnTo>
                  <a:pt x="190500" y="0"/>
                </a:lnTo>
                <a:lnTo>
                  <a:pt x="235470" y="145530"/>
                </a:lnTo>
                <a:lnTo>
                  <a:pt x="381000" y="145529"/>
                </a:lnTo>
                <a:lnTo>
                  <a:pt x="263263" y="235470"/>
                </a:lnTo>
                <a:lnTo>
                  <a:pt x="308235" y="380999"/>
                </a:lnTo>
                <a:lnTo>
                  <a:pt x="190500" y="291056"/>
                </a:lnTo>
                <a:lnTo>
                  <a:pt x="72765" y="380999"/>
                </a:lnTo>
                <a:lnTo>
                  <a:pt x="117737" y="235470"/>
                </a:lnTo>
                <a:lnTo>
                  <a:pt x="0" y="145529"/>
                </a:lnTo>
                <a:close/>
              </a:path>
            </a:pathLst>
          </a:custGeom>
          <a:solidFill>
            <a:srgbClr val="FF0000"/>
          </a:solidFill>
          <a:ln w="9525">
            <a:solidFill>
              <a:srgbClr val="000000"/>
            </a:solidFill>
            <a:miter lim="800000"/>
            <a:headEnd/>
            <a:tailEnd/>
          </a:ln>
        </p:spPr>
        <p:txBody>
          <a:bodyPr wrap="none" anchor="ctr"/>
          <a:lstStyle/>
          <a:p>
            <a:pPr algn="just"/>
            <a:endParaRPr lang="zh-CN" altLang="en-US" sz="2800">
              <a:latin typeface="+mn-ea"/>
              <a:ea typeface="+mn-ea"/>
            </a:endParaRPr>
          </a:p>
        </p:txBody>
      </p:sp>
      <p:grpSp>
        <p:nvGrpSpPr>
          <p:cNvPr id="2" name="组合 1">
            <a:extLst>
              <a:ext uri="{FF2B5EF4-FFF2-40B4-BE49-F238E27FC236}">
                <a16:creationId xmlns:a16="http://schemas.microsoft.com/office/drawing/2014/main" id="{22D16A07-7635-4546-9C62-B5629210C680}"/>
              </a:ext>
            </a:extLst>
          </p:cNvPr>
          <p:cNvGrpSpPr/>
          <p:nvPr/>
        </p:nvGrpSpPr>
        <p:grpSpPr>
          <a:xfrm>
            <a:off x="2417886" y="2221280"/>
            <a:ext cx="5800726" cy="1816100"/>
            <a:chOff x="2417886" y="2221280"/>
            <a:chExt cx="5800726" cy="1816100"/>
          </a:xfrm>
        </p:grpSpPr>
        <p:grpSp>
          <p:nvGrpSpPr>
            <p:cNvPr id="84994" name="Group 2"/>
            <p:cNvGrpSpPr>
              <a:grpSpLocks/>
            </p:cNvGrpSpPr>
            <p:nvPr/>
          </p:nvGrpSpPr>
          <p:grpSpPr bwMode="auto">
            <a:xfrm>
              <a:off x="2417886" y="2221280"/>
              <a:ext cx="5800726" cy="1816100"/>
              <a:chOff x="1174" y="1326"/>
              <a:chExt cx="3654" cy="1144"/>
            </a:xfrm>
          </p:grpSpPr>
          <p:sp>
            <p:nvSpPr>
              <p:cNvPr id="84998" name="Text Box 3"/>
              <p:cNvSpPr txBox="1">
                <a:spLocks noChangeArrowheads="1"/>
              </p:cNvSpPr>
              <p:nvPr/>
            </p:nvSpPr>
            <p:spPr bwMode="auto">
              <a:xfrm>
                <a:off x="3074" y="1326"/>
                <a:ext cx="1754" cy="1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a:solidFill>
                      <a:srgbClr val="0000FF"/>
                    </a:solidFill>
                    <a:latin typeface="+mn-ea"/>
                    <a:ea typeface="+mn-ea"/>
                  </a:rPr>
                  <a:t>+   +   +   +   +</a:t>
                </a:r>
              </a:p>
              <a:p>
                <a:pPr algn="just">
                  <a:spcBef>
                    <a:spcPct val="50000"/>
                  </a:spcBef>
                  <a:buClrTx/>
                  <a:buFontTx/>
                  <a:buNone/>
                </a:pPr>
                <a:r>
                  <a:rPr lang="zh-CN" altLang="en-US" sz="2800">
                    <a:solidFill>
                      <a:srgbClr val="0000FF"/>
                    </a:solidFill>
                    <a:latin typeface="+mn-ea"/>
                    <a:ea typeface="+mn-ea"/>
                  </a:rPr>
                  <a:t>+   +   +   +   +</a:t>
                </a:r>
              </a:p>
              <a:p>
                <a:pPr algn="just">
                  <a:spcBef>
                    <a:spcPct val="50000"/>
                  </a:spcBef>
                  <a:buClrTx/>
                  <a:buFontTx/>
                  <a:buNone/>
                </a:pPr>
                <a:r>
                  <a:rPr lang="zh-CN" altLang="en-US" sz="2800">
                    <a:solidFill>
                      <a:srgbClr val="0000FF"/>
                    </a:solidFill>
                    <a:latin typeface="+mn-ea"/>
                    <a:ea typeface="+mn-ea"/>
                  </a:rPr>
                  <a:t>+   +   +   +   +</a:t>
                </a:r>
              </a:p>
            </p:txBody>
          </p:sp>
          <p:sp>
            <p:nvSpPr>
              <p:cNvPr id="84999" name="Rectangle 4"/>
              <p:cNvSpPr>
                <a:spLocks noChangeArrowheads="1"/>
              </p:cNvSpPr>
              <p:nvPr/>
            </p:nvSpPr>
            <p:spPr bwMode="auto">
              <a:xfrm>
                <a:off x="1970" y="1422"/>
                <a:ext cx="1104" cy="768"/>
              </a:xfrm>
              <a:prstGeom prst="rect">
                <a:avLst/>
              </a:prstGeom>
              <a:solidFill>
                <a:srgbClr val="DDDDDD"/>
              </a:solidFill>
              <a:ln w="28575">
                <a:solidFill>
                  <a:srgbClr val="000000"/>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85000" name="Rectangle 5"/>
              <p:cNvSpPr>
                <a:spLocks noChangeArrowheads="1"/>
              </p:cNvSpPr>
              <p:nvPr/>
            </p:nvSpPr>
            <p:spPr bwMode="auto">
              <a:xfrm>
                <a:off x="2114" y="1566"/>
                <a:ext cx="816" cy="480"/>
              </a:xfrm>
              <a:prstGeom prst="rect">
                <a:avLst/>
              </a:prstGeom>
              <a:solidFill>
                <a:schemeClr val="bg1"/>
              </a:solidFill>
              <a:ln w="28575">
                <a:solidFill>
                  <a:srgbClr val="000000"/>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85001" name="Line 6"/>
              <p:cNvSpPr>
                <a:spLocks noChangeShapeType="1"/>
              </p:cNvSpPr>
              <p:nvPr/>
            </p:nvSpPr>
            <p:spPr bwMode="auto">
              <a:xfrm>
                <a:off x="1346" y="1758"/>
                <a:ext cx="288" cy="0"/>
              </a:xfrm>
              <a:prstGeom prst="line">
                <a:avLst/>
              </a:prstGeom>
              <a:noFill/>
              <a:ln w="38100">
                <a:solidFill>
                  <a:srgbClr val="6699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85002" name="Line 7"/>
              <p:cNvSpPr>
                <a:spLocks noChangeShapeType="1"/>
              </p:cNvSpPr>
              <p:nvPr/>
            </p:nvSpPr>
            <p:spPr bwMode="auto">
              <a:xfrm>
                <a:off x="1346" y="1902"/>
                <a:ext cx="288" cy="0"/>
              </a:xfrm>
              <a:prstGeom prst="line">
                <a:avLst/>
              </a:prstGeom>
              <a:noFill/>
              <a:ln w="38100">
                <a:solidFill>
                  <a:srgbClr val="6699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85003" name="Freeform 8"/>
              <p:cNvSpPr>
                <a:spLocks/>
              </p:cNvSpPr>
              <p:nvPr/>
            </p:nvSpPr>
            <p:spPr bwMode="auto">
              <a:xfrm>
                <a:off x="1488" y="1584"/>
                <a:ext cx="624" cy="162"/>
              </a:xfrm>
              <a:custGeom>
                <a:avLst/>
                <a:gdLst>
                  <a:gd name="T0" fmla="*/ 0 w 624"/>
                  <a:gd name="T1" fmla="*/ 528 h 144"/>
                  <a:gd name="T2" fmla="*/ 0 w 624"/>
                  <a:gd name="T3" fmla="*/ 0 h 144"/>
                  <a:gd name="T4" fmla="*/ 624 w 624"/>
                  <a:gd name="T5" fmla="*/ 0 h 144"/>
                  <a:gd name="T6" fmla="*/ 0 60000 65536"/>
                  <a:gd name="T7" fmla="*/ 0 60000 65536"/>
                  <a:gd name="T8" fmla="*/ 0 60000 65536"/>
                  <a:gd name="T9" fmla="*/ 0 w 624"/>
                  <a:gd name="T10" fmla="*/ 0 h 144"/>
                  <a:gd name="T11" fmla="*/ 624 w 624"/>
                  <a:gd name="T12" fmla="*/ 144 h 144"/>
                </a:gdLst>
                <a:ahLst/>
                <a:cxnLst>
                  <a:cxn ang="T6">
                    <a:pos x="T0" y="T1"/>
                  </a:cxn>
                  <a:cxn ang="T7">
                    <a:pos x="T2" y="T3"/>
                  </a:cxn>
                  <a:cxn ang="T8">
                    <a:pos x="T4" y="T5"/>
                  </a:cxn>
                </a:cxnLst>
                <a:rect l="T9" t="T10" r="T11" b="T12"/>
                <a:pathLst>
                  <a:path w="624" h="144">
                    <a:moveTo>
                      <a:pt x="0" y="144"/>
                    </a:moveTo>
                    <a:lnTo>
                      <a:pt x="0" y="0"/>
                    </a:lnTo>
                    <a:lnTo>
                      <a:pt x="624" y="0"/>
                    </a:lnTo>
                  </a:path>
                </a:pathLst>
              </a:custGeom>
              <a:noFill/>
              <a:ln w="38100">
                <a:solidFill>
                  <a:srgbClr val="66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85004" name="Freeform 9"/>
              <p:cNvSpPr>
                <a:spLocks/>
              </p:cNvSpPr>
              <p:nvPr/>
            </p:nvSpPr>
            <p:spPr bwMode="auto">
              <a:xfrm>
                <a:off x="1890" y="1632"/>
                <a:ext cx="304" cy="162"/>
              </a:xfrm>
              <a:custGeom>
                <a:avLst/>
                <a:gdLst>
                  <a:gd name="T0" fmla="*/ 80 w 304"/>
                  <a:gd name="T1" fmla="*/ 0 h 144"/>
                  <a:gd name="T2" fmla="*/ 32 w 304"/>
                  <a:gd name="T3" fmla="*/ 179 h 144"/>
                  <a:gd name="T4" fmla="*/ 272 w 304"/>
                  <a:gd name="T5" fmla="*/ 350 h 144"/>
                  <a:gd name="T6" fmla="*/ 224 w 304"/>
                  <a:gd name="T7" fmla="*/ 528 h 144"/>
                  <a:gd name="T8" fmla="*/ 0 60000 65536"/>
                  <a:gd name="T9" fmla="*/ 0 60000 65536"/>
                  <a:gd name="T10" fmla="*/ 0 60000 65536"/>
                  <a:gd name="T11" fmla="*/ 0 60000 65536"/>
                  <a:gd name="T12" fmla="*/ 0 w 304"/>
                  <a:gd name="T13" fmla="*/ 0 h 144"/>
                  <a:gd name="T14" fmla="*/ 304 w 304"/>
                  <a:gd name="T15" fmla="*/ 144 h 144"/>
                </a:gdLst>
                <a:ahLst/>
                <a:cxnLst>
                  <a:cxn ang="T8">
                    <a:pos x="T0" y="T1"/>
                  </a:cxn>
                  <a:cxn ang="T9">
                    <a:pos x="T2" y="T3"/>
                  </a:cxn>
                  <a:cxn ang="T10">
                    <a:pos x="T4" y="T5"/>
                  </a:cxn>
                  <a:cxn ang="T11">
                    <a:pos x="T6" y="T7"/>
                  </a:cxn>
                </a:cxnLst>
                <a:rect l="T12" t="T13" r="T14" b="T15"/>
                <a:pathLst>
                  <a:path w="304" h="144">
                    <a:moveTo>
                      <a:pt x="80" y="0"/>
                    </a:moveTo>
                    <a:cubicBezTo>
                      <a:pt x="40" y="16"/>
                      <a:pt x="0" y="32"/>
                      <a:pt x="32" y="48"/>
                    </a:cubicBezTo>
                    <a:cubicBezTo>
                      <a:pt x="64" y="64"/>
                      <a:pt x="240" y="80"/>
                      <a:pt x="272" y="96"/>
                    </a:cubicBezTo>
                    <a:cubicBezTo>
                      <a:pt x="304" y="112"/>
                      <a:pt x="232" y="136"/>
                      <a:pt x="224" y="144"/>
                    </a:cubicBezTo>
                  </a:path>
                </a:pathLst>
              </a:custGeom>
              <a:noFill/>
              <a:ln w="38100">
                <a:solidFill>
                  <a:srgbClr val="66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85005" name="Freeform 10"/>
              <p:cNvSpPr>
                <a:spLocks/>
              </p:cNvSpPr>
              <p:nvPr/>
            </p:nvSpPr>
            <p:spPr bwMode="auto">
              <a:xfrm>
                <a:off x="1874" y="1758"/>
                <a:ext cx="304" cy="144"/>
              </a:xfrm>
              <a:custGeom>
                <a:avLst/>
                <a:gdLst>
                  <a:gd name="T0" fmla="*/ 80 w 304"/>
                  <a:gd name="T1" fmla="*/ 0 h 144"/>
                  <a:gd name="T2" fmla="*/ 32 w 304"/>
                  <a:gd name="T3" fmla="*/ 48 h 144"/>
                  <a:gd name="T4" fmla="*/ 272 w 304"/>
                  <a:gd name="T5" fmla="*/ 96 h 144"/>
                  <a:gd name="T6" fmla="*/ 224 w 304"/>
                  <a:gd name="T7" fmla="*/ 144 h 144"/>
                  <a:gd name="T8" fmla="*/ 0 60000 65536"/>
                  <a:gd name="T9" fmla="*/ 0 60000 65536"/>
                  <a:gd name="T10" fmla="*/ 0 60000 65536"/>
                  <a:gd name="T11" fmla="*/ 0 60000 65536"/>
                  <a:gd name="T12" fmla="*/ 0 w 304"/>
                  <a:gd name="T13" fmla="*/ 0 h 144"/>
                  <a:gd name="T14" fmla="*/ 304 w 304"/>
                  <a:gd name="T15" fmla="*/ 144 h 144"/>
                </a:gdLst>
                <a:ahLst/>
                <a:cxnLst>
                  <a:cxn ang="T8">
                    <a:pos x="T0" y="T1"/>
                  </a:cxn>
                  <a:cxn ang="T9">
                    <a:pos x="T2" y="T3"/>
                  </a:cxn>
                  <a:cxn ang="T10">
                    <a:pos x="T4" y="T5"/>
                  </a:cxn>
                  <a:cxn ang="T11">
                    <a:pos x="T6" y="T7"/>
                  </a:cxn>
                </a:cxnLst>
                <a:rect l="T12" t="T13" r="T14" b="T15"/>
                <a:pathLst>
                  <a:path w="304" h="144">
                    <a:moveTo>
                      <a:pt x="80" y="0"/>
                    </a:moveTo>
                    <a:cubicBezTo>
                      <a:pt x="40" y="16"/>
                      <a:pt x="0" y="32"/>
                      <a:pt x="32" y="48"/>
                    </a:cubicBezTo>
                    <a:cubicBezTo>
                      <a:pt x="64" y="64"/>
                      <a:pt x="240" y="80"/>
                      <a:pt x="272" y="96"/>
                    </a:cubicBezTo>
                    <a:cubicBezTo>
                      <a:pt x="304" y="112"/>
                      <a:pt x="232" y="136"/>
                      <a:pt x="224" y="144"/>
                    </a:cubicBezTo>
                  </a:path>
                </a:pathLst>
              </a:custGeom>
              <a:noFill/>
              <a:ln w="28575">
                <a:solidFill>
                  <a:srgbClr val="996633"/>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85006" name="Freeform 11"/>
              <p:cNvSpPr>
                <a:spLocks/>
              </p:cNvSpPr>
              <p:nvPr/>
            </p:nvSpPr>
            <p:spPr bwMode="auto">
              <a:xfrm>
                <a:off x="1874" y="1854"/>
                <a:ext cx="304" cy="144"/>
              </a:xfrm>
              <a:custGeom>
                <a:avLst/>
                <a:gdLst>
                  <a:gd name="T0" fmla="*/ 80 w 304"/>
                  <a:gd name="T1" fmla="*/ 0 h 144"/>
                  <a:gd name="T2" fmla="*/ 32 w 304"/>
                  <a:gd name="T3" fmla="*/ 48 h 144"/>
                  <a:gd name="T4" fmla="*/ 272 w 304"/>
                  <a:gd name="T5" fmla="*/ 96 h 144"/>
                  <a:gd name="T6" fmla="*/ 224 w 304"/>
                  <a:gd name="T7" fmla="*/ 144 h 144"/>
                  <a:gd name="T8" fmla="*/ 0 60000 65536"/>
                  <a:gd name="T9" fmla="*/ 0 60000 65536"/>
                  <a:gd name="T10" fmla="*/ 0 60000 65536"/>
                  <a:gd name="T11" fmla="*/ 0 60000 65536"/>
                  <a:gd name="T12" fmla="*/ 0 w 304"/>
                  <a:gd name="T13" fmla="*/ 0 h 144"/>
                  <a:gd name="T14" fmla="*/ 304 w 304"/>
                  <a:gd name="T15" fmla="*/ 144 h 144"/>
                </a:gdLst>
                <a:ahLst/>
                <a:cxnLst>
                  <a:cxn ang="T8">
                    <a:pos x="T0" y="T1"/>
                  </a:cxn>
                  <a:cxn ang="T9">
                    <a:pos x="T2" y="T3"/>
                  </a:cxn>
                  <a:cxn ang="T10">
                    <a:pos x="T4" y="T5"/>
                  </a:cxn>
                  <a:cxn ang="T11">
                    <a:pos x="T6" y="T7"/>
                  </a:cxn>
                </a:cxnLst>
                <a:rect l="T12" t="T13" r="T14" b="T15"/>
                <a:pathLst>
                  <a:path w="304" h="144">
                    <a:moveTo>
                      <a:pt x="80" y="0"/>
                    </a:moveTo>
                    <a:cubicBezTo>
                      <a:pt x="40" y="16"/>
                      <a:pt x="0" y="32"/>
                      <a:pt x="32" y="48"/>
                    </a:cubicBezTo>
                    <a:cubicBezTo>
                      <a:pt x="64" y="64"/>
                      <a:pt x="240" y="80"/>
                      <a:pt x="272" y="96"/>
                    </a:cubicBezTo>
                    <a:cubicBezTo>
                      <a:pt x="304" y="112"/>
                      <a:pt x="232" y="136"/>
                      <a:pt x="224" y="144"/>
                    </a:cubicBezTo>
                  </a:path>
                </a:pathLst>
              </a:custGeom>
              <a:noFill/>
              <a:ln w="38100">
                <a:solidFill>
                  <a:srgbClr val="66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85007" name="Freeform 12"/>
              <p:cNvSpPr>
                <a:spLocks/>
              </p:cNvSpPr>
              <p:nvPr/>
            </p:nvSpPr>
            <p:spPr bwMode="auto">
              <a:xfrm>
                <a:off x="1490" y="1902"/>
                <a:ext cx="480" cy="96"/>
              </a:xfrm>
              <a:custGeom>
                <a:avLst/>
                <a:gdLst>
                  <a:gd name="T0" fmla="*/ 480 w 480"/>
                  <a:gd name="T1" fmla="*/ 96 h 96"/>
                  <a:gd name="T2" fmla="*/ 0 w 480"/>
                  <a:gd name="T3" fmla="*/ 96 h 96"/>
                  <a:gd name="T4" fmla="*/ 0 w 480"/>
                  <a:gd name="T5" fmla="*/ 0 h 96"/>
                  <a:gd name="T6" fmla="*/ 0 60000 65536"/>
                  <a:gd name="T7" fmla="*/ 0 60000 65536"/>
                  <a:gd name="T8" fmla="*/ 0 60000 65536"/>
                  <a:gd name="T9" fmla="*/ 0 w 480"/>
                  <a:gd name="T10" fmla="*/ 0 h 96"/>
                  <a:gd name="T11" fmla="*/ 480 w 480"/>
                  <a:gd name="T12" fmla="*/ 96 h 96"/>
                </a:gdLst>
                <a:ahLst/>
                <a:cxnLst>
                  <a:cxn ang="T6">
                    <a:pos x="T0" y="T1"/>
                  </a:cxn>
                  <a:cxn ang="T7">
                    <a:pos x="T2" y="T3"/>
                  </a:cxn>
                  <a:cxn ang="T8">
                    <a:pos x="T4" y="T5"/>
                  </a:cxn>
                </a:cxnLst>
                <a:rect l="T9" t="T10" r="T11" b="T12"/>
                <a:pathLst>
                  <a:path w="480" h="96">
                    <a:moveTo>
                      <a:pt x="480" y="96"/>
                    </a:moveTo>
                    <a:lnTo>
                      <a:pt x="0" y="96"/>
                    </a:lnTo>
                    <a:lnTo>
                      <a:pt x="0" y="0"/>
                    </a:lnTo>
                  </a:path>
                </a:pathLst>
              </a:custGeom>
              <a:noFill/>
              <a:ln w="38100">
                <a:solidFill>
                  <a:srgbClr val="6699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85008" name="Freeform 13"/>
              <p:cNvSpPr>
                <a:spLocks/>
              </p:cNvSpPr>
              <p:nvPr/>
            </p:nvSpPr>
            <p:spPr bwMode="auto">
              <a:xfrm>
                <a:off x="2834" y="1662"/>
                <a:ext cx="304" cy="144"/>
              </a:xfrm>
              <a:custGeom>
                <a:avLst/>
                <a:gdLst>
                  <a:gd name="T0" fmla="*/ 80 w 304"/>
                  <a:gd name="T1" fmla="*/ 0 h 144"/>
                  <a:gd name="T2" fmla="*/ 32 w 304"/>
                  <a:gd name="T3" fmla="*/ 48 h 144"/>
                  <a:gd name="T4" fmla="*/ 272 w 304"/>
                  <a:gd name="T5" fmla="*/ 96 h 144"/>
                  <a:gd name="T6" fmla="*/ 224 w 304"/>
                  <a:gd name="T7" fmla="*/ 144 h 144"/>
                  <a:gd name="T8" fmla="*/ 0 60000 65536"/>
                  <a:gd name="T9" fmla="*/ 0 60000 65536"/>
                  <a:gd name="T10" fmla="*/ 0 60000 65536"/>
                  <a:gd name="T11" fmla="*/ 0 60000 65536"/>
                  <a:gd name="T12" fmla="*/ 0 w 304"/>
                  <a:gd name="T13" fmla="*/ 0 h 144"/>
                  <a:gd name="T14" fmla="*/ 304 w 304"/>
                  <a:gd name="T15" fmla="*/ 144 h 144"/>
                </a:gdLst>
                <a:ahLst/>
                <a:cxnLst>
                  <a:cxn ang="T8">
                    <a:pos x="T0" y="T1"/>
                  </a:cxn>
                  <a:cxn ang="T9">
                    <a:pos x="T2" y="T3"/>
                  </a:cxn>
                  <a:cxn ang="T10">
                    <a:pos x="T4" y="T5"/>
                  </a:cxn>
                  <a:cxn ang="T11">
                    <a:pos x="T6" y="T7"/>
                  </a:cxn>
                </a:cxnLst>
                <a:rect l="T12" t="T13" r="T14" b="T15"/>
                <a:pathLst>
                  <a:path w="304" h="144">
                    <a:moveTo>
                      <a:pt x="80" y="0"/>
                    </a:moveTo>
                    <a:cubicBezTo>
                      <a:pt x="40" y="16"/>
                      <a:pt x="0" y="32"/>
                      <a:pt x="32" y="48"/>
                    </a:cubicBezTo>
                    <a:cubicBezTo>
                      <a:pt x="64" y="64"/>
                      <a:pt x="240" y="80"/>
                      <a:pt x="272" y="96"/>
                    </a:cubicBezTo>
                    <a:cubicBezTo>
                      <a:pt x="304" y="112"/>
                      <a:pt x="232" y="136"/>
                      <a:pt x="224" y="144"/>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85009" name="Freeform 14"/>
              <p:cNvSpPr>
                <a:spLocks/>
              </p:cNvSpPr>
              <p:nvPr/>
            </p:nvSpPr>
            <p:spPr bwMode="auto">
              <a:xfrm>
                <a:off x="2834" y="1758"/>
                <a:ext cx="304" cy="144"/>
              </a:xfrm>
              <a:custGeom>
                <a:avLst/>
                <a:gdLst>
                  <a:gd name="T0" fmla="*/ 80 w 304"/>
                  <a:gd name="T1" fmla="*/ 0 h 144"/>
                  <a:gd name="T2" fmla="*/ 32 w 304"/>
                  <a:gd name="T3" fmla="*/ 48 h 144"/>
                  <a:gd name="T4" fmla="*/ 272 w 304"/>
                  <a:gd name="T5" fmla="*/ 96 h 144"/>
                  <a:gd name="T6" fmla="*/ 224 w 304"/>
                  <a:gd name="T7" fmla="*/ 144 h 144"/>
                  <a:gd name="T8" fmla="*/ 0 60000 65536"/>
                  <a:gd name="T9" fmla="*/ 0 60000 65536"/>
                  <a:gd name="T10" fmla="*/ 0 60000 65536"/>
                  <a:gd name="T11" fmla="*/ 0 60000 65536"/>
                  <a:gd name="T12" fmla="*/ 0 w 304"/>
                  <a:gd name="T13" fmla="*/ 0 h 144"/>
                  <a:gd name="T14" fmla="*/ 304 w 304"/>
                  <a:gd name="T15" fmla="*/ 144 h 144"/>
                </a:gdLst>
                <a:ahLst/>
                <a:cxnLst>
                  <a:cxn ang="T8">
                    <a:pos x="T0" y="T1"/>
                  </a:cxn>
                  <a:cxn ang="T9">
                    <a:pos x="T2" y="T3"/>
                  </a:cxn>
                  <a:cxn ang="T10">
                    <a:pos x="T4" y="T5"/>
                  </a:cxn>
                  <a:cxn ang="T11">
                    <a:pos x="T6" y="T7"/>
                  </a:cxn>
                </a:cxnLst>
                <a:rect l="T12" t="T13" r="T14" b="T15"/>
                <a:pathLst>
                  <a:path w="304" h="144">
                    <a:moveTo>
                      <a:pt x="80" y="0"/>
                    </a:moveTo>
                    <a:cubicBezTo>
                      <a:pt x="40" y="16"/>
                      <a:pt x="0" y="32"/>
                      <a:pt x="32" y="48"/>
                    </a:cubicBezTo>
                    <a:cubicBezTo>
                      <a:pt x="64" y="64"/>
                      <a:pt x="240" y="80"/>
                      <a:pt x="272" y="96"/>
                    </a:cubicBezTo>
                    <a:cubicBezTo>
                      <a:pt x="304" y="112"/>
                      <a:pt x="232" y="136"/>
                      <a:pt x="224" y="144"/>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85010" name="Line 15"/>
              <p:cNvSpPr>
                <a:spLocks noChangeShapeType="1"/>
              </p:cNvSpPr>
              <p:nvPr/>
            </p:nvSpPr>
            <p:spPr bwMode="auto">
              <a:xfrm>
                <a:off x="3074" y="1662"/>
                <a:ext cx="81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85011" name="Freeform 16"/>
              <p:cNvSpPr>
                <a:spLocks/>
              </p:cNvSpPr>
              <p:nvPr/>
            </p:nvSpPr>
            <p:spPr bwMode="auto">
              <a:xfrm>
                <a:off x="2832" y="1872"/>
                <a:ext cx="1034" cy="96"/>
              </a:xfrm>
              <a:custGeom>
                <a:avLst/>
                <a:gdLst>
                  <a:gd name="T0" fmla="*/ 385 w 890"/>
                  <a:gd name="T1" fmla="*/ 0 h 100"/>
                  <a:gd name="T2" fmla="*/ 22 w 890"/>
                  <a:gd name="T3" fmla="*/ 31 h 100"/>
                  <a:gd name="T4" fmla="*/ 507 w 890"/>
                  <a:gd name="T5" fmla="*/ 46 h 100"/>
                  <a:gd name="T6" fmla="*/ 1384 w 890"/>
                  <a:gd name="T7" fmla="*/ 60 h 100"/>
                  <a:gd name="T8" fmla="*/ 4631 w 890"/>
                  <a:gd name="T9" fmla="*/ 60 h 100"/>
                  <a:gd name="T10" fmla="*/ 0 60000 65536"/>
                  <a:gd name="T11" fmla="*/ 0 60000 65536"/>
                  <a:gd name="T12" fmla="*/ 0 60000 65536"/>
                  <a:gd name="T13" fmla="*/ 0 60000 65536"/>
                  <a:gd name="T14" fmla="*/ 0 60000 65536"/>
                  <a:gd name="T15" fmla="*/ 0 w 890"/>
                  <a:gd name="T16" fmla="*/ 0 h 100"/>
                  <a:gd name="T17" fmla="*/ 890 w 890"/>
                  <a:gd name="T18" fmla="*/ 100 h 100"/>
                </a:gdLst>
                <a:ahLst/>
                <a:cxnLst>
                  <a:cxn ang="T10">
                    <a:pos x="T0" y="T1"/>
                  </a:cxn>
                  <a:cxn ang="T11">
                    <a:pos x="T2" y="T3"/>
                  </a:cxn>
                  <a:cxn ang="T12">
                    <a:pos x="T4" y="T5"/>
                  </a:cxn>
                  <a:cxn ang="T13">
                    <a:pos x="T6" y="T7"/>
                  </a:cxn>
                  <a:cxn ang="T14">
                    <a:pos x="T8" y="T9"/>
                  </a:cxn>
                </a:cxnLst>
                <a:rect l="T15" t="T16" r="T17" b="T18"/>
                <a:pathLst>
                  <a:path w="890" h="100">
                    <a:moveTo>
                      <a:pt x="74" y="0"/>
                    </a:moveTo>
                    <a:cubicBezTo>
                      <a:pt x="62" y="8"/>
                      <a:pt x="0" y="35"/>
                      <a:pt x="4" y="47"/>
                    </a:cubicBezTo>
                    <a:cubicBezTo>
                      <a:pt x="8" y="59"/>
                      <a:pt x="53" y="63"/>
                      <a:pt x="97" y="71"/>
                    </a:cubicBezTo>
                    <a:cubicBezTo>
                      <a:pt x="141" y="79"/>
                      <a:pt x="134" y="92"/>
                      <a:pt x="266" y="96"/>
                    </a:cubicBezTo>
                    <a:cubicBezTo>
                      <a:pt x="398" y="100"/>
                      <a:pt x="786" y="96"/>
                      <a:pt x="890" y="96"/>
                    </a:cubicBez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85012" name="Line 17"/>
              <p:cNvSpPr>
                <a:spLocks noChangeShapeType="1"/>
              </p:cNvSpPr>
              <p:nvPr/>
            </p:nvSpPr>
            <p:spPr bwMode="auto">
              <a:xfrm flipH="1">
                <a:off x="3504" y="1614"/>
                <a:ext cx="2" cy="402"/>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85013" name="Line 18"/>
              <p:cNvSpPr>
                <a:spLocks noChangeShapeType="1"/>
              </p:cNvSpPr>
              <p:nvPr/>
            </p:nvSpPr>
            <p:spPr bwMode="auto">
              <a:xfrm>
                <a:off x="3506" y="1806"/>
                <a:ext cx="336"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85016" name="Text Box 21"/>
                  <p:cNvSpPr txBox="1">
                    <a:spLocks noChangeArrowheads="1"/>
                  </p:cNvSpPr>
                  <p:nvPr/>
                </p:nvSpPr>
                <p:spPr bwMode="auto">
                  <a:xfrm>
                    <a:off x="1180" y="1422"/>
                    <a:ext cx="38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𝑀</m:t>
                          </m:r>
                        </m:oMath>
                      </m:oMathPara>
                    </a14:m>
                    <a:endParaRPr lang="en-US" altLang="zh-CN" sz="2800" dirty="0">
                      <a:solidFill>
                        <a:srgbClr val="0000FF"/>
                      </a:solidFill>
                      <a:latin typeface="+mn-ea"/>
                      <a:ea typeface="+mn-ea"/>
                    </a:endParaRPr>
                  </a:p>
                </p:txBody>
              </p:sp>
            </mc:Choice>
            <mc:Fallback xmlns="">
              <p:sp>
                <p:nvSpPr>
                  <p:cNvPr id="85016" name="Text Box 21"/>
                  <p:cNvSpPr txBox="1">
                    <a:spLocks noRot="1" noChangeAspect="1" noMove="1" noResize="1" noEditPoints="1" noAdjustHandles="1" noChangeArrowheads="1" noChangeShapeType="1" noTextEdit="1"/>
                  </p:cNvSpPr>
                  <p:nvPr/>
                </p:nvSpPr>
                <p:spPr bwMode="auto">
                  <a:xfrm>
                    <a:off x="1180" y="1422"/>
                    <a:ext cx="381" cy="330"/>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017" name="Text Box 22"/>
                  <p:cNvSpPr txBox="1">
                    <a:spLocks noChangeArrowheads="1"/>
                  </p:cNvSpPr>
                  <p:nvPr/>
                </p:nvSpPr>
                <p:spPr bwMode="auto">
                  <a:xfrm>
                    <a:off x="1174" y="1902"/>
                    <a:ext cx="354"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𝑁</m:t>
                          </m:r>
                        </m:oMath>
                      </m:oMathPara>
                    </a14:m>
                    <a:endParaRPr lang="en-US" altLang="zh-CN" sz="2800" dirty="0">
                      <a:solidFill>
                        <a:srgbClr val="0000FF"/>
                      </a:solidFill>
                      <a:latin typeface="+mn-ea"/>
                      <a:ea typeface="+mn-ea"/>
                    </a:endParaRPr>
                  </a:p>
                </p:txBody>
              </p:sp>
            </mc:Choice>
            <mc:Fallback xmlns="">
              <p:sp>
                <p:nvSpPr>
                  <p:cNvPr id="85017" name="Text Box 22"/>
                  <p:cNvSpPr txBox="1">
                    <a:spLocks noRot="1" noChangeAspect="1" noMove="1" noResize="1" noEditPoints="1" noAdjustHandles="1" noChangeArrowheads="1" noChangeShapeType="1" noTextEdit="1"/>
                  </p:cNvSpPr>
                  <p:nvPr/>
                </p:nvSpPr>
                <p:spPr bwMode="auto">
                  <a:xfrm>
                    <a:off x="1174" y="1902"/>
                    <a:ext cx="354" cy="330"/>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6E39B1BA-487E-4906-BB10-17C4CA394A3F}"/>
                    </a:ext>
                  </a:extLst>
                </p:cNvPr>
                <p:cNvSpPr/>
                <p:nvPr/>
              </p:nvSpPr>
              <p:spPr>
                <a:xfrm>
                  <a:off x="7398502" y="3173780"/>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28" name="矩形 27">
                  <a:extLst>
                    <a:ext uri="{FF2B5EF4-FFF2-40B4-BE49-F238E27FC236}">
                      <a16:creationId xmlns:a16="http://schemas.microsoft.com/office/drawing/2014/main" id="{6E39B1BA-487E-4906-BB10-17C4CA394A3F}"/>
                    </a:ext>
                  </a:extLst>
                </p:cNvPr>
                <p:cNvSpPr>
                  <a:spLocks noRot="1" noChangeAspect="1" noMove="1" noResize="1" noEditPoints="1" noAdjustHandles="1" noChangeArrowheads="1" noChangeShapeType="1" noTextEdit="1"/>
                </p:cNvSpPr>
                <p:nvPr/>
              </p:nvSpPr>
              <p:spPr>
                <a:xfrm>
                  <a:off x="7398502" y="3173780"/>
                  <a:ext cx="529312"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98466C47-AC33-4102-81A6-793CC160E4C4}"/>
                    </a:ext>
                  </a:extLst>
                </p:cNvPr>
                <p:cNvSpPr/>
                <p:nvPr/>
              </p:nvSpPr>
              <p:spPr>
                <a:xfrm>
                  <a:off x="6634288" y="2641035"/>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FF0000"/>
                    </a:solidFill>
                  </a:endParaRPr>
                </a:p>
              </p:txBody>
            </p:sp>
          </mc:Choice>
          <mc:Fallback xmlns="">
            <p:sp>
              <p:nvSpPr>
                <p:cNvPr id="29" name="矩形 28">
                  <a:extLst>
                    <a:ext uri="{FF2B5EF4-FFF2-40B4-BE49-F238E27FC236}">
                      <a16:creationId xmlns:a16="http://schemas.microsoft.com/office/drawing/2014/main" id="{98466C47-AC33-4102-81A6-793CC160E4C4}"/>
                    </a:ext>
                  </a:extLst>
                </p:cNvPr>
                <p:cNvSpPr>
                  <a:spLocks noRot="1" noChangeAspect="1" noMove="1" noResize="1" noEditPoints="1" noAdjustHandles="1" noChangeArrowheads="1" noChangeShapeType="1" noTextEdit="1"/>
                </p:cNvSpPr>
                <p:nvPr/>
              </p:nvSpPr>
              <p:spPr>
                <a:xfrm>
                  <a:off x="6634288" y="2641035"/>
                  <a:ext cx="49013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FDAF9895-0883-459F-BB2D-8DDFEA5C455E}"/>
                    </a:ext>
                  </a:extLst>
                </p:cNvPr>
                <p:cNvSpPr txBox="1"/>
                <p:nvPr/>
              </p:nvSpPr>
              <p:spPr>
                <a:xfrm>
                  <a:off x="5844193" y="3190568"/>
                  <a:ext cx="29161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𝑏</m:t>
                        </m:r>
                      </m:oMath>
                    </m:oMathPara>
                  </a14:m>
                  <a:endParaRPr lang="zh-CN" altLang="en-US" sz="2800" dirty="0">
                    <a:solidFill>
                      <a:srgbClr val="FF0000"/>
                    </a:solidFill>
                    <a:latin typeface="+mn-lt"/>
                    <a:ea typeface="+mn-ea"/>
                  </a:endParaRPr>
                </a:p>
              </p:txBody>
            </p:sp>
          </mc:Choice>
          <mc:Fallback xmlns="">
            <p:sp>
              <p:nvSpPr>
                <p:cNvPr id="30" name="文本框 29">
                  <a:extLst>
                    <a:ext uri="{FF2B5EF4-FFF2-40B4-BE49-F238E27FC236}">
                      <a16:creationId xmlns:a16="http://schemas.microsoft.com/office/drawing/2014/main" id="{FDAF9895-0883-459F-BB2D-8DDFEA5C455E}"/>
                    </a:ext>
                  </a:extLst>
                </p:cNvPr>
                <p:cNvSpPr txBox="1">
                  <a:spLocks noRot="1" noChangeAspect="1" noMove="1" noResize="1" noEditPoints="1" noAdjustHandles="1" noChangeArrowheads="1" noChangeShapeType="1" noTextEdit="1"/>
                </p:cNvSpPr>
                <p:nvPr/>
              </p:nvSpPr>
              <p:spPr>
                <a:xfrm>
                  <a:off x="5844193" y="3190568"/>
                  <a:ext cx="291618"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3F9F89F0-90F5-4065-BB2D-55344F88E60B}"/>
                    </a:ext>
                  </a:extLst>
                </p:cNvPr>
                <p:cNvSpPr txBox="1"/>
                <p:nvPr/>
              </p:nvSpPr>
              <p:spPr>
                <a:xfrm>
                  <a:off x="5836883" y="2323793"/>
                  <a:ext cx="29892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mn-ea"/>
                          </a:rPr>
                          <m:t>𝑎</m:t>
                        </m:r>
                      </m:oMath>
                    </m:oMathPara>
                  </a14:m>
                  <a:endParaRPr lang="zh-CN" altLang="en-US" sz="2800" dirty="0">
                    <a:solidFill>
                      <a:srgbClr val="FF0000"/>
                    </a:solidFill>
                    <a:latin typeface="+mn-lt"/>
                    <a:ea typeface="+mn-ea"/>
                  </a:endParaRPr>
                </a:p>
              </p:txBody>
            </p:sp>
          </mc:Choice>
          <mc:Fallback xmlns="">
            <p:sp>
              <p:nvSpPr>
                <p:cNvPr id="31" name="文本框 30">
                  <a:extLst>
                    <a:ext uri="{FF2B5EF4-FFF2-40B4-BE49-F238E27FC236}">
                      <a16:creationId xmlns:a16="http://schemas.microsoft.com/office/drawing/2014/main" id="{3F9F89F0-90F5-4065-BB2D-55344F88E60B}"/>
                    </a:ext>
                  </a:extLst>
                </p:cNvPr>
                <p:cNvSpPr txBox="1">
                  <a:spLocks noRot="1" noChangeAspect="1" noMove="1" noResize="1" noEditPoints="1" noAdjustHandles="1" noChangeArrowheads="1" noChangeShapeType="1" noTextEdit="1"/>
                </p:cNvSpPr>
                <p:nvPr/>
              </p:nvSpPr>
              <p:spPr>
                <a:xfrm>
                  <a:off x="5836883" y="2323793"/>
                  <a:ext cx="298928" cy="430887"/>
                </a:xfrm>
                <a:prstGeom prst="rect">
                  <a:avLst/>
                </a:prstGeom>
                <a:blipFill>
                  <a:blip r:embed="rId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315811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0-#ppt_w/2"/>
                                          </p:val>
                                        </p:tav>
                                        <p:tav tm="100000">
                                          <p:val>
                                            <p:strVal val="#ppt_x"/>
                                          </p:val>
                                        </p:tav>
                                      </p:tavLst>
                                    </p:anim>
                                    <p:anim calcmode="lin" valueType="num">
                                      <p:cBhvr additive="base">
                                        <p:cTn id="8"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p:cNvSpPr txBox="1">
            <a:spLocks noChangeArrowheads="1"/>
          </p:cNvSpPr>
          <p:nvPr/>
        </p:nvSpPr>
        <p:spPr bwMode="auto">
          <a:xfrm>
            <a:off x="738554" y="509588"/>
            <a:ext cx="2514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7030A0"/>
                </a:solidFill>
                <a:latin typeface="+mn-ea"/>
                <a:ea typeface="+mn-ea"/>
              </a:rPr>
              <a:t>三、涡电流</a:t>
            </a:r>
          </a:p>
        </p:txBody>
      </p:sp>
      <p:pic>
        <p:nvPicPr>
          <p:cNvPr id="87043" name="Picture 4" descr="C:\My Documents\影片1.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84552" y="1511053"/>
            <a:ext cx="5700713"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6"/>
          <p:cNvSpPr txBox="1">
            <a:spLocks noChangeArrowheads="1"/>
          </p:cNvSpPr>
          <p:nvPr/>
        </p:nvSpPr>
        <p:spPr bwMode="auto">
          <a:xfrm>
            <a:off x="738554" y="1511053"/>
            <a:ext cx="4422198" cy="405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15000"/>
              </a:lnSpc>
              <a:spcBef>
                <a:spcPct val="50000"/>
              </a:spcBef>
              <a:buClrTx/>
              <a:buFontTx/>
              <a:buNone/>
            </a:pPr>
            <a:r>
              <a:rPr kumimoji="0" lang="zh-CN" altLang="en-US" sz="2800" dirty="0">
                <a:solidFill>
                  <a:srgbClr val="0000FF"/>
                </a:solidFill>
                <a:latin typeface="+mn-ea"/>
                <a:ea typeface="+mn-ea"/>
              </a:rPr>
              <a:t>感应电流不仅能在导电回 路内出现，而且当大块导体与磁场有相对运动或处在变化的磁场中时，在这块导体中也会激起感应电流。这种在大块导体内流动的感应电流，叫做涡电流，简称涡流。</a:t>
            </a:r>
          </a:p>
        </p:txBody>
      </p:sp>
    </p:spTree>
    <p:extLst>
      <p:ext uri="{BB962C8B-B14F-4D97-AF65-F5344CB8AC3E}">
        <p14:creationId xmlns:p14="http://schemas.microsoft.com/office/powerpoint/2010/main" val="39599431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linds(horizontal)">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p:cNvGrpSpPr>
            <a:grpSpLocks/>
          </p:cNvGrpSpPr>
          <p:nvPr/>
        </p:nvGrpSpPr>
        <p:grpSpPr bwMode="auto">
          <a:xfrm>
            <a:off x="835147" y="3465322"/>
            <a:ext cx="3394848" cy="2937754"/>
            <a:chOff x="258" y="2164"/>
            <a:chExt cx="2285" cy="1947"/>
          </a:xfrm>
        </p:grpSpPr>
        <p:pic>
          <p:nvPicPr>
            <p:cNvPr id="89109" name="Picture 4" descr="12-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 y="2164"/>
              <a:ext cx="1869" cy="194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89110" name="Text Box 16"/>
            <p:cNvSpPr txBox="1">
              <a:spLocks noChangeArrowheads="1"/>
            </p:cNvSpPr>
            <p:nvPr/>
          </p:nvSpPr>
          <p:spPr bwMode="auto">
            <a:xfrm>
              <a:off x="1824" y="3456"/>
              <a:ext cx="240"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en-US" altLang="zh-CN" sz="2800">
                  <a:solidFill>
                    <a:srgbClr val="0000FF"/>
                  </a:solidFill>
                  <a:latin typeface="+mn-ea"/>
                  <a:ea typeface="+mn-ea"/>
                </a:rPr>
                <a:t>S</a:t>
              </a:r>
            </a:p>
          </p:txBody>
        </p:sp>
        <p:sp>
          <p:nvSpPr>
            <p:cNvPr id="89111" name="Text Box 17"/>
            <p:cNvSpPr txBox="1">
              <a:spLocks noChangeArrowheads="1"/>
            </p:cNvSpPr>
            <p:nvPr/>
          </p:nvSpPr>
          <p:spPr bwMode="auto">
            <a:xfrm>
              <a:off x="1008" y="3168"/>
              <a:ext cx="289" cy="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en-US" altLang="zh-CN" sz="2800">
                  <a:solidFill>
                    <a:srgbClr val="0000FF"/>
                  </a:solidFill>
                  <a:latin typeface="+mn-ea"/>
                  <a:ea typeface="+mn-ea"/>
                </a:rPr>
                <a:t>N</a:t>
              </a:r>
            </a:p>
          </p:txBody>
        </p:sp>
        <p:sp>
          <p:nvSpPr>
            <p:cNvPr id="89112" name="Text Box 18"/>
            <p:cNvSpPr txBox="1">
              <a:spLocks noChangeArrowheads="1"/>
            </p:cNvSpPr>
            <p:nvPr/>
          </p:nvSpPr>
          <p:spPr bwMode="auto">
            <a:xfrm>
              <a:off x="258" y="2169"/>
              <a:ext cx="414" cy="1942"/>
            </a:xfrm>
            <a:prstGeom prst="rect">
              <a:avLst/>
            </a:prstGeom>
            <a:solidFill>
              <a:srgbClr val="FFFFFF"/>
            </a:solidFill>
            <a:ln w="9525">
              <a:solidFill>
                <a:schemeClr val="tx2"/>
              </a:solidFill>
              <a:miter lim="800000"/>
              <a:headEnd/>
              <a:tailEnd type="none" w="sm" len="lg"/>
            </a:ln>
          </p:spPr>
          <p:txBody>
            <a:bodyPr vert="eaVert"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FontTx/>
                <a:buNone/>
              </a:pPr>
              <a:r>
                <a:rPr kumimoji="0" lang="zh-CN" altLang="en-US" sz="2800" dirty="0">
                  <a:solidFill>
                    <a:srgbClr val="0000FF"/>
                  </a:solidFill>
                  <a:latin typeface="+mn-ea"/>
                  <a:ea typeface="+mn-ea"/>
                </a:rPr>
                <a:t>阻 尼 摆</a:t>
              </a:r>
            </a:p>
          </p:txBody>
        </p:sp>
      </p:grpSp>
      <p:grpSp>
        <p:nvGrpSpPr>
          <p:cNvPr id="3" name="Group 25"/>
          <p:cNvGrpSpPr>
            <a:grpSpLocks/>
          </p:cNvGrpSpPr>
          <p:nvPr/>
        </p:nvGrpSpPr>
        <p:grpSpPr bwMode="auto">
          <a:xfrm>
            <a:off x="828795" y="1035174"/>
            <a:ext cx="3402014" cy="2444751"/>
            <a:chOff x="553" y="759"/>
            <a:chExt cx="2143" cy="1540"/>
          </a:xfrm>
        </p:grpSpPr>
        <p:grpSp>
          <p:nvGrpSpPr>
            <p:cNvPr id="89105" name="Group 21"/>
            <p:cNvGrpSpPr>
              <a:grpSpLocks/>
            </p:cNvGrpSpPr>
            <p:nvPr/>
          </p:nvGrpSpPr>
          <p:grpSpPr bwMode="auto">
            <a:xfrm>
              <a:off x="553" y="759"/>
              <a:ext cx="2143" cy="1540"/>
              <a:chOff x="526" y="422"/>
              <a:chExt cx="2294" cy="1735"/>
            </a:xfrm>
          </p:grpSpPr>
          <p:pic>
            <p:nvPicPr>
              <p:cNvPr id="89107" name="Picture 2" descr="G:\二版图片\十二章\12-1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 y="432"/>
                <a:ext cx="1860" cy="17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89108" name="Text Box 20"/>
              <p:cNvSpPr txBox="1">
                <a:spLocks noChangeArrowheads="1"/>
              </p:cNvSpPr>
              <p:nvPr/>
            </p:nvSpPr>
            <p:spPr bwMode="auto">
              <a:xfrm>
                <a:off x="526" y="422"/>
                <a:ext cx="415" cy="1725"/>
              </a:xfrm>
              <a:prstGeom prst="rect">
                <a:avLst/>
              </a:prstGeom>
              <a:solidFill>
                <a:srgbClr val="FFFFFF"/>
              </a:solidFill>
              <a:ln w="9525">
                <a:solidFill>
                  <a:schemeClr val="tx2"/>
                </a:solidFill>
                <a:miter lim="800000"/>
                <a:headEnd/>
                <a:tailEnd type="none" w="sm" len="lg"/>
              </a:ln>
            </p:spPr>
            <p:txBody>
              <a:bodyPr vert="eaVert"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FontTx/>
                  <a:buNone/>
                </a:pPr>
                <a:r>
                  <a:rPr kumimoji="0" lang="zh-CN" altLang="en-US" sz="2800" dirty="0">
                    <a:solidFill>
                      <a:srgbClr val="0000FF"/>
                    </a:solidFill>
                    <a:latin typeface="+mn-ea"/>
                    <a:ea typeface="+mn-ea"/>
                  </a:rPr>
                  <a:t>工频感应炉</a:t>
                </a:r>
              </a:p>
            </p:txBody>
          </p:sp>
        </p:grpSp>
        <p:sp>
          <p:nvSpPr>
            <p:cNvPr id="89106" name="Text Box 22"/>
            <p:cNvSpPr txBox="1">
              <a:spLocks noChangeArrowheads="1"/>
            </p:cNvSpPr>
            <p:nvPr/>
          </p:nvSpPr>
          <p:spPr bwMode="auto">
            <a:xfrm>
              <a:off x="1806" y="796"/>
              <a:ext cx="828" cy="3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ea"/>
                  <a:ea typeface="+mn-ea"/>
                </a:rPr>
                <a:t>金属块</a:t>
              </a:r>
            </a:p>
          </p:txBody>
        </p:sp>
      </p:grpSp>
      <p:sp>
        <p:nvSpPr>
          <p:cNvPr id="89092" name="Text Box 24"/>
          <p:cNvSpPr txBox="1">
            <a:spLocks noChangeArrowheads="1"/>
          </p:cNvSpPr>
          <p:nvPr/>
        </p:nvSpPr>
        <p:spPr bwMode="auto">
          <a:xfrm>
            <a:off x="636709" y="439861"/>
            <a:ext cx="617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Blip>
                <a:blip r:embed="rId5"/>
              </a:buBlip>
            </a:pPr>
            <a:r>
              <a:rPr kumimoji="0" lang="zh-CN" altLang="en-US" sz="2800" dirty="0">
                <a:solidFill>
                  <a:srgbClr val="0000FF"/>
                </a:solidFill>
                <a:latin typeface="+mn-ea"/>
                <a:ea typeface="+mn-ea"/>
              </a:rPr>
              <a:t>应用：热效应、电磁阻尼效应。</a:t>
            </a:r>
          </a:p>
        </p:txBody>
      </p:sp>
      <p:grpSp>
        <p:nvGrpSpPr>
          <p:cNvPr id="5" name="Group 29"/>
          <p:cNvGrpSpPr>
            <a:grpSpLocks/>
          </p:cNvGrpSpPr>
          <p:nvPr/>
        </p:nvGrpSpPr>
        <p:grpSpPr bwMode="auto">
          <a:xfrm>
            <a:off x="4751509" y="973260"/>
            <a:ext cx="4114800" cy="5410200"/>
            <a:chOff x="2976" y="720"/>
            <a:chExt cx="2592" cy="3408"/>
          </a:xfrm>
        </p:grpSpPr>
        <p:sp>
          <p:nvSpPr>
            <p:cNvPr id="89094" name="Rectangle 26"/>
            <p:cNvSpPr>
              <a:spLocks noChangeArrowheads="1"/>
            </p:cNvSpPr>
            <p:nvPr/>
          </p:nvSpPr>
          <p:spPr bwMode="auto">
            <a:xfrm>
              <a:off x="2976" y="720"/>
              <a:ext cx="2592" cy="3408"/>
            </a:xfrm>
            <a:prstGeom prst="rect">
              <a:avLst/>
            </a:prstGeom>
            <a:solidFill>
              <a:srgbClr val="FFFFFF"/>
            </a:soli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dirty="0">
                <a:solidFill>
                  <a:srgbClr val="0000FF"/>
                </a:solidFill>
                <a:latin typeface="+mn-ea"/>
                <a:ea typeface="+mn-ea"/>
              </a:endParaRPr>
            </a:p>
          </p:txBody>
        </p:sp>
        <p:pic>
          <p:nvPicPr>
            <p:cNvPr id="89095" name="Picture 3" descr="G:\二版图片\十二章\12-15.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7" y="768"/>
              <a:ext cx="1932" cy="2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 Box 6"/>
            <p:cNvSpPr txBox="1">
              <a:spLocks noChangeArrowheads="1"/>
            </p:cNvSpPr>
            <p:nvPr/>
          </p:nvSpPr>
          <p:spPr bwMode="auto">
            <a:xfrm>
              <a:off x="2976" y="3795"/>
              <a:ext cx="2592" cy="330"/>
            </a:xfrm>
            <a:prstGeom prst="rect">
              <a:avLst/>
            </a:prstGeom>
            <a:gradFill rotWithShape="0">
              <a:gsLst>
                <a:gs pos="0">
                  <a:schemeClr val="accent1"/>
                </a:gs>
                <a:gs pos="50000">
                  <a:srgbClr val="FFFFFF"/>
                </a:gs>
                <a:gs pos="100000">
                  <a:schemeClr val="accent1"/>
                </a:gs>
              </a:gsLst>
              <a:lin ang="5400000" scaled="1"/>
            </a:gradFill>
            <a:ln w="9525">
              <a:solidFill>
                <a:schemeClr val="tx2"/>
              </a:solidFill>
              <a:miter lim="800000"/>
              <a:headEnd/>
              <a:tailEnd type="none" w="sm" len="lg"/>
            </a:ln>
            <a:effectLst/>
          </p:spPr>
          <p:txBody>
            <a:bodyPr>
              <a:spAutoFit/>
            </a:bodyPr>
            <a:lstStyle/>
            <a:p>
              <a:pPr algn="ctr">
                <a:spcBef>
                  <a:spcPct val="50000"/>
                </a:spcBef>
                <a:defRPr/>
              </a:pPr>
              <a:r>
                <a:rPr lang="zh-CN" altLang="en-US" sz="2800" dirty="0">
                  <a:solidFill>
                    <a:srgbClr val="0000FF"/>
                  </a:solidFill>
                  <a:latin typeface="+mn-ea"/>
                  <a:ea typeface="+mn-ea"/>
                </a:rPr>
                <a:t>涡电流加热金属电极</a:t>
              </a:r>
            </a:p>
          </p:txBody>
        </p:sp>
        <p:sp>
          <p:nvSpPr>
            <p:cNvPr id="89097" name="Text Box 8"/>
            <p:cNvSpPr txBox="1">
              <a:spLocks noChangeArrowheads="1"/>
            </p:cNvSpPr>
            <p:nvPr/>
          </p:nvSpPr>
          <p:spPr bwMode="auto">
            <a:xfrm>
              <a:off x="4522" y="864"/>
              <a:ext cx="931" cy="3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抽真空</a:t>
              </a:r>
            </a:p>
          </p:txBody>
        </p:sp>
        <p:sp>
          <p:nvSpPr>
            <p:cNvPr id="89098" name="Text Box 9"/>
            <p:cNvSpPr txBox="1">
              <a:spLocks noChangeArrowheads="1"/>
            </p:cNvSpPr>
            <p:nvPr/>
          </p:nvSpPr>
          <p:spPr bwMode="auto">
            <a:xfrm>
              <a:off x="4988" y="1488"/>
              <a:ext cx="388" cy="1152"/>
            </a:xfrm>
            <a:prstGeom prst="rect">
              <a:avLst/>
            </a:prstGeom>
            <a:solidFill>
              <a:srgbClr val="FFFFFF"/>
            </a:solidFill>
            <a:ln w="19050">
              <a:solidFill>
                <a:srgbClr val="FF0000"/>
              </a:solidFill>
              <a:miter lim="800000"/>
              <a:headEnd/>
              <a:tailEnd type="none" w="sm" len="lg"/>
            </a:ln>
          </p:spPr>
          <p:txBody>
            <a:bodyPr vert="eaVert"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FontTx/>
                <a:buNone/>
              </a:pPr>
              <a:r>
                <a:rPr kumimoji="0" lang="zh-CN" altLang="en-US" sz="2800" dirty="0">
                  <a:solidFill>
                    <a:srgbClr val="0000FF"/>
                  </a:solidFill>
                  <a:latin typeface="+mn-ea"/>
                  <a:ea typeface="+mn-ea"/>
                </a:rPr>
                <a:t>金属电极</a:t>
              </a:r>
            </a:p>
          </p:txBody>
        </p:sp>
        <p:sp>
          <p:nvSpPr>
            <p:cNvPr id="89099" name="Line 10"/>
            <p:cNvSpPr>
              <a:spLocks noChangeShapeType="1"/>
            </p:cNvSpPr>
            <p:nvPr/>
          </p:nvSpPr>
          <p:spPr bwMode="auto">
            <a:xfrm flipV="1">
              <a:off x="4658" y="2064"/>
              <a:ext cx="382" cy="270"/>
            </a:xfrm>
            <a:prstGeom prst="line">
              <a:avLst/>
            </a:prstGeom>
            <a:noFill/>
            <a:ln w="38100">
              <a:solidFill>
                <a:srgbClr val="FF0000"/>
              </a:solidFill>
              <a:round/>
              <a:headEnd/>
              <a:tailEnd type="none" w="sm" len="lg"/>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89100" name="Rectangle 11"/>
            <p:cNvSpPr>
              <a:spLocks noChangeArrowheads="1"/>
            </p:cNvSpPr>
            <p:nvPr/>
          </p:nvSpPr>
          <p:spPr bwMode="auto">
            <a:xfrm>
              <a:off x="3378" y="2326"/>
              <a:ext cx="403" cy="31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type="none" w="sm" len="lg"/>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89101" name="Text Box 12"/>
            <p:cNvSpPr txBox="1">
              <a:spLocks noChangeArrowheads="1"/>
            </p:cNvSpPr>
            <p:nvPr/>
          </p:nvSpPr>
          <p:spPr bwMode="auto">
            <a:xfrm>
              <a:off x="3151" y="1352"/>
              <a:ext cx="388" cy="1626"/>
            </a:xfrm>
            <a:prstGeom prst="rect">
              <a:avLst/>
            </a:prstGeom>
            <a:noFill/>
            <a:ln w="19050">
              <a:solidFill>
                <a:srgbClr val="0000FF"/>
              </a:solidFill>
              <a:miter lim="800000"/>
              <a:headEnd/>
              <a:tailEnd type="none" w="sm" len="lg"/>
            </a:ln>
            <a:extLst>
              <a:ext uri="{909E8E84-426E-40DD-AFC4-6F175D3DCCD1}">
                <a14:hiddenFill xmlns:a14="http://schemas.microsoft.com/office/drawing/2010/main">
                  <a:solidFill>
                    <a:srgbClr val="FFFFFF"/>
                  </a:solidFill>
                </a14:hiddenFill>
              </a:ext>
            </a:extLst>
          </p:spPr>
          <p:txBody>
            <a:bodyPr vert="eaVert"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FontTx/>
                <a:buNone/>
              </a:pPr>
              <a:r>
                <a:rPr kumimoji="0" lang="zh-CN" altLang="en-US" sz="2800" dirty="0">
                  <a:solidFill>
                    <a:srgbClr val="0000FF"/>
                  </a:solidFill>
                  <a:latin typeface="+mn-ea"/>
                  <a:ea typeface="+mn-ea"/>
                </a:rPr>
                <a:t>接高频发生器</a:t>
              </a:r>
            </a:p>
          </p:txBody>
        </p:sp>
        <p:sp>
          <p:nvSpPr>
            <p:cNvPr id="89102" name="Line 13"/>
            <p:cNvSpPr>
              <a:spLocks noChangeShapeType="1"/>
            </p:cNvSpPr>
            <p:nvPr/>
          </p:nvSpPr>
          <p:spPr bwMode="auto">
            <a:xfrm>
              <a:off x="3581" y="2111"/>
              <a:ext cx="135" cy="179"/>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89103" name="Line 14"/>
            <p:cNvSpPr>
              <a:spLocks noChangeShapeType="1"/>
            </p:cNvSpPr>
            <p:nvPr/>
          </p:nvSpPr>
          <p:spPr bwMode="auto">
            <a:xfrm>
              <a:off x="3581" y="2111"/>
              <a:ext cx="135" cy="671"/>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sp>
          <p:nvSpPr>
            <p:cNvPr id="89104" name="Line 27"/>
            <p:cNvSpPr>
              <a:spLocks noChangeShapeType="1"/>
            </p:cNvSpPr>
            <p:nvPr/>
          </p:nvSpPr>
          <p:spPr bwMode="auto">
            <a:xfrm flipV="1">
              <a:off x="4512" y="864"/>
              <a:ext cx="0" cy="624"/>
            </a:xfrm>
            <a:prstGeom prst="line">
              <a:avLst/>
            </a:prstGeom>
            <a:noFill/>
            <a:ln w="38100">
              <a:solidFill>
                <a:srgbClr val="33CC33"/>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grpSp>
    </p:spTree>
    <p:extLst>
      <p:ext uri="{BB962C8B-B14F-4D97-AF65-F5344CB8AC3E}">
        <p14:creationId xmlns:p14="http://schemas.microsoft.com/office/powerpoint/2010/main" val="8310900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3</a:t>
              </a:r>
              <a:endParaRPr lang="zh-CN" altLang="en-US" sz="6000" dirty="0"/>
            </a:p>
          </p:txBody>
        </p:sp>
        <p:sp>
          <p:nvSpPr>
            <p:cNvPr id="51" name="文本框 50"/>
            <p:cNvSpPr txBox="1"/>
            <p:nvPr/>
          </p:nvSpPr>
          <p:spPr>
            <a:xfrm>
              <a:off x="8531267" y="3061934"/>
              <a:ext cx="3647148"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自感和互感</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12135793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2"/>
          <p:cNvSpPr txBox="1">
            <a:spLocks noChangeArrowheads="1"/>
          </p:cNvSpPr>
          <p:nvPr/>
        </p:nvSpPr>
        <p:spPr bwMode="auto">
          <a:xfrm>
            <a:off x="653195" y="496889"/>
            <a:ext cx="63960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spcBef>
                <a:spcPct val="50000"/>
              </a:spcBef>
              <a:buClrTx/>
              <a:buFontTx/>
              <a:buNone/>
              <a:defRPr kumimoji="0" sz="2800">
                <a:solidFill>
                  <a:srgbClr val="7030A0"/>
                </a:solidFill>
                <a:latin typeface="+mn-ea"/>
                <a:ea typeface="+mn-ea"/>
              </a:defRPr>
            </a:lvl1pPr>
            <a:lvl2pPr marL="742950" indent="-285750">
              <a:spcBef>
                <a:spcPct val="20000"/>
              </a:spcBef>
              <a:buClr>
                <a:schemeClr val="bg2"/>
              </a:buClr>
              <a:buSzPct val="50000"/>
              <a:buFont typeface="Monotype Sorts"/>
              <a:buChar char="l"/>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9pPr>
          </a:lstStyle>
          <a:p>
            <a:r>
              <a:rPr lang="zh-CN" altLang="en-US" dirty="0"/>
              <a:t>一、自感现象  自感电动势  自感系数</a:t>
            </a:r>
          </a:p>
        </p:txBody>
      </p:sp>
      <mc:AlternateContent xmlns:mc="http://schemas.openxmlformats.org/markup-compatibility/2006" xmlns:a14="http://schemas.microsoft.com/office/drawing/2010/main">
        <mc:Choice Requires="a14">
          <p:sp>
            <p:nvSpPr>
              <p:cNvPr id="26" name="Text Box 3"/>
              <p:cNvSpPr txBox="1">
                <a:spLocks noChangeArrowheads="1"/>
              </p:cNvSpPr>
              <p:nvPr/>
            </p:nvSpPr>
            <p:spPr bwMode="auto">
              <a:xfrm>
                <a:off x="653195" y="4493130"/>
                <a:ext cx="6039795"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sym typeface="Symbol" panose="05050102010706020507" pitchFamily="18" charset="2"/>
                  </a:rPr>
                  <a:t> </a:t>
                </a:r>
                <a:r>
                  <a:rPr lang="zh-CN" altLang="zh-CN" sz="2800" dirty="0">
                    <a:solidFill>
                      <a:srgbClr val="0000FF"/>
                    </a:solidFill>
                    <a:latin typeface="+mn-ea"/>
                    <a:ea typeface="+mn-ea"/>
                  </a:rPr>
                  <a:t>称</a:t>
                </a:r>
                <a14:m>
                  <m:oMath xmlns:m="http://schemas.openxmlformats.org/officeDocument/2006/math">
                    <m:r>
                      <a:rPr lang="en-US" altLang="zh-CN" sz="2800" b="0" i="1" smtClean="0">
                        <a:solidFill>
                          <a:srgbClr val="0000FF"/>
                        </a:solidFill>
                        <a:latin typeface="Cambria Math" panose="02040503050406030204" pitchFamily="18" charset="0"/>
                        <a:ea typeface="+mn-ea"/>
                      </a:rPr>
                      <m:t>𝐿</m:t>
                    </m:r>
                  </m:oMath>
                </a14:m>
                <a:r>
                  <a:rPr lang="zh-CN" altLang="zh-CN" sz="2800" dirty="0">
                    <a:solidFill>
                      <a:srgbClr val="0000FF"/>
                    </a:solidFill>
                    <a:latin typeface="+mn-ea"/>
                    <a:ea typeface="+mn-ea"/>
                  </a:rPr>
                  <a:t>为</a:t>
                </a:r>
                <a:r>
                  <a:rPr lang="zh-CN" altLang="en-US" sz="2800" dirty="0">
                    <a:solidFill>
                      <a:srgbClr val="0000FF"/>
                    </a:solidFill>
                    <a:latin typeface="+mn-ea"/>
                    <a:ea typeface="+mn-ea"/>
                  </a:rPr>
                  <a:t>自感系数，简称自感或电感。</a:t>
                </a:r>
              </a:p>
            </p:txBody>
          </p:sp>
        </mc:Choice>
        <mc:Fallback xmlns="">
          <p:sp>
            <p:nvSpPr>
              <p:cNvPr id="26" name="Text Box 3"/>
              <p:cNvSpPr txBox="1">
                <a:spLocks noRot="1" noChangeAspect="1" noMove="1" noResize="1" noEditPoints="1" noAdjustHandles="1" noChangeArrowheads="1" noChangeShapeType="1" noTextEdit="1"/>
              </p:cNvSpPr>
              <p:nvPr/>
            </p:nvSpPr>
            <p:spPr bwMode="auto">
              <a:xfrm>
                <a:off x="653195" y="4493130"/>
                <a:ext cx="6039795" cy="523220"/>
              </a:xfrm>
              <a:prstGeom prst="rect">
                <a:avLst/>
              </a:prstGeom>
              <a:blipFill>
                <a:blip r:embed="rId3"/>
                <a:stretch>
                  <a:fillRect l="-2018" t="-12791" r="-605"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7" name="Text Box 4"/>
          <p:cNvSpPr txBox="1">
            <a:spLocks noChangeArrowheads="1"/>
          </p:cNvSpPr>
          <p:nvPr/>
        </p:nvSpPr>
        <p:spPr bwMode="auto">
          <a:xfrm>
            <a:off x="653195" y="1398589"/>
            <a:ext cx="644683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当线圈中电流变化时，它所激发的磁场通过线圈自身的磁通量也在变化，使线圈自身产生感应电动势，叫自感现象。该电动势叫自感电动势。</a:t>
            </a:r>
          </a:p>
        </p:txBody>
      </p:sp>
      <mc:AlternateContent xmlns:mc="http://schemas.openxmlformats.org/markup-compatibility/2006" xmlns:a14="http://schemas.microsoft.com/office/drawing/2010/main">
        <mc:Choice Requires="a14">
          <p:sp>
            <p:nvSpPr>
              <p:cNvPr id="30" name="Text Box 9"/>
              <p:cNvSpPr txBox="1">
                <a:spLocks noChangeArrowheads="1"/>
              </p:cNvSpPr>
              <p:nvPr/>
            </p:nvSpPr>
            <p:spPr bwMode="auto">
              <a:xfrm>
                <a:off x="6680552" y="4608514"/>
                <a:ext cx="2251835"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单位：亨利</a:t>
                </a:r>
                <a14:m>
                  <m:oMath xmlns:m="http://schemas.openxmlformats.org/officeDocument/2006/math">
                    <m:r>
                      <a:rPr lang="en-US" altLang="zh-CN" sz="2800" b="0" i="1" smtClean="0">
                        <a:solidFill>
                          <a:srgbClr val="0000FF"/>
                        </a:solidFill>
                        <a:latin typeface="Cambria Math" panose="02040503050406030204" pitchFamily="18" charset="0"/>
                        <a:ea typeface="+mn-ea"/>
                      </a:rPr>
                      <m:t>𝐻</m:t>
                    </m:r>
                  </m:oMath>
                </a14:m>
                <a:endParaRPr lang="en-US" altLang="zh-CN" sz="2800" dirty="0">
                  <a:solidFill>
                    <a:srgbClr val="0000FF"/>
                  </a:solidFill>
                  <a:latin typeface="+mn-ea"/>
                  <a:ea typeface="+mn-ea"/>
                </a:endParaRPr>
              </a:p>
            </p:txBody>
          </p:sp>
        </mc:Choice>
        <mc:Fallback xmlns="">
          <p:sp>
            <p:nvSpPr>
              <p:cNvPr id="30" name="Text Box 9"/>
              <p:cNvSpPr txBox="1">
                <a:spLocks noRot="1" noChangeAspect="1" noMove="1" noResize="1" noEditPoints="1" noAdjustHandles="1" noChangeArrowheads="1" noChangeShapeType="1" noTextEdit="1"/>
              </p:cNvSpPr>
              <p:nvPr/>
            </p:nvSpPr>
            <p:spPr bwMode="auto">
              <a:xfrm>
                <a:off x="6680552" y="4608514"/>
                <a:ext cx="2251835" cy="523220"/>
              </a:xfrm>
              <a:prstGeom prst="rect">
                <a:avLst/>
              </a:prstGeom>
              <a:blipFill>
                <a:blip r:embed="rId4"/>
                <a:stretch>
                  <a:fillRect l="-5691" t="-12791"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1" name="Text Box 13"/>
          <p:cNvSpPr txBox="1">
            <a:spLocks noChangeArrowheads="1"/>
          </p:cNvSpPr>
          <p:nvPr/>
        </p:nvSpPr>
        <p:spPr bwMode="auto">
          <a:xfrm>
            <a:off x="653195" y="5398574"/>
            <a:ext cx="840104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物理意义：一个线圈中通有单位电流时，通过线圈自身的磁通链数，等于该线圈的自感系数。</a:t>
            </a:r>
          </a:p>
        </p:txBody>
      </p:sp>
      <p:grpSp>
        <p:nvGrpSpPr>
          <p:cNvPr id="32" name="Group 32"/>
          <p:cNvGrpSpPr>
            <a:grpSpLocks/>
          </p:cNvGrpSpPr>
          <p:nvPr/>
        </p:nvGrpSpPr>
        <p:grpSpPr bwMode="auto">
          <a:xfrm>
            <a:off x="8597043" y="1587212"/>
            <a:ext cx="457200" cy="1973263"/>
            <a:chOff x="3600" y="864"/>
            <a:chExt cx="288" cy="1243"/>
          </a:xfrm>
        </p:grpSpPr>
        <p:sp>
          <p:nvSpPr>
            <p:cNvPr id="91155" name="Oval 33"/>
            <p:cNvSpPr>
              <a:spLocks noChangeArrowheads="1"/>
            </p:cNvSpPr>
            <p:nvPr/>
          </p:nvSpPr>
          <p:spPr bwMode="auto">
            <a:xfrm>
              <a:off x="3600" y="864"/>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1156" name="Oval 34"/>
            <p:cNvSpPr>
              <a:spLocks noChangeArrowheads="1"/>
            </p:cNvSpPr>
            <p:nvPr/>
          </p:nvSpPr>
          <p:spPr bwMode="auto">
            <a:xfrm>
              <a:off x="3648" y="864"/>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1157" name="Oval 35"/>
            <p:cNvSpPr>
              <a:spLocks noChangeArrowheads="1"/>
            </p:cNvSpPr>
            <p:nvPr/>
          </p:nvSpPr>
          <p:spPr bwMode="auto">
            <a:xfrm>
              <a:off x="3696" y="864"/>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1158" name="Line 36"/>
            <p:cNvSpPr>
              <a:spLocks noChangeShapeType="1"/>
            </p:cNvSpPr>
            <p:nvPr/>
          </p:nvSpPr>
          <p:spPr bwMode="auto">
            <a:xfrm flipV="1">
              <a:off x="3840" y="1488"/>
              <a:ext cx="0" cy="528"/>
            </a:xfrm>
            <a:prstGeom prst="line">
              <a:avLst/>
            </a:prstGeom>
            <a:noFill/>
            <a:ln w="44450">
              <a:solidFill>
                <a:srgbClr val="00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1159" name="Freeform 37"/>
            <p:cNvSpPr>
              <a:spLocks/>
            </p:cNvSpPr>
            <p:nvPr/>
          </p:nvSpPr>
          <p:spPr bwMode="auto">
            <a:xfrm>
              <a:off x="3810" y="1632"/>
              <a:ext cx="18" cy="304"/>
            </a:xfrm>
            <a:custGeom>
              <a:avLst/>
              <a:gdLst>
                <a:gd name="T0" fmla="*/ 0 w 18"/>
                <a:gd name="T1" fmla="*/ 304 h 304"/>
                <a:gd name="T2" fmla="*/ 18 w 18"/>
                <a:gd name="T3" fmla="*/ 0 h 304"/>
                <a:gd name="T4" fmla="*/ 0 60000 65536"/>
                <a:gd name="T5" fmla="*/ 0 60000 65536"/>
              </a:gdLst>
              <a:ahLst/>
              <a:cxnLst>
                <a:cxn ang="T4">
                  <a:pos x="T0" y="T1"/>
                </a:cxn>
                <a:cxn ang="T5">
                  <a:pos x="T2" y="T3"/>
                </a:cxn>
              </a:cxnLst>
              <a:rect l="0" t="0" r="r" b="b"/>
              <a:pathLst>
                <a:path w="18" h="304">
                  <a:moveTo>
                    <a:pt x="0" y="304"/>
                  </a:moveTo>
                  <a:lnTo>
                    <a:pt x="18" y="0"/>
                  </a:lnTo>
                </a:path>
              </a:pathLst>
            </a:custGeom>
            <a:noFill/>
            <a:ln w="44450">
              <a:solidFill>
                <a:srgbClr val="FF6600"/>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nvGrpSpPr>
            <p:cNvPr id="91160" name="Group 38"/>
            <p:cNvGrpSpPr>
              <a:grpSpLocks/>
            </p:cNvGrpSpPr>
            <p:nvPr/>
          </p:nvGrpSpPr>
          <p:grpSpPr bwMode="auto">
            <a:xfrm>
              <a:off x="3696" y="1488"/>
              <a:ext cx="0" cy="619"/>
              <a:chOff x="4128" y="1488"/>
              <a:chExt cx="0" cy="619"/>
            </a:xfrm>
          </p:grpSpPr>
          <p:sp>
            <p:nvSpPr>
              <p:cNvPr id="91162" name="Line 39"/>
              <p:cNvSpPr>
                <a:spLocks noChangeShapeType="1"/>
              </p:cNvSpPr>
              <p:nvPr/>
            </p:nvSpPr>
            <p:spPr bwMode="auto">
              <a:xfrm flipV="1">
                <a:off x="4128" y="1488"/>
                <a:ext cx="0" cy="619"/>
              </a:xfrm>
              <a:prstGeom prst="line">
                <a:avLst/>
              </a:prstGeom>
              <a:noFill/>
              <a:ln w="44450">
                <a:solidFill>
                  <a:srgbClr val="0000FF"/>
                </a:solidFill>
                <a:round/>
                <a:headEnd type="non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1163" name="Line 40"/>
              <p:cNvSpPr>
                <a:spLocks noChangeShapeType="1"/>
              </p:cNvSpPr>
              <p:nvPr/>
            </p:nvSpPr>
            <p:spPr bwMode="auto">
              <a:xfrm flipV="1">
                <a:off x="4128" y="1632"/>
                <a:ext cx="0" cy="415"/>
              </a:xfrm>
              <a:prstGeom prst="line">
                <a:avLst/>
              </a:prstGeom>
              <a:noFill/>
              <a:ln w="44450">
                <a:solidFill>
                  <a:srgbClr val="FF6600"/>
                </a:solidFill>
                <a:round/>
                <a:headEnd type="arrow"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91161" name="Oval 41"/>
            <p:cNvSpPr>
              <a:spLocks noChangeArrowheads="1"/>
            </p:cNvSpPr>
            <p:nvPr/>
          </p:nvSpPr>
          <p:spPr bwMode="auto">
            <a:xfrm>
              <a:off x="3744" y="864"/>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grpSp>
        <p:nvGrpSpPr>
          <p:cNvPr id="44" name="Group 43"/>
          <p:cNvGrpSpPr>
            <a:grpSpLocks/>
          </p:cNvGrpSpPr>
          <p:nvPr/>
        </p:nvGrpSpPr>
        <p:grpSpPr bwMode="auto">
          <a:xfrm flipH="1">
            <a:off x="7592157" y="1760250"/>
            <a:ext cx="2695575" cy="809625"/>
            <a:chOff x="2824" y="1034"/>
            <a:chExt cx="1698" cy="510"/>
          </a:xfrm>
        </p:grpSpPr>
        <p:sp>
          <p:nvSpPr>
            <p:cNvPr id="91149" name="Freeform 44"/>
            <p:cNvSpPr>
              <a:spLocks/>
            </p:cNvSpPr>
            <p:nvPr/>
          </p:nvSpPr>
          <p:spPr bwMode="auto">
            <a:xfrm flipH="1">
              <a:off x="3834" y="1034"/>
              <a:ext cx="688" cy="139"/>
            </a:xfrm>
            <a:custGeom>
              <a:avLst/>
              <a:gdLst>
                <a:gd name="T0" fmla="*/ 688 w 688"/>
                <a:gd name="T1" fmla="*/ 131 h 139"/>
                <a:gd name="T2" fmla="*/ 395 w 688"/>
                <a:gd name="T3" fmla="*/ 117 h 139"/>
                <a:gd name="T4" fmla="*/ 0 w 688"/>
                <a:gd name="T5" fmla="*/ 0 h 139"/>
                <a:gd name="T6" fmla="*/ 0 60000 65536"/>
                <a:gd name="T7" fmla="*/ 0 60000 65536"/>
                <a:gd name="T8" fmla="*/ 0 60000 65536"/>
              </a:gdLst>
              <a:ahLst/>
              <a:cxnLst>
                <a:cxn ang="T6">
                  <a:pos x="T0" y="T1"/>
                </a:cxn>
                <a:cxn ang="T7">
                  <a:pos x="T2" y="T3"/>
                </a:cxn>
                <a:cxn ang="T8">
                  <a:pos x="T4" y="T5"/>
                </a:cxn>
              </a:cxnLst>
              <a:rect l="0" t="0" r="r" b="b"/>
              <a:pathLst>
                <a:path w="688" h="139">
                  <a:moveTo>
                    <a:pt x="688" y="131"/>
                  </a:moveTo>
                  <a:cubicBezTo>
                    <a:pt x="639" y="129"/>
                    <a:pt x="510" y="139"/>
                    <a:pt x="395" y="117"/>
                  </a:cubicBezTo>
                  <a:cubicBezTo>
                    <a:pt x="187" y="111"/>
                    <a:pt x="82" y="25"/>
                    <a:pt x="0" y="0"/>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1150" name="Freeform 45"/>
            <p:cNvSpPr>
              <a:spLocks/>
            </p:cNvSpPr>
            <p:nvPr/>
          </p:nvSpPr>
          <p:spPr bwMode="auto">
            <a:xfrm flipH="1">
              <a:off x="3834" y="1253"/>
              <a:ext cx="669" cy="36"/>
            </a:xfrm>
            <a:custGeom>
              <a:avLst/>
              <a:gdLst>
                <a:gd name="T0" fmla="*/ 669 w 669"/>
                <a:gd name="T1" fmla="*/ 36 h 36"/>
                <a:gd name="T2" fmla="*/ 336 w 669"/>
                <a:gd name="T3" fmla="*/ 24 h 36"/>
                <a:gd name="T4" fmla="*/ 0 w 669"/>
                <a:gd name="T5" fmla="*/ 0 h 36"/>
                <a:gd name="T6" fmla="*/ 0 60000 65536"/>
                <a:gd name="T7" fmla="*/ 0 60000 65536"/>
                <a:gd name="T8" fmla="*/ 0 60000 65536"/>
              </a:gdLst>
              <a:ahLst/>
              <a:cxnLst>
                <a:cxn ang="T6">
                  <a:pos x="T0" y="T1"/>
                </a:cxn>
                <a:cxn ang="T7">
                  <a:pos x="T2" y="T3"/>
                </a:cxn>
                <a:cxn ang="T8">
                  <a:pos x="T4" y="T5"/>
                </a:cxn>
              </a:cxnLst>
              <a:rect l="0" t="0" r="r" b="b"/>
              <a:pathLst>
                <a:path w="669" h="36">
                  <a:moveTo>
                    <a:pt x="669" y="36"/>
                  </a:moveTo>
                  <a:cubicBezTo>
                    <a:pt x="614" y="34"/>
                    <a:pt x="472" y="24"/>
                    <a:pt x="336" y="24"/>
                  </a:cubicBezTo>
                  <a:cubicBezTo>
                    <a:pt x="200" y="24"/>
                    <a:pt x="60" y="5"/>
                    <a:pt x="0" y="0"/>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1151" name="Freeform 46"/>
            <p:cNvSpPr>
              <a:spLocks/>
            </p:cNvSpPr>
            <p:nvPr/>
          </p:nvSpPr>
          <p:spPr bwMode="auto">
            <a:xfrm flipH="1">
              <a:off x="3911" y="1410"/>
              <a:ext cx="600" cy="75"/>
            </a:xfrm>
            <a:custGeom>
              <a:avLst/>
              <a:gdLst>
                <a:gd name="T0" fmla="*/ 600 w 600"/>
                <a:gd name="T1" fmla="*/ 11 h 75"/>
                <a:gd name="T2" fmla="*/ 328 w 600"/>
                <a:gd name="T3" fmla="*/ 11 h 75"/>
                <a:gd name="T4" fmla="*/ 0 w 600"/>
                <a:gd name="T5" fmla="*/ 75 h 75"/>
                <a:gd name="T6" fmla="*/ 0 60000 65536"/>
                <a:gd name="T7" fmla="*/ 0 60000 65536"/>
                <a:gd name="T8" fmla="*/ 0 60000 65536"/>
              </a:gdLst>
              <a:ahLst/>
              <a:cxnLst>
                <a:cxn ang="T6">
                  <a:pos x="T0" y="T1"/>
                </a:cxn>
                <a:cxn ang="T7">
                  <a:pos x="T2" y="T3"/>
                </a:cxn>
                <a:cxn ang="T8">
                  <a:pos x="T4" y="T5"/>
                </a:cxn>
              </a:cxnLst>
              <a:rect l="0" t="0" r="r" b="b"/>
              <a:pathLst>
                <a:path w="600" h="75">
                  <a:moveTo>
                    <a:pt x="600" y="11"/>
                  </a:moveTo>
                  <a:cubicBezTo>
                    <a:pt x="555" y="12"/>
                    <a:pt x="428" y="0"/>
                    <a:pt x="328" y="11"/>
                  </a:cubicBezTo>
                  <a:cubicBezTo>
                    <a:pt x="120" y="17"/>
                    <a:pt x="62" y="71"/>
                    <a:pt x="0" y="75"/>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1152" name="Freeform 47"/>
            <p:cNvSpPr>
              <a:spLocks/>
            </p:cNvSpPr>
            <p:nvPr/>
          </p:nvSpPr>
          <p:spPr bwMode="auto">
            <a:xfrm flipH="1">
              <a:off x="2824" y="1078"/>
              <a:ext cx="747" cy="87"/>
            </a:xfrm>
            <a:custGeom>
              <a:avLst/>
              <a:gdLst>
                <a:gd name="T0" fmla="*/ 747 w 747"/>
                <a:gd name="T1" fmla="*/ 0 h 87"/>
                <a:gd name="T2" fmla="*/ 319 w 747"/>
                <a:gd name="T3" fmla="*/ 54 h 87"/>
                <a:gd name="T4" fmla="*/ 0 w 747"/>
                <a:gd name="T5" fmla="*/ 87 h 87"/>
                <a:gd name="T6" fmla="*/ 0 60000 65536"/>
                <a:gd name="T7" fmla="*/ 0 60000 65536"/>
                <a:gd name="T8" fmla="*/ 0 60000 65536"/>
              </a:gdLst>
              <a:ahLst/>
              <a:cxnLst>
                <a:cxn ang="T6">
                  <a:pos x="T0" y="T1"/>
                </a:cxn>
                <a:cxn ang="T7">
                  <a:pos x="T2" y="T3"/>
                </a:cxn>
                <a:cxn ang="T8">
                  <a:pos x="T4" y="T5"/>
                </a:cxn>
              </a:cxnLst>
              <a:rect l="0" t="0" r="r" b="b"/>
              <a:pathLst>
                <a:path w="747" h="87">
                  <a:moveTo>
                    <a:pt x="747" y="0"/>
                  </a:moveTo>
                  <a:cubicBezTo>
                    <a:pt x="676" y="11"/>
                    <a:pt x="443" y="40"/>
                    <a:pt x="319" y="54"/>
                  </a:cubicBezTo>
                  <a:cubicBezTo>
                    <a:pt x="214" y="72"/>
                    <a:pt x="53" y="82"/>
                    <a:pt x="0" y="87"/>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1153" name="Freeform 48"/>
            <p:cNvSpPr>
              <a:spLocks/>
            </p:cNvSpPr>
            <p:nvPr/>
          </p:nvSpPr>
          <p:spPr bwMode="auto">
            <a:xfrm flipH="1">
              <a:off x="2854" y="1304"/>
              <a:ext cx="745" cy="37"/>
            </a:xfrm>
            <a:custGeom>
              <a:avLst/>
              <a:gdLst>
                <a:gd name="T0" fmla="*/ 745 w 745"/>
                <a:gd name="T1" fmla="*/ 37 h 37"/>
                <a:gd name="T2" fmla="*/ 438 w 745"/>
                <a:gd name="T3" fmla="*/ 22 h 37"/>
                <a:gd name="T4" fmla="*/ 0 w 745"/>
                <a:gd name="T5" fmla="*/ 0 h 37"/>
                <a:gd name="T6" fmla="*/ 0 60000 65536"/>
                <a:gd name="T7" fmla="*/ 0 60000 65536"/>
                <a:gd name="T8" fmla="*/ 0 60000 65536"/>
              </a:gdLst>
              <a:ahLst/>
              <a:cxnLst>
                <a:cxn ang="T6">
                  <a:pos x="T0" y="T1"/>
                </a:cxn>
                <a:cxn ang="T7">
                  <a:pos x="T2" y="T3"/>
                </a:cxn>
                <a:cxn ang="T8">
                  <a:pos x="T4" y="T5"/>
                </a:cxn>
              </a:cxnLst>
              <a:rect l="0" t="0" r="r" b="b"/>
              <a:pathLst>
                <a:path w="745" h="37">
                  <a:moveTo>
                    <a:pt x="745" y="37"/>
                  </a:moveTo>
                  <a:cubicBezTo>
                    <a:pt x="694" y="35"/>
                    <a:pt x="562" y="28"/>
                    <a:pt x="438" y="22"/>
                  </a:cubicBezTo>
                  <a:cubicBezTo>
                    <a:pt x="230" y="28"/>
                    <a:pt x="58" y="0"/>
                    <a:pt x="0" y="0"/>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1154" name="Freeform 49"/>
            <p:cNvSpPr>
              <a:spLocks/>
            </p:cNvSpPr>
            <p:nvPr/>
          </p:nvSpPr>
          <p:spPr bwMode="auto">
            <a:xfrm flipH="1" flipV="1">
              <a:off x="2852" y="1457"/>
              <a:ext cx="747" cy="87"/>
            </a:xfrm>
            <a:custGeom>
              <a:avLst/>
              <a:gdLst>
                <a:gd name="T0" fmla="*/ 747 w 747"/>
                <a:gd name="T1" fmla="*/ 0 h 87"/>
                <a:gd name="T2" fmla="*/ 319 w 747"/>
                <a:gd name="T3" fmla="*/ 54 h 87"/>
                <a:gd name="T4" fmla="*/ 0 w 747"/>
                <a:gd name="T5" fmla="*/ 87 h 87"/>
                <a:gd name="T6" fmla="*/ 0 60000 65536"/>
                <a:gd name="T7" fmla="*/ 0 60000 65536"/>
                <a:gd name="T8" fmla="*/ 0 60000 65536"/>
              </a:gdLst>
              <a:ahLst/>
              <a:cxnLst>
                <a:cxn ang="T6">
                  <a:pos x="T0" y="T1"/>
                </a:cxn>
                <a:cxn ang="T7">
                  <a:pos x="T2" y="T3"/>
                </a:cxn>
                <a:cxn ang="T8">
                  <a:pos x="T4" y="T5"/>
                </a:cxn>
              </a:cxnLst>
              <a:rect l="0" t="0" r="r" b="b"/>
              <a:pathLst>
                <a:path w="747" h="87">
                  <a:moveTo>
                    <a:pt x="747" y="0"/>
                  </a:moveTo>
                  <a:cubicBezTo>
                    <a:pt x="676" y="11"/>
                    <a:pt x="443" y="40"/>
                    <a:pt x="319" y="54"/>
                  </a:cubicBezTo>
                  <a:cubicBezTo>
                    <a:pt x="214" y="72"/>
                    <a:pt x="53" y="82"/>
                    <a:pt x="0" y="87"/>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51" name="Text Box 50"/>
          <p:cNvSpPr txBox="1">
            <a:spLocks noChangeArrowheads="1"/>
          </p:cNvSpPr>
          <p:nvPr/>
        </p:nvSpPr>
        <p:spPr bwMode="auto">
          <a:xfrm>
            <a:off x="663701" y="3591864"/>
            <a:ext cx="515520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全磁通与回路的电流成正比。</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A003C2C-6D4F-4A93-A15C-674B4AB95720}"/>
                  </a:ext>
                </a:extLst>
              </p:cNvPr>
              <p:cNvSpPr txBox="1"/>
              <p:nvPr/>
            </p:nvSpPr>
            <p:spPr>
              <a:xfrm>
                <a:off x="9080094" y="2806412"/>
                <a:ext cx="21499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𝑖</m:t>
                      </m:r>
                    </m:oMath>
                  </m:oMathPara>
                </a14:m>
                <a:endParaRPr lang="zh-CN" altLang="en-US" sz="2800" dirty="0">
                  <a:solidFill>
                    <a:srgbClr val="0000FF"/>
                  </a:solidFill>
                  <a:latin typeface="+mn-lt"/>
                  <a:ea typeface="+mn-ea"/>
                </a:endParaRPr>
              </a:p>
            </p:txBody>
          </p:sp>
        </mc:Choice>
        <mc:Fallback xmlns="">
          <p:sp>
            <p:nvSpPr>
              <p:cNvPr id="2" name="文本框 1">
                <a:extLst>
                  <a:ext uri="{FF2B5EF4-FFF2-40B4-BE49-F238E27FC236}">
                    <a16:creationId xmlns:a16="http://schemas.microsoft.com/office/drawing/2014/main" id="{7A003C2C-6D4F-4A93-A15C-674B4AB95720}"/>
                  </a:ext>
                </a:extLst>
              </p:cNvPr>
              <p:cNvSpPr txBox="1">
                <a:spLocks noRot="1" noChangeAspect="1" noMove="1" noResize="1" noEditPoints="1" noAdjustHandles="1" noChangeArrowheads="1" noChangeShapeType="1" noTextEdit="1"/>
              </p:cNvSpPr>
              <p:nvPr/>
            </p:nvSpPr>
            <p:spPr>
              <a:xfrm>
                <a:off x="9080094" y="2806412"/>
                <a:ext cx="214995"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1ADAC67-E141-4BA2-90B3-24C1C0C1A03F}"/>
                  </a:ext>
                </a:extLst>
              </p:cNvPr>
              <p:cNvSpPr txBox="1"/>
              <p:nvPr/>
            </p:nvSpPr>
            <p:spPr>
              <a:xfrm>
                <a:off x="5512234" y="3638357"/>
                <a:ext cx="115352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Ψ</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𝐿𝑖</m:t>
                      </m:r>
                    </m:oMath>
                  </m:oMathPara>
                </a14:m>
                <a:endParaRPr lang="zh-CN" altLang="en-US" sz="2800" dirty="0">
                  <a:solidFill>
                    <a:srgbClr val="0000FF"/>
                  </a:solidFill>
                  <a:latin typeface="+mn-lt"/>
                  <a:ea typeface="+mn-ea"/>
                </a:endParaRPr>
              </a:p>
            </p:txBody>
          </p:sp>
        </mc:Choice>
        <mc:Fallback xmlns="">
          <p:sp>
            <p:nvSpPr>
              <p:cNvPr id="3" name="文本框 2">
                <a:extLst>
                  <a:ext uri="{FF2B5EF4-FFF2-40B4-BE49-F238E27FC236}">
                    <a16:creationId xmlns:a16="http://schemas.microsoft.com/office/drawing/2014/main" id="{31ADAC67-E141-4BA2-90B3-24C1C0C1A03F}"/>
                  </a:ext>
                </a:extLst>
              </p:cNvPr>
              <p:cNvSpPr txBox="1">
                <a:spLocks noRot="1" noChangeAspect="1" noMove="1" noResize="1" noEditPoints="1" noAdjustHandles="1" noChangeArrowheads="1" noChangeShapeType="1" noTextEdit="1"/>
              </p:cNvSpPr>
              <p:nvPr/>
            </p:nvSpPr>
            <p:spPr>
              <a:xfrm>
                <a:off x="5512234" y="3638357"/>
                <a:ext cx="1153521" cy="43088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76470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down)">
                                      <p:cBhvr>
                                        <p:cTn id="13" dur="500"/>
                                        <p:tgtEl>
                                          <p:spTgt spid="3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2" fill="hold" nodeType="click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right)">
                                      <p:cBhvr>
                                        <p:cTn id="18" dur="500"/>
                                        <p:tgtEl>
                                          <p:spTgt spid="4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blinds(vertical)">
                                      <p:cBhvr>
                                        <p:cTn id="26" dur="500"/>
                                        <p:tgtEl>
                                          <p:spTgt spid="27"/>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500"/>
                                        <p:tgtEl>
                                          <p:spTgt spid="5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box(in)">
                                      <p:cBhvr>
                                        <p:cTn id="41" dur="500"/>
                                        <p:tgtEl>
                                          <p:spTgt spid="26"/>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4" presetClass="entr" presetSubtype="32"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box(out)">
                                      <p:cBhvr>
                                        <p:cTn id="46" dur="500"/>
                                        <p:tgtEl>
                                          <p:spTgt spid="3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4" presetClass="entr" presetSubtype="16"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box(in)">
                                      <p:cBhvr>
                                        <p:cTn id="5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utoUpdateAnimBg="0"/>
      <p:bldP spid="26" grpId="0" autoUpdateAnimBg="0"/>
      <p:bldP spid="27" grpId="0" autoUpdateAnimBg="0"/>
      <p:bldP spid="30" grpId="0" autoUpdateAnimBg="0"/>
      <p:bldP spid="31" grpId="0" autoUpdateAnimBg="0"/>
      <p:bldP spid="51" grpId="0" autoUpdateAnimBg="0"/>
      <p:bldP spid="2" grpId="0"/>
      <p:bldP spid="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11"/>
          <p:cNvSpPr txBox="1">
            <a:spLocks noChangeArrowheads="1"/>
          </p:cNvSpPr>
          <p:nvPr/>
        </p:nvSpPr>
        <p:spPr bwMode="auto">
          <a:xfrm>
            <a:off x="652340" y="2860431"/>
            <a:ext cx="8961859"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电流强度变化率为一个单位时，在这个线圈中产生的感应电动势等于该线圈的自感系数。</a:t>
            </a:r>
          </a:p>
        </p:txBody>
      </p:sp>
      <mc:AlternateContent xmlns:mc="http://schemas.openxmlformats.org/markup-compatibility/2006" xmlns:a14="http://schemas.microsoft.com/office/drawing/2010/main">
        <mc:Choice Requires="a14">
          <p:sp>
            <p:nvSpPr>
              <p:cNvPr id="93192" name="Text Box 13"/>
              <p:cNvSpPr txBox="1">
                <a:spLocks noChangeArrowheads="1"/>
              </p:cNvSpPr>
              <p:nvPr/>
            </p:nvSpPr>
            <p:spPr bwMode="auto">
              <a:xfrm>
                <a:off x="652341" y="5064796"/>
                <a:ext cx="8961858"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实验上，常用测电流强度</a:t>
                </a:r>
                <a14:m>
                  <m:oMath xmlns:m="http://schemas.openxmlformats.org/officeDocument/2006/math">
                    <m:r>
                      <a:rPr lang="en-US" altLang="zh-CN" sz="2800" i="1">
                        <a:solidFill>
                          <a:srgbClr val="0000FF"/>
                        </a:solidFill>
                        <a:latin typeface="Cambria Math" panose="02040503050406030204" pitchFamily="18" charset="0"/>
                      </a:rPr>
                      <m:t>𝑖</m:t>
                    </m:r>
                  </m:oMath>
                </a14:m>
                <a:r>
                  <a:rPr lang="zh-CN" altLang="en-US" sz="2800" dirty="0">
                    <a:solidFill>
                      <a:srgbClr val="0000FF"/>
                    </a:solidFill>
                    <a:latin typeface="+mn-ea"/>
                    <a:ea typeface="+mn-ea"/>
                  </a:rPr>
                  <a:t>和磁通链数</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Ψ</m:t>
                    </m:r>
                  </m:oMath>
                </a14:m>
                <a:r>
                  <a:rPr lang="zh-CN" altLang="en-US" sz="2800" dirty="0">
                    <a:solidFill>
                      <a:srgbClr val="0000FF"/>
                    </a:solidFill>
                    <a:latin typeface="+mn-ea"/>
                    <a:ea typeface="+mn-ea"/>
                  </a:rPr>
                  <a:t>来计算自感系数</a:t>
                </a:r>
                <a14:m>
                  <m:oMath xmlns:m="http://schemas.openxmlformats.org/officeDocument/2006/math">
                    <m:r>
                      <a:rPr lang="en-US" altLang="zh-CN" sz="2800" i="1">
                        <a:solidFill>
                          <a:srgbClr val="0000FF"/>
                        </a:solidFill>
                        <a:latin typeface="Cambria Math" panose="02040503050406030204" pitchFamily="18" charset="0"/>
                      </a:rPr>
                      <m:t>𝐿</m:t>
                    </m:r>
                  </m:oMath>
                </a14:m>
                <a:r>
                  <a:rPr lang="en-US" altLang="zh-CN" sz="2800" dirty="0">
                    <a:solidFill>
                      <a:srgbClr val="0000FF"/>
                    </a:solidFill>
                    <a:latin typeface="+mn-ea"/>
                    <a:ea typeface="+mn-ea"/>
                  </a:rPr>
                  <a:t>。</a:t>
                </a:r>
              </a:p>
            </p:txBody>
          </p:sp>
        </mc:Choice>
        <mc:Fallback xmlns="">
          <p:sp>
            <p:nvSpPr>
              <p:cNvPr id="93192" name="Text Box 13"/>
              <p:cNvSpPr txBox="1">
                <a:spLocks noRot="1" noChangeAspect="1" noMove="1" noResize="1" noEditPoints="1" noAdjustHandles="1" noChangeArrowheads="1" noChangeShapeType="1" noTextEdit="1"/>
              </p:cNvSpPr>
              <p:nvPr/>
            </p:nvSpPr>
            <p:spPr bwMode="auto">
              <a:xfrm>
                <a:off x="652341" y="5064796"/>
                <a:ext cx="8961858" cy="523220"/>
              </a:xfrm>
              <a:prstGeom prst="rect">
                <a:avLst/>
              </a:prstGeom>
              <a:blipFill>
                <a:blip r:embed="rId3"/>
                <a:stretch>
                  <a:fillRect l="-1361" t="-12791" r="-5374"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8" name="Text Box 18"/>
          <p:cNvSpPr txBox="1">
            <a:spLocks noChangeArrowheads="1"/>
          </p:cNvSpPr>
          <p:nvPr/>
        </p:nvSpPr>
        <p:spPr bwMode="auto">
          <a:xfrm>
            <a:off x="652341" y="542682"/>
            <a:ext cx="4848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由电磁感应定律，自感电动势</a:t>
            </a:r>
          </a:p>
        </p:txBody>
      </p:sp>
      <p:sp>
        <p:nvSpPr>
          <p:cNvPr id="9" name="Text Box 19"/>
          <p:cNvSpPr txBox="1">
            <a:spLocks noChangeArrowheads="1"/>
          </p:cNvSpPr>
          <p:nvPr/>
        </p:nvSpPr>
        <p:spPr bwMode="auto">
          <a:xfrm>
            <a:off x="4415882" y="1445968"/>
            <a:ext cx="5198318"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自感电动势的方向总是要使它阻碍回路本身电流的变化。</a:t>
            </a:r>
          </a:p>
        </p:txBody>
      </p:sp>
      <mc:AlternateContent xmlns:mc="http://schemas.openxmlformats.org/markup-compatibility/2006" xmlns:a14="http://schemas.microsoft.com/office/drawing/2010/main">
        <mc:Choice Requires="a14">
          <p:sp>
            <p:nvSpPr>
              <p:cNvPr id="10" name="Text Box 20"/>
              <p:cNvSpPr txBox="1">
                <a:spLocks noChangeArrowheads="1"/>
              </p:cNvSpPr>
              <p:nvPr/>
            </p:nvSpPr>
            <p:spPr bwMode="auto">
              <a:xfrm>
                <a:off x="652341" y="3958635"/>
                <a:ext cx="8961858"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所以说，自感</a:t>
                </a:r>
                <a14:m>
                  <m:oMath xmlns:m="http://schemas.openxmlformats.org/officeDocument/2006/math">
                    <m:r>
                      <a:rPr lang="en-US" altLang="zh-CN" sz="2800" b="0" i="1" smtClean="0">
                        <a:solidFill>
                          <a:srgbClr val="0000FF"/>
                        </a:solidFill>
                        <a:latin typeface="Cambria Math" panose="02040503050406030204" pitchFamily="18" charset="0"/>
                        <a:ea typeface="+mn-ea"/>
                      </a:rPr>
                      <m:t>𝐿</m:t>
                    </m:r>
                  </m:oMath>
                </a14:m>
                <a:r>
                  <a:rPr lang="zh-CN" altLang="en-US" sz="2800" dirty="0">
                    <a:solidFill>
                      <a:srgbClr val="0000FF"/>
                    </a:solidFill>
                    <a:latin typeface="+mn-ea"/>
                    <a:ea typeface="+mn-ea"/>
                  </a:rPr>
                  <a:t>有维持原电路状态的能力，</a:t>
                </a:r>
                <a14:m>
                  <m:oMath xmlns:m="http://schemas.openxmlformats.org/officeDocument/2006/math">
                    <m:r>
                      <a:rPr lang="en-US" altLang="zh-CN" sz="2800" b="0" i="1" dirty="0" smtClean="0">
                        <a:solidFill>
                          <a:srgbClr val="0000FF"/>
                        </a:solidFill>
                        <a:latin typeface="Cambria Math" panose="02040503050406030204" pitchFamily="18" charset="0"/>
                        <a:ea typeface="+mn-ea"/>
                      </a:rPr>
                      <m:t>𝐿</m:t>
                    </m:r>
                  </m:oMath>
                </a14:m>
                <a:r>
                  <a:rPr lang="zh-CN" altLang="en-US" sz="2800" dirty="0">
                    <a:solidFill>
                      <a:srgbClr val="0000FF"/>
                    </a:solidFill>
                    <a:latin typeface="+mn-ea"/>
                    <a:ea typeface="+mn-ea"/>
                  </a:rPr>
                  <a:t>就是这种能力大小的量度，它表征回路电磁惯性的大小。</a:t>
                </a:r>
              </a:p>
            </p:txBody>
          </p:sp>
        </mc:Choice>
        <mc:Fallback xmlns="">
          <p:sp>
            <p:nvSpPr>
              <p:cNvPr id="10" name="Text Box 20"/>
              <p:cNvSpPr txBox="1">
                <a:spLocks noRot="1" noChangeAspect="1" noMove="1" noResize="1" noEditPoints="1" noAdjustHandles="1" noChangeArrowheads="1" noChangeShapeType="1" noTextEdit="1"/>
              </p:cNvSpPr>
              <p:nvPr/>
            </p:nvSpPr>
            <p:spPr bwMode="auto">
              <a:xfrm>
                <a:off x="652341" y="3958635"/>
                <a:ext cx="8961858" cy="954107"/>
              </a:xfrm>
              <a:prstGeom prst="rect">
                <a:avLst/>
              </a:prstGeom>
              <a:blipFill>
                <a:blip r:embed="rId4"/>
                <a:stretch>
                  <a:fillRect l="-1361" t="-6369" r="-1429" b="-1656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84158A8-9B11-4992-B533-66B67FDB0587}"/>
                  </a:ext>
                </a:extLst>
              </p:cNvPr>
              <p:cNvSpPr txBox="1"/>
              <p:nvPr/>
            </p:nvSpPr>
            <p:spPr>
              <a:xfrm>
                <a:off x="765705" y="1508987"/>
                <a:ext cx="1695272"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𝐿</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m:t>
                          </m:r>
                          <m:r>
                            <m:rPr>
                              <m:sty m:val="p"/>
                            </m:rPr>
                            <a:rPr lang="el-GR" altLang="zh-CN" sz="2800" i="1">
                              <a:solidFill>
                                <a:srgbClr val="0000FF"/>
                              </a:solidFill>
                              <a:latin typeface="Cambria Math" panose="02040503050406030204" pitchFamily="18" charset="0"/>
                              <a:ea typeface="Cambria Math" panose="02040503050406030204" pitchFamily="18" charset="0"/>
                            </a:rPr>
                            <m:t>Ψ</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11" name="文本框 10">
                <a:extLst>
                  <a:ext uri="{FF2B5EF4-FFF2-40B4-BE49-F238E27FC236}">
                    <a16:creationId xmlns:a16="http://schemas.microsoft.com/office/drawing/2014/main" id="{B84158A8-9B11-4992-B533-66B67FDB0587}"/>
                  </a:ext>
                </a:extLst>
              </p:cNvPr>
              <p:cNvSpPr txBox="1">
                <a:spLocks noRot="1" noChangeAspect="1" noMove="1" noResize="1" noEditPoints="1" noAdjustHandles="1" noChangeArrowheads="1" noChangeShapeType="1" noTextEdit="1"/>
              </p:cNvSpPr>
              <p:nvPr/>
            </p:nvSpPr>
            <p:spPr>
              <a:xfrm>
                <a:off x="765705" y="1508987"/>
                <a:ext cx="1695272" cy="81804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F62AB751-86C1-4146-9A00-CDB1256B4F0D}"/>
                  </a:ext>
                </a:extLst>
              </p:cNvPr>
              <p:cNvSpPr txBox="1"/>
              <p:nvPr/>
            </p:nvSpPr>
            <p:spPr>
              <a:xfrm>
                <a:off x="2574342" y="1510426"/>
                <a:ext cx="1341136"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𝐿</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𝑑𝑖</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12" name="文本框 11">
                <a:extLst>
                  <a:ext uri="{FF2B5EF4-FFF2-40B4-BE49-F238E27FC236}">
                    <a16:creationId xmlns:a16="http://schemas.microsoft.com/office/drawing/2014/main" id="{F62AB751-86C1-4146-9A00-CDB1256B4F0D}"/>
                  </a:ext>
                </a:extLst>
              </p:cNvPr>
              <p:cNvSpPr txBox="1">
                <a:spLocks noRot="1" noChangeAspect="1" noMove="1" noResize="1" noEditPoints="1" noAdjustHandles="1" noChangeArrowheads="1" noChangeShapeType="1" noTextEdit="1"/>
              </p:cNvSpPr>
              <p:nvPr/>
            </p:nvSpPr>
            <p:spPr>
              <a:xfrm>
                <a:off x="2574342" y="1510426"/>
                <a:ext cx="1341136" cy="818044"/>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4843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up)">
                                      <p:cBhvr>
                                        <p:cTn id="22" dur="500"/>
                                        <p:tgtEl>
                                          <p:spTgt spid="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up)">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3192"/>
                                        </p:tgtEl>
                                        <p:attrNameLst>
                                          <p:attrName>style.visibility</p:attrName>
                                        </p:attrNameLst>
                                      </p:cBhvr>
                                      <p:to>
                                        <p:strVal val="visible"/>
                                      </p:to>
                                    </p:set>
                                    <p:animEffect transition="in" filter="wipe(left)">
                                      <p:cBhvr>
                                        <p:cTn id="37" dur="500"/>
                                        <p:tgtEl>
                                          <p:spTgt spid="931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93192" grpId="0"/>
      <p:bldP spid="8" grpId="0" autoUpdateAnimBg="0"/>
      <p:bldP spid="9" grpId="0" autoUpdateAnimBg="0"/>
      <p:bldP spid="10" grpId="0" autoUpdateAnimBg="0"/>
      <p:bldP spid="11" grpId="0"/>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63D637AF-38D1-4BD0-A765-5BA04FDC6E75}"/>
              </a:ext>
            </a:extLst>
          </p:cNvPr>
          <p:cNvGrpSpPr/>
          <p:nvPr/>
        </p:nvGrpSpPr>
        <p:grpSpPr>
          <a:xfrm>
            <a:off x="8656593" y="1561144"/>
            <a:ext cx="1626500" cy="2271713"/>
            <a:chOff x="9857487" y="4275992"/>
            <a:chExt cx="1626500" cy="2271713"/>
          </a:xfrm>
        </p:grpSpPr>
        <p:grpSp>
          <p:nvGrpSpPr>
            <p:cNvPr id="15" name="Group 112"/>
            <p:cNvGrpSpPr>
              <a:grpSpLocks/>
            </p:cNvGrpSpPr>
            <p:nvPr/>
          </p:nvGrpSpPr>
          <p:grpSpPr bwMode="auto">
            <a:xfrm>
              <a:off x="9857487" y="4275992"/>
              <a:ext cx="1357313" cy="2271713"/>
              <a:chOff x="4233" y="816"/>
              <a:chExt cx="855" cy="1431"/>
            </a:xfrm>
          </p:grpSpPr>
          <p:sp>
            <p:nvSpPr>
              <p:cNvPr id="95259" name="AutoShape 6"/>
              <p:cNvSpPr>
                <a:spLocks noChangeArrowheads="1"/>
              </p:cNvSpPr>
              <p:nvPr/>
            </p:nvSpPr>
            <p:spPr bwMode="auto">
              <a:xfrm>
                <a:off x="4233" y="1827"/>
                <a:ext cx="840" cy="420"/>
              </a:xfrm>
              <a:custGeom>
                <a:avLst/>
                <a:gdLst>
                  <a:gd name="T0" fmla="*/ 16 w 21600"/>
                  <a:gd name="T1" fmla="*/ 0 h 21600"/>
                  <a:gd name="T2" fmla="*/ 5 w 21600"/>
                  <a:gd name="T3" fmla="*/ 1 h 21600"/>
                  <a:gd name="T4" fmla="*/ 0 w 21600"/>
                  <a:gd name="T5" fmla="*/ 4 h 21600"/>
                  <a:gd name="T6" fmla="*/ 5 w 21600"/>
                  <a:gd name="T7" fmla="*/ 7 h 21600"/>
                  <a:gd name="T8" fmla="*/ 16 w 21600"/>
                  <a:gd name="T9" fmla="*/ 8 h 21600"/>
                  <a:gd name="T10" fmla="*/ 28 w 21600"/>
                  <a:gd name="T11" fmla="*/ 7 h 21600"/>
                  <a:gd name="T12" fmla="*/ 33 w 21600"/>
                  <a:gd name="T13" fmla="*/ 4 h 21600"/>
                  <a:gd name="T14" fmla="*/ 28 w 21600"/>
                  <a:gd name="T15" fmla="*/ 1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89 h 21600"/>
                  <a:gd name="T26" fmla="*/ 18437 w 21600"/>
                  <a:gd name="T27" fmla="*/ 1841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806" y="10800"/>
                    </a:moveTo>
                    <a:cubicBezTo>
                      <a:pt x="3806" y="14663"/>
                      <a:pt x="6937" y="17794"/>
                      <a:pt x="10800" y="17794"/>
                    </a:cubicBezTo>
                    <a:cubicBezTo>
                      <a:pt x="14663" y="17794"/>
                      <a:pt x="17794" y="14663"/>
                      <a:pt x="17794" y="10800"/>
                    </a:cubicBezTo>
                    <a:cubicBezTo>
                      <a:pt x="17794" y="6937"/>
                      <a:pt x="14663" y="3806"/>
                      <a:pt x="10800" y="3806"/>
                    </a:cubicBezTo>
                    <a:cubicBezTo>
                      <a:pt x="6937" y="3806"/>
                      <a:pt x="3806" y="6937"/>
                      <a:pt x="3806" y="10800"/>
                    </a:cubicBezTo>
                    <a:close/>
                  </a:path>
                </a:pathLst>
              </a:custGeom>
              <a:solidFill>
                <a:srgbClr val="33CCCC">
                  <a:alpha val="50195"/>
                </a:srgbClr>
              </a:solidFill>
              <a:ln w="412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60" name="Line 8"/>
              <p:cNvSpPr>
                <a:spLocks noChangeShapeType="1"/>
              </p:cNvSpPr>
              <p:nvPr/>
            </p:nvSpPr>
            <p:spPr bwMode="auto">
              <a:xfrm>
                <a:off x="4248" y="1074"/>
                <a:ext cx="0" cy="960"/>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61" name="Line 9"/>
              <p:cNvSpPr>
                <a:spLocks noChangeShapeType="1"/>
              </p:cNvSpPr>
              <p:nvPr/>
            </p:nvSpPr>
            <p:spPr bwMode="auto">
              <a:xfrm>
                <a:off x="5088" y="1014"/>
                <a:ext cx="0" cy="1020"/>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62" name="Line 10"/>
              <p:cNvSpPr>
                <a:spLocks noChangeShapeType="1"/>
              </p:cNvSpPr>
              <p:nvPr/>
            </p:nvSpPr>
            <p:spPr bwMode="auto">
              <a:xfrm>
                <a:off x="4368" y="1074"/>
                <a:ext cx="0" cy="960"/>
              </a:xfrm>
              <a:prstGeom prst="line">
                <a:avLst/>
              </a:prstGeom>
              <a:noFill/>
              <a:ln w="412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63" name="Line 11"/>
              <p:cNvSpPr>
                <a:spLocks noChangeShapeType="1"/>
              </p:cNvSpPr>
              <p:nvPr/>
            </p:nvSpPr>
            <p:spPr bwMode="auto">
              <a:xfrm>
                <a:off x="4968" y="1074"/>
                <a:ext cx="0" cy="1020"/>
              </a:xfrm>
              <a:prstGeom prst="line">
                <a:avLst/>
              </a:prstGeom>
              <a:noFill/>
              <a:ln w="412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64" name="Line 21"/>
              <p:cNvSpPr>
                <a:spLocks noChangeShapeType="1"/>
              </p:cNvSpPr>
              <p:nvPr/>
            </p:nvSpPr>
            <p:spPr bwMode="auto">
              <a:xfrm flipV="1">
                <a:off x="4368" y="1374"/>
                <a:ext cx="0" cy="360"/>
              </a:xfrm>
              <a:prstGeom prst="line">
                <a:avLst/>
              </a:prstGeom>
              <a:noFill/>
              <a:ln w="41275">
                <a:solidFill>
                  <a:srgbClr val="FF66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65" name="Line 22"/>
              <p:cNvSpPr>
                <a:spLocks noChangeShapeType="1"/>
              </p:cNvSpPr>
              <p:nvPr/>
            </p:nvSpPr>
            <p:spPr bwMode="auto">
              <a:xfrm>
                <a:off x="5088" y="1602"/>
                <a:ext cx="0" cy="300"/>
              </a:xfrm>
              <a:prstGeom prst="line">
                <a:avLst/>
              </a:prstGeom>
              <a:noFill/>
              <a:ln w="41275">
                <a:solidFill>
                  <a:srgbClr val="FF66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66" name="AutoShape 100"/>
              <p:cNvSpPr>
                <a:spLocks noChangeArrowheads="1"/>
              </p:cNvSpPr>
              <p:nvPr/>
            </p:nvSpPr>
            <p:spPr bwMode="auto">
              <a:xfrm>
                <a:off x="4239" y="816"/>
                <a:ext cx="840" cy="420"/>
              </a:xfrm>
              <a:custGeom>
                <a:avLst/>
                <a:gdLst>
                  <a:gd name="T0" fmla="*/ 16 w 21600"/>
                  <a:gd name="T1" fmla="*/ 0 h 21600"/>
                  <a:gd name="T2" fmla="*/ 5 w 21600"/>
                  <a:gd name="T3" fmla="*/ 1 h 21600"/>
                  <a:gd name="T4" fmla="*/ 0 w 21600"/>
                  <a:gd name="T5" fmla="*/ 4 h 21600"/>
                  <a:gd name="T6" fmla="*/ 5 w 21600"/>
                  <a:gd name="T7" fmla="*/ 7 h 21600"/>
                  <a:gd name="T8" fmla="*/ 16 w 21600"/>
                  <a:gd name="T9" fmla="*/ 8 h 21600"/>
                  <a:gd name="T10" fmla="*/ 28 w 21600"/>
                  <a:gd name="T11" fmla="*/ 7 h 21600"/>
                  <a:gd name="T12" fmla="*/ 33 w 21600"/>
                  <a:gd name="T13" fmla="*/ 4 h 21600"/>
                  <a:gd name="T14" fmla="*/ 28 w 21600"/>
                  <a:gd name="T15" fmla="*/ 1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89 h 21600"/>
                  <a:gd name="T26" fmla="*/ 18437 w 21600"/>
                  <a:gd name="T27" fmla="*/ 18411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806" y="10800"/>
                    </a:moveTo>
                    <a:cubicBezTo>
                      <a:pt x="3806" y="14663"/>
                      <a:pt x="6937" y="17794"/>
                      <a:pt x="10800" y="17794"/>
                    </a:cubicBezTo>
                    <a:cubicBezTo>
                      <a:pt x="14663" y="17794"/>
                      <a:pt x="17794" y="14663"/>
                      <a:pt x="17794" y="10800"/>
                    </a:cubicBezTo>
                    <a:cubicBezTo>
                      <a:pt x="17794" y="6937"/>
                      <a:pt x="14663" y="3806"/>
                      <a:pt x="10800" y="3806"/>
                    </a:cubicBezTo>
                    <a:cubicBezTo>
                      <a:pt x="6937" y="3806"/>
                      <a:pt x="3806" y="6937"/>
                      <a:pt x="3806" y="10800"/>
                    </a:cubicBezTo>
                    <a:close/>
                  </a:path>
                </a:pathLst>
              </a:custGeom>
              <a:solidFill>
                <a:srgbClr val="33CCCC">
                  <a:alpha val="50195"/>
                </a:srgbClr>
              </a:solidFill>
              <a:ln w="412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67" name="Rectangle 102"/>
              <p:cNvSpPr>
                <a:spLocks noChangeArrowheads="1"/>
              </p:cNvSpPr>
              <p:nvPr/>
            </p:nvSpPr>
            <p:spPr bwMode="auto">
              <a:xfrm>
                <a:off x="4254" y="1146"/>
                <a:ext cx="109" cy="912"/>
              </a:xfrm>
              <a:prstGeom prst="rect">
                <a:avLst/>
              </a:prstGeom>
              <a:solidFill>
                <a:srgbClr val="33CCCC">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5268" name="Rectangle 103"/>
              <p:cNvSpPr>
                <a:spLocks noChangeArrowheads="1"/>
              </p:cNvSpPr>
              <p:nvPr/>
            </p:nvSpPr>
            <p:spPr bwMode="auto">
              <a:xfrm>
                <a:off x="4982" y="1110"/>
                <a:ext cx="86" cy="912"/>
              </a:xfrm>
              <a:prstGeom prst="rect">
                <a:avLst/>
              </a:prstGeom>
              <a:solidFill>
                <a:srgbClr val="33CCCC">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8E84A2E-81BE-4EF7-8F17-7770E8738DD3}"/>
                    </a:ext>
                  </a:extLst>
                </p:cNvPr>
                <p:cNvSpPr txBox="1"/>
                <p:nvPr/>
              </p:nvSpPr>
              <p:spPr>
                <a:xfrm>
                  <a:off x="10103551" y="5285023"/>
                  <a:ext cx="23743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oMath>
                    </m:oMathPara>
                  </a14:m>
                  <a:endParaRPr lang="zh-CN" altLang="en-US" sz="2800" dirty="0">
                    <a:solidFill>
                      <a:srgbClr val="0000FF"/>
                    </a:solidFill>
                    <a:latin typeface="+mn-lt"/>
                    <a:ea typeface="+mn-ea"/>
                  </a:endParaRPr>
                </a:p>
              </p:txBody>
            </p:sp>
          </mc:Choice>
          <mc:Fallback xmlns="">
            <p:sp>
              <p:nvSpPr>
                <p:cNvPr id="7" name="文本框 6">
                  <a:extLst>
                    <a:ext uri="{FF2B5EF4-FFF2-40B4-BE49-F238E27FC236}">
                      <a16:creationId xmlns:a16="http://schemas.microsoft.com/office/drawing/2014/main" id="{58E84A2E-81BE-4EF7-8F17-7770E8738DD3}"/>
                    </a:ext>
                  </a:extLst>
                </p:cNvPr>
                <p:cNvSpPr txBox="1">
                  <a:spLocks noRot="1" noChangeAspect="1" noMove="1" noResize="1" noEditPoints="1" noAdjustHandles="1" noChangeArrowheads="1" noChangeShapeType="1" noTextEdit="1"/>
                </p:cNvSpPr>
                <p:nvPr/>
              </p:nvSpPr>
              <p:spPr>
                <a:xfrm>
                  <a:off x="10103551" y="5285023"/>
                  <a:ext cx="237436"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B60C5205-0167-4355-98DE-3408736B0B04}"/>
                    </a:ext>
                  </a:extLst>
                </p:cNvPr>
                <p:cNvSpPr txBox="1"/>
                <p:nvPr/>
              </p:nvSpPr>
              <p:spPr>
                <a:xfrm>
                  <a:off x="11246551" y="5407205"/>
                  <a:ext cx="23743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𝐼</m:t>
                        </m:r>
                      </m:oMath>
                    </m:oMathPara>
                  </a14:m>
                  <a:endParaRPr lang="zh-CN" altLang="en-US" sz="2800" dirty="0">
                    <a:solidFill>
                      <a:srgbClr val="0000FF"/>
                    </a:solidFill>
                    <a:latin typeface="+mn-lt"/>
                    <a:ea typeface="+mn-ea"/>
                  </a:endParaRPr>
                </a:p>
              </p:txBody>
            </p:sp>
          </mc:Choice>
          <mc:Fallback xmlns="">
            <p:sp>
              <p:nvSpPr>
                <p:cNvPr id="44" name="文本框 43">
                  <a:extLst>
                    <a:ext uri="{FF2B5EF4-FFF2-40B4-BE49-F238E27FC236}">
                      <a16:creationId xmlns:a16="http://schemas.microsoft.com/office/drawing/2014/main" id="{B60C5205-0167-4355-98DE-3408736B0B04}"/>
                    </a:ext>
                  </a:extLst>
                </p:cNvPr>
                <p:cNvSpPr txBox="1">
                  <a:spLocks noRot="1" noChangeAspect="1" noMove="1" noResize="1" noEditPoints="1" noAdjustHandles="1" noChangeArrowheads="1" noChangeShapeType="1" noTextEdit="1"/>
                </p:cNvSpPr>
                <p:nvPr/>
              </p:nvSpPr>
              <p:spPr>
                <a:xfrm>
                  <a:off x="11246551" y="5407205"/>
                  <a:ext cx="237436" cy="430887"/>
                </a:xfrm>
                <a:prstGeom prst="rect">
                  <a:avLst/>
                </a:prstGeom>
                <a:blipFill>
                  <a:blip r:embed="rId4"/>
                  <a:stretch>
                    <a:fillRect/>
                  </a:stretch>
                </a:blipFill>
              </p:spPr>
              <p:txBody>
                <a:bodyPr/>
                <a:lstStyle/>
                <a:p>
                  <a:r>
                    <a:rPr lang="zh-CN" altLang="en-US">
                      <a:noFill/>
                    </a:rPr>
                    <a:t> </a:t>
                  </a:r>
                </a:p>
              </p:txBody>
            </p:sp>
          </mc:Fallback>
        </mc:AlternateContent>
      </p:grpSp>
      <p:sp>
        <p:nvSpPr>
          <p:cNvPr id="2" name="Text Box 2"/>
          <p:cNvSpPr txBox="1">
            <a:spLocks noChangeArrowheads="1"/>
          </p:cNvSpPr>
          <p:nvPr/>
        </p:nvSpPr>
        <p:spPr bwMode="auto">
          <a:xfrm>
            <a:off x="656493" y="580292"/>
            <a:ext cx="62484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例：计算同轴电缆单位长度的自感。</a:t>
            </a:r>
          </a:p>
        </p:txBody>
      </p:sp>
      <p:sp>
        <p:nvSpPr>
          <p:cNvPr id="14" name="Text Box 39"/>
          <p:cNvSpPr txBox="1">
            <a:spLocks noChangeArrowheads="1"/>
          </p:cNvSpPr>
          <p:nvPr/>
        </p:nvSpPr>
        <p:spPr bwMode="auto">
          <a:xfrm>
            <a:off x="656493" y="5727903"/>
            <a:ext cx="42327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电缆单位长度的自感：</a:t>
            </a:r>
          </a:p>
        </p:txBody>
      </p:sp>
      <mc:AlternateContent xmlns:mc="http://schemas.openxmlformats.org/markup-compatibility/2006" xmlns:a14="http://schemas.microsoft.com/office/drawing/2010/main">
        <mc:Choice Requires="a14">
          <p:sp>
            <p:nvSpPr>
              <p:cNvPr id="95256" name="AutoShape 104"/>
              <p:cNvSpPr>
                <a:spLocks noChangeArrowheads="1"/>
              </p:cNvSpPr>
              <p:nvPr/>
            </p:nvSpPr>
            <p:spPr bwMode="auto">
              <a:xfrm>
                <a:off x="7630379" y="1803598"/>
                <a:ext cx="685800" cy="533400"/>
              </a:xfrm>
              <a:prstGeom prst="wedgeEllipseCallout">
                <a:avLst>
                  <a:gd name="adj1" fmla="val 104124"/>
                  <a:gd name="adj2" fmla="val 115394"/>
                </a:avLst>
              </a:prstGeom>
              <a:noFill/>
              <a:ln w="41275">
                <a:solidFill>
                  <a:srgbClr val="FF00FF"/>
                </a:solidFill>
                <a:miter lim="800000"/>
                <a:headEnd/>
                <a:tailEnd/>
              </a:ln>
              <a:effectLst/>
              <a:extLst>
                <a:ext uri="{909E8E84-426E-40DD-AFC4-6F175D3DCCD1}">
                  <a14:hiddenFill>
                    <a:solidFill>
                      <a:schemeClr val="accent1"/>
                    </a:solidFill>
                  </a14:hiddenFill>
                </a:ext>
                <a:ext uri="{AF507438-7753-43E0-B8FC-AC1667EBCBE1}">
                  <a14:hiddenEffects>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𝜇</m:t>
                      </m:r>
                    </m:oMath>
                  </m:oMathPara>
                </a14:m>
                <a:endParaRPr lang="zh-CN" altLang="en-US" sz="2800" dirty="0">
                  <a:solidFill>
                    <a:srgbClr val="0000FF"/>
                  </a:solidFill>
                  <a:latin typeface="+mn-ea"/>
                  <a:ea typeface="+mn-ea"/>
                </a:endParaRPr>
              </a:p>
            </p:txBody>
          </p:sp>
        </mc:Choice>
        <mc:Fallback xmlns="">
          <p:sp>
            <p:nvSpPr>
              <p:cNvPr id="95256" name="AutoShape 104"/>
              <p:cNvSpPr>
                <a:spLocks noRot="1" noChangeAspect="1" noMove="1" noResize="1" noEditPoints="1" noAdjustHandles="1" noChangeArrowheads="1" noChangeShapeType="1" noTextEdit="1"/>
              </p:cNvSpPr>
              <p:nvPr/>
            </p:nvSpPr>
            <p:spPr bwMode="auto">
              <a:xfrm>
                <a:off x="7630379" y="1803598"/>
                <a:ext cx="685800" cy="533400"/>
              </a:xfrm>
              <a:prstGeom prst="wedgeEllipseCallout">
                <a:avLst>
                  <a:gd name="adj1" fmla="val 104124"/>
                  <a:gd name="adj2" fmla="val 115394"/>
                </a:avLst>
              </a:prstGeom>
              <a:blipFill>
                <a:blip r:embed="rId5"/>
                <a:stretch>
                  <a:fillRect/>
                </a:stretch>
              </a:blipFill>
              <a:ln w="41275">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1C5035BF-A558-47D8-8778-29B8E8DEC814}"/>
              </a:ext>
            </a:extLst>
          </p:cNvPr>
          <p:cNvGrpSpPr/>
          <p:nvPr/>
        </p:nvGrpSpPr>
        <p:grpSpPr>
          <a:xfrm>
            <a:off x="8849580" y="1651198"/>
            <a:ext cx="496887" cy="414338"/>
            <a:chOff x="8849580" y="1651198"/>
            <a:chExt cx="496887" cy="414338"/>
          </a:xfrm>
        </p:grpSpPr>
        <p:sp>
          <p:nvSpPr>
            <p:cNvPr id="95254" name="Line 106"/>
            <p:cNvSpPr>
              <a:spLocks noChangeShapeType="1"/>
            </p:cNvSpPr>
            <p:nvPr/>
          </p:nvSpPr>
          <p:spPr bwMode="auto">
            <a:xfrm flipH="1" flipV="1">
              <a:off x="8849580" y="1651198"/>
              <a:ext cx="476250" cy="190500"/>
            </a:xfrm>
            <a:prstGeom prst="line">
              <a:avLst/>
            </a:prstGeom>
            <a:noFill/>
            <a:ln w="41275">
              <a:solidFill>
                <a:srgbClr val="9933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52" name="Freeform 108"/>
            <p:cNvSpPr>
              <a:spLocks/>
            </p:cNvSpPr>
            <p:nvPr/>
          </p:nvSpPr>
          <p:spPr bwMode="auto">
            <a:xfrm>
              <a:off x="9154379" y="1863923"/>
              <a:ext cx="192088" cy="201613"/>
            </a:xfrm>
            <a:custGeom>
              <a:avLst/>
              <a:gdLst>
                <a:gd name="T0" fmla="*/ 121 w 121"/>
                <a:gd name="T1" fmla="*/ 0 h 127"/>
                <a:gd name="T2" fmla="*/ 0 w 121"/>
                <a:gd name="T3" fmla="*/ 127 h 127"/>
                <a:gd name="T4" fmla="*/ 0 60000 65536"/>
                <a:gd name="T5" fmla="*/ 0 60000 65536"/>
              </a:gdLst>
              <a:ahLst/>
              <a:cxnLst>
                <a:cxn ang="T4">
                  <a:pos x="T0" y="T1"/>
                </a:cxn>
                <a:cxn ang="T5">
                  <a:pos x="T2" y="T3"/>
                </a:cxn>
              </a:cxnLst>
              <a:rect l="0" t="0" r="r" b="b"/>
              <a:pathLst>
                <a:path w="121" h="127">
                  <a:moveTo>
                    <a:pt x="121" y="0"/>
                  </a:moveTo>
                  <a:lnTo>
                    <a:pt x="0" y="127"/>
                  </a:lnTo>
                </a:path>
              </a:pathLst>
            </a:custGeom>
            <a:noFill/>
            <a:ln w="47625">
              <a:solidFill>
                <a:srgbClr val="993366"/>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37" name="Text Box 114"/>
          <p:cNvSpPr txBox="1">
            <a:spLocks noChangeArrowheads="1"/>
          </p:cNvSpPr>
          <p:nvPr/>
        </p:nvSpPr>
        <p:spPr bwMode="auto">
          <a:xfrm>
            <a:off x="656493" y="1113692"/>
            <a:ext cx="6973886"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根据对称性和安培环路定理，在内圆筒和外圆筒外的空间磁场为零。两圆筒间磁场为</a:t>
            </a:r>
          </a:p>
        </p:txBody>
      </p:sp>
      <mc:AlternateContent xmlns:mc="http://schemas.openxmlformats.org/markup-compatibility/2006" xmlns:a14="http://schemas.microsoft.com/office/drawing/2010/main">
        <mc:Choice Requires="a14">
          <p:sp>
            <p:nvSpPr>
              <p:cNvPr id="38" name="Text Box 115"/>
              <p:cNvSpPr txBox="1">
                <a:spLocks noChangeArrowheads="1"/>
              </p:cNvSpPr>
              <p:nvPr/>
            </p:nvSpPr>
            <p:spPr bwMode="auto">
              <a:xfrm>
                <a:off x="656493" y="3004802"/>
                <a:ext cx="5838521"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考虑</a:t>
                </a:r>
                <a14:m>
                  <m:oMath xmlns:m="http://schemas.openxmlformats.org/officeDocument/2006/math">
                    <m:r>
                      <a:rPr lang="en-US" altLang="zh-CN" sz="2800" b="0" i="1" smtClean="0">
                        <a:solidFill>
                          <a:srgbClr val="0000FF"/>
                        </a:solidFill>
                        <a:latin typeface="Cambria Math" panose="02040503050406030204" pitchFamily="18" charset="0"/>
                        <a:ea typeface="+mn-ea"/>
                      </a:rPr>
                      <m:t>𝑙</m:t>
                    </m:r>
                  </m:oMath>
                </a14:m>
                <a:r>
                  <a:rPr lang="zh-CN" altLang="en-US" sz="2800" dirty="0">
                    <a:solidFill>
                      <a:srgbClr val="0000FF"/>
                    </a:solidFill>
                    <a:latin typeface="+mn-ea"/>
                    <a:ea typeface="+mn-ea"/>
                  </a:rPr>
                  <a:t>长电缆通过面元</a:t>
                </a:r>
                <a14:m>
                  <m:oMath xmlns:m="http://schemas.openxmlformats.org/officeDocument/2006/math">
                    <m:r>
                      <a:rPr lang="en-US" altLang="zh-CN" sz="2800" b="0" i="1" smtClean="0">
                        <a:solidFill>
                          <a:srgbClr val="0000FF"/>
                        </a:solidFill>
                        <a:latin typeface="Cambria Math" panose="02040503050406030204" pitchFamily="18" charset="0"/>
                        <a:ea typeface="+mn-ea"/>
                      </a:rPr>
                      <m:t>𝑙𝑑𝑟</m:t>
                    </m:r>
                  </m:oMath>
                </a14:m>
                <a:r>
                  <a:rPr lang="zh-CN" altLang="en-US" sz="2800" dirty="0">
                    <a:solidFill>
                      <a:srgbClr val="0000FF"/>
                    </a:solidFill>
                    <a:latin typeface="+mn-ea"/>
                    <a:ea typeface="+mn-ea"/>
                  </a:rPr>
                  <a:t>的磁通量为</a:t>
                </a:r>
              </a:p>
            </p:txBody>
          </p:sp>
        </mc:Choice>
        <mc:Fallback xmlns="">
          <p:sp>
            <p:nvSpPr>
              <p:cNvPr id="38" name="Text Box 115"/>
              <p:cNvSpPr txBox="1">
                <a:spLocks noRot="1" noChangeAspect="1" noMove="1" noResize="1" noEditPoints="1" noAdjustHandles="1" noChangeArrowheads="1" noChangeShapeType="1" noTextEdit="1"/>
              </p:cNvSpPr>
              <p:nvPr/>
            </p:nvSpPr>
            <p:spPr bwMode="auto">
              <a:xfrm>
                <a:off x="656493" y="3004802"/>
                <a:ext cx="5838521" cy="523220"/>
              </a:xfrm>
              <a:prstGeom prst="rect">
                <a:avLst/>
              </a:prstGeom>
              <a:blipFill>
                <a:blip r:embed="rId6"/>
                <a:stretch>
                  <a:fillRect l="-2194" t="-12791" r="-627"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39" name="Rectangle 117"/>
          <p:cNvSpPr>
            <a:spLocks noChangeArrowheads="1"/>
          </p:cNvSpPr>
          <p:nvPr/>
        </p:nvSpPr>
        <p:spPr bwMode="auto">
          <a:xfrm>
            <a:off x="9825512" y="2195442"/>
            <a:ext cx="143403" cy="1073856"/>
          </a:xfrm>
          <a:prstGeom prst="rect">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40" name="AutoShape 118"/>
          <p:cNvSpPr>
            <a:spLocks noChangeArrowheads="1"/>
          </p:cNvSpPr>
          <p:nvPr/>
        </p:nvSpPr>
        <p:spPr bwMode="auto">
          <a:xfrm>
            <a:off x="6447692" y="4057772"/>
            <a:ext cx="3392487" cy="857326"/>
          </a:xfrm>
          <a:prstGeom prst="wedgeEllipseCallout">
            <a:avLst>
              <a:gd name="adj1" fmla="val -47014"/>
              <a:gd name="adj2" fmla="val 55705"/>
            </a:avLst>
          </a:prstGeom>
          <a:solidFill>
            <a:srgbClr val="FFFF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该面积的磁通链</a:t>
            </a:r>
          </a:p>
        </p:txBody>
      </p:sp>
      <p:sp>
        <p:nvSpPr>
          <p:cNvPr id="41" name="Line 119"/>
          <p:cNvSpPr>
            <a:spLocks noChangeShapeType="1"/>
          </p:cNvSpPr>
          <p:nvPr/>
        </p:nvSpPr>
        <p:spPr bwMode="auto">
          <a:xfrm flipV="1">
            <a:off x="8773379" y="2794198"/>
            <a:ext cx="1066800" cy="1295400"/>
          </a:xfrm>
          <a:prstGeom prst="line">
            <a:avLst/>
          </a:prstGeom>
          <a:noFill/>
          <a:ln w="41275">
            <a:solidFill>
              <a:srgbClr val="00FF00"/>
            </a:solidFill>
            <a:round/>
            <a:headEnd/>
            <a:tailEnd type="arrow"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58D58F30-8EA6-4063-ACB9-88F8D1901D2E}"/>
                  </a:ext>
                </a:extLst>
              </p:cNvPr>
              <p:cNvSpPr/>
              <p:nvPr/>
            </p:nvSpPr>
            <p:spPr>
              <a:xfrm>
                <a:off x="8584040" y="1116866"/>
                <a:ext cx="6742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p>
            </p:txBody>
          </p:sp>
        </mc:Choice>
        <mc:Fallback xmlns="">
          <p:sp>
            <p:nvSpPr>
              <p:cNvPr id="9" name="矩形 8">
                <a:extLst>
                  <a:ext uri="{FF2B5EF4-FFF2-40B4-BE49-F238E27FC236}">
                    <a16:creationId xmlns:a16="http://schemas.microsoft.com/office/drawing/2014/main" id="{58D58F30-8EA6-4063-ACB9-88F8D1901D2E}"/>
                  </a:ext>
                </a:extLst>
              </p:cNvPr>
              <p:cNvSpPr>
                <a:spLocks noRot="1" noChangeAspect="1" noMove="1" noResize="1" noEditPoints="1" noAdjustHandles="1" noChangeArrowheads="1" noChangeShapeType="1" noTextEdit="1"/>
              </p:cNvSpPr>
              <p:nvPr/>
            </p:nvSpPr>
            <p:spPr>
              <a:xfrm>
                <a:off x="8584040" y="1116866"/>
                <a:ext cx="67428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990DEB6D-5BDD-4AD2-9AD8-F9A8D56ADFCB}"/>
                  </a:ext>
                </a:extLst>
              </p:cNvPr>
              <p:cNvSpPr/>
              <p:nvPr/>
            </p:nvSpPr>
            <p:spPr>
              <a:xfrm>
                <a:off x="9176249" y="1575237"/>
                <a:ext cx="6660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1</m:t>
                          </m:r>
                        </m:sub>
                      </m:sSub>
                    </m:oMath>
                  </m:oMathPara>
                </a14:m>
                <a:endParaRPr lang="zh-CN" altLang="en-US" sz="2800" dirty="0"/>
              </a:p>
            </p:txBody>
          </p:sp>
        </mc:Choice>
        <mc:Fallback xmlns="">
          <p:sp>
            <p:nvSpPr>
              <p:cNvPr id="47" name="矩形 46">
                <a:extLst>
                  <a:ext uri="{FF2B5EF4-FFF2-40B4-BE49-F238E27FC236}">
                    <a16:creationId xmlns:a16="http://schemas.microsoft.com/office/drawing/2014/main" id="{990DEB6D-5BDD-4AD2-9AD8-F9A8D56ADFCB}"/>
                  </a:ext>
                </a:extLst>
              </p:cNvPr>
              <p:cNvSpPr>
                <a:spLocks noRot="1" noChangeAspect="1" noMove="1" noResize="1" noEditPoints="1" noAdjustHandles="1" noChangeArrowheads="1" noChangeShapeType="1" noTextEdit="1"/>
              </p:cNvSpPr>
              <p:nvPr/>
            </p:nvSpPr>
            <p:spPr>
              <a:xfrm>
                <a:off x="9176249" y="1575237"/>
                <a:ext cx="66601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900420E-4B3B-42D9-B63E-2B1F2C19AD28}"/>
                  </a:ext>
                </a:extLst>
              </p:cNvPr>
              <p:cNvSpPr txBox="1"/>
              <p:nvPr/>
            </p:nvSpPr>
            <p:spPr>
              <a:xfrm>
                <a:off x="1095343" y="2130159"/>
                <a:ext cx="1393651"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zh-CN" altLang="en-US" sz="2800" b="0" i="1" smtClean="0">
                              <a:solidFill>
                                <a:srgbClr val="0000FF"/>
                              </a:solidFill>
                              <a:latin typeface="Cambria Math" panose="02040503050406030204" pitchFamily="18" charset="0"/>
                              <a:ea typeface="+mn-ea"/>
                            </a:rPr>
                            <m:t>𝜇</m:t>
                          </m:r>
                          <m:r>
                            <a:rPr lang="en-US" altLang="zh-CN" sz="2800" b="0" i="1" smtClean="0">
                              <a:solidFill>
                                <a:srgbClr val="0000FF"/>
                              </a:solidFill>
                              <a:latin typeface="Cambria Math" panose="02040503050406030204" pitchFamily="18" charset="0"/>
                              <a:ea typeface="+mn-ea"/>
                            </a:rPr>
                            <m:t>𝐼</m:t>
                          </m:r>
                        </m:num>
                        <m:den>
                          <m:r>
                            <a:rPr lang="en-US" altLang="zh-CN" sz="2800" b="0" i="1" smtClean="0">
                              <a:solidFill>
                                <a:srgbClr val="0000FF"/>
                              </a:solidFill>
                              <a:latin typeface="Cambria Math" panose="02040503050406030204" pitchFamily="18" charset="0"/>
                              <a:ea typeface="+mn-ea"/>
                            </a:rPr>
                            <m:t>2</m:t>
                          </m:r>
                          <m:r>
                            <a:rPr lang="zh-CN" altLang="en-US" sz="2800" b="0" i="1" smtClean="0">
                              <a:solidFill>
                                <a:srgbClr val="0000FF"/>
                              </a:solidFill>
                              <a:latin typeface="Cambria Math" panose="02040503050406030204" pitchFamily="18" charset="0"/>
                              <a:ea typeface="+mn-ea"/>
                            </a:rPr>
                            <m:t>𝜋</m:t>
                          </m:r>
                          <m:r>
                            <a:rPr lang="en-US" altLang="zh-CN" sz="2800" b="0" i="1" smtClean="0">
                              <a:solidFill>
                                <a:srgbClr val="0000FF"/>
                              </a:solidFill>
                              <a:latin typeface="Cambria Math" panose="02040503050406030204" pitchFamily="18" charset="0"/>
                              <a:ea typeface="+mn-ea"/>
                            </a:rPr>
                            <m:t>𝑟</m:t>
                          </m:r>
                        </m:den>
                      </m:f>
                    </m:oMath>
                  </m:oMathPara>
                </a14:m>
                <a:endParaRPr lang="zh-CN" altLang="en-US" sz="2800" dirty="0">
                  <a:solidFill>
                    <a:srgbClr val="0000FF"/>
                  </a:solidFill>
                  <a:latin typeface="+mn-lt"/>
                  <a:ea typeface="+mn-ea"/>
                </a:endParaRPr>
              </a:p>
            </p:txBody>
          </p:sp>
        </mc:Choice>
        <mc:Fallback xmlns="">
          <p:sp>
            <p:nvSpPr>
              <p:cNvPr id="16" name="文本框 15">
                <a:extLst>
                  <a:ext uri="{FF2B5EF4-FFF2-40B4-BE49-F238E27FC236}">
                    <a16:creationId xmlns:a16="http://schemas.microsoft.com/office/drawing/2014/main" id="{D900420E-4B3B-42D9-B63E-2B1F2C19AD28}"/>
                  </a:ext>
                </a:extLst>
              </p:cNvPr>
              <p:cNvSpPr txBox="1">
                <a:spLocks noRot="1" noChangeAspect="1" noMove="1" noResize="1" noEditPoints="1" noAdjustHandles="1" noChangeArrowheads="1" noChangeShapeType="1" noTextEdit="1"/>
              </p:cNvSpPr>
              <p:nvPr/>
            </p:nvSpPr>
            <p:spPr>
              <a:xfrm>
                <a:off x="1095343" y="2130159"/>
                <a:ext cx="1393651" cy="80663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B7CB52F-1E4C-4FDF-9181-C9EA1F24E1F1}"/>
                  </a:ext>
                </a:extLst>
              </p:cNvPr>
              <p:cNvSpPr txBox="1"/>
              <p:nvPr/>
            </p:nvSpPr>
            <p:spPr>
              <a:xfrm>
                <a:off x="3128136" y="2332127"/>
                <a:ext cx="197906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𝑟</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solidFill>
                    <a:srgbClr val="0000FF"/>
                  </a:solidFill>
                  <a:latin typeface="+mn-lt"/>
                  <a:ea typeface="+mn-ea"/>
                </a:endParaRPr>
              </a:p>
            </p:txBody>
          </p:sp>
        </mc:Choice>
        <mc:Fallback xmlns="">
          <p:sp>
            <p:nvSpPr>
              <p:cNvPr id="17" name="文本框 16">
                <a:extLst>
                  <a:ext uri="{FF2B5EF4-FFF2-40B4-BE49-F238E27FC236}">
                    <a16:creationId xmlns:a16="http://schemas.microsoft.com/office/drawing/2014/main" id="{DB7CB52F-1E4C-4FDF-9181-C9EA1F24E1F1}"/>
                  </a:ext>
                </a:extLst>
              </p:cNvPr>
              <p:cNvSpPr txBox="1">
                <a:spLocks noRot="1" noChangeAspect="1" noMove="1" noResize="1" noEditPoints="1" noAdjustHandles="1" noChangeArrowheads="1" noChangeShapeType="1" noTextEdit="1"/>
              </p:cNvSpPr>
              <p:nvPr/>
            </p:nvSpPr>
            <p:spPr>
              <a:xfrm>
                <a:off x="3128136" y="2332127"/>
                <a:ext cx="1979068" cy="430887"/>
              </a:xfrm>
              <a:prstGeom prst="rect">
                <a:avLst/>
              </a:prstGeom>
              <a:blipFill>
                <a:blip r:embed="rId10"/>
                <a:stretch>
                  <a:fillRect/>
                </a:stretch>
              </a:blipFill>
            </p:spPr>
            <p:txBody>
              <a:bodyPr/>
              <a:lstStyle/>
              <a:p>
                <a:r>
                  <a:rPr lang="zh-CN" altLang="en-US">
                    <a:noFill/>
                  </a:rPr>
                  <a:t> </a:t>
                </a:r>
              </a:p>
            </p:txBody>
          </p:sp>
        </mc:Fallback>
      </mc:AlternateContent>
      <p:grpSp>
        <p:nvGrpSpPr>
          <p:cNvPr id="20" name="组合 19">
            <a:extLst>
              <a:ext uri="{FF2B5EF4-FFF2-40B4-BE49-F238E27FC236}">
                <a16:creationId xmlns:a16="http://schemas.microsoft.com/office/drawing/2014/main" id="{4C338D15-FD39-4F54-95E7-F3DD1A3E4589}"/>
              </a:ext>
            </a:extLst>
          </p:cNvPr>
          <p:cNvGrpSpPr/>
          <p:nvPr/>
        </p:nvGrpSpPr>
        <p:grpSpPr>
          <a:xfrm>
            <a:off x="10201586" y="2208844"/>
            <a:ext cx="285750" cy="1047750"/>
            <a:chOff x="10823738" y="2125365"/>
            <a:chExt cx="285750" cy="1047750"/>
          </a:xfrm>
        </p:grpSpPr>
        <p:grpSp>
          <p:nvGrpSpPr>
            <p:cNvPr id="5" name="Group 113"/>
            <p:cNvGrpSpPr>
              <a:grpSpLocks/>
            </p:cNvGrpSpPr>
            <p:nvPr/>
          </p:nvGrpSpPr>
          <p:grpSpPr bwMode="auto">
            <a:xfrm>
              <a:off x="10823738" y="2125365"/>
              <a:ext cx="285750" cy="1047750"/>
              <a:chOff x="5134" y="2736"/>
              <a:chExt cx="180" cy="660"/>
            </a:xfrm>
          </p:grpSpPr>
          <p:sp>
            <p:nvSpPr>
              <p:cNvPr id="95269" name="Line 27"/>
              <p:cNvSpPr>
                <a:spLocks noChangeShapeType="1"/>
              </p:cNvSpPr>
              <p:nvPr/>
            </p:nvSpPr>
            <p:spPr bwMode="auto">
              <a:xfrm flipV="1">
                <a:off x="5227" y="2736"/>
                <a:ext cx="0" cy="18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70" name="Line 28"/>
              <p:cNvSpPr>
                <a:spLocks noChangeShapeType="1"/>
              </p:cNvSpPr>
              <p:nvPr/>
            </p:nvSpPr>
            <p:spPr bwMode="auto">
              <a:xfrm rot="10800272" flipV="1">
                <a:off x="5227" y="3216"/>
                <a:ext cx="1" cy="18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71" name="Line 29"/>
              <p:cNvSpPr>
                <a:spLocks noChangeShapeType="1"/>
              </p:cNvSpPr>
              <p:nvPr/>
            </p:nvSpPr>
            <p:spPr bwMode="auto">
              <a:xfrm>
                <a:off x="5143" y="3396"/>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5272" name="Line 30"/>
              <p:cNvSpPr>
                <a:spLocks noChangeShapeType="1"/>
              </p:cNvSpPr>
              <p:nvPr/>
            </p:nvSpPr>
            <p:spPr bwMode="auto">
              <a:xfrm>
                <a:off x="5134" y="2736"/>
                <a:ext cx="18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A2CB0F98-D112-4FD9-9B81-12D29BC172A3}"/>
                    </a:ext>
                  </a:extLst>
                </p:cNvPr>
                <p:cNvSpPr txBox="1"/>
                <p:nvPr/>
              </p:nvSpPr>
              <p:spPr>
                <a:xfrm>
                  <a:off x="10873434" y="2412757"/>
                  <a:ext cx="21499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𝑙</m:t>
                        </m:r>
                      </m:oMath>
                    </m:oMathPara>
                  </a14:m>
                  <a:endParaRPr lang="zh-CN" altLang="en-US" sz="2800" dirty="0">
                    <a:solidFill>
                      <a:srgbClr val="0000FF"/>
                    </a:solidFill>
                    <a:latin typeface="+mn-lt"/>
                    <a:ea typeface="+mn-ea"/>
                  </a:endParaRPr>
                </a:p>
              </p:txBody>
            </p:sp>
          </mc:Choice>
          <mc:Fallback xmlns="">
            <p:sp>
              <p:nvSpPr>
                <p:cNvPr id="19" name="文本框 18">
                  <a:extLst>
                    <a:ext uri="{FF2B5EF4-FFF2-40B4-BE49-F238E27FC236}">
                      <a16:creationId xmlns:a16="http://schemas.microsoft.com/office/drawing/2014/main" id="{A2CB0F98-D112-4FD9-9B81-12D29BC172A3}"/>
                    </a:ext>
                  </a:extLst>
                </p:cNvPr>
                <p:cNvSpPr txBox="1">
                  <a:spLocks noRot="1" noChangeAspect="1" noMove="1" noResize="1" noEditPoints="1" noAdjustHandles="1" noChangeArrowheads="1" noChangeShapeType="1" noTextEdit="1"/>
                </p:cNvSpPr>
                <p:nvPr/>
              </p:nvSpPr>
              <p:spPr>
                <a:xfrm>
                  <a:off x="10873434" y="2412757"/>
                  <a:ext cx="214995" cy="430887"/>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F3BD3C22-C510-48D7-9501-0E04207014EF}"/>
                  </a:ext>
                </a:extLst>
              </p:cNvPr>
              <p:cNvSpPr/>
              <p:nvPr/>
            </p:nvSpPr>
            <p:spPr>
              <a:xfrm>
                <a:off x="1101421" y="3763856"/>
                <a:ext cx="2474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𝑙𝑑𝑟</m:t>
                      </m:r>
                    </m:oMath>
                  </m:oMathPara>
                </a14:m>
                <a:endParaRPr lang="zh-CN" altLang="en-US" sz="2800" dirty="0"/>
              </a:p>
            </p:txBody>
          </p:sp>
        </mc:Choice>
        <mc:Fallback xmlns="">
          <p:sp>
            <p:nvSpPr>
              <p:cNvPr id="21" name="矩形 20">
                <a:extLst>
                  <a:ext uri="{FF2B5EF4-FFF2-40B4-BE49-F238E27FC236}">
                    <a16:creationId xmlns:a16="http://schemas.microsoft.com/office/drawing/2014/main" id="{F3BD3C22-C510-48D7-9501-0E04207014EF}"/>
                  </a:ext>
                </a:extLst>
              </p:cNvPr>
              <p:cNvSpPr>
                <a:spLocks noRot="1" noChangeAspect="1" noMove="1" noResize="1" noEditPoints="1" noAdjustHandles="1" noChangeArrowheads="1" noChangeShapeType="1" noTextEdit="1"/>
              </p:cNvSpPr>
              <p:nvPr/>
            </p:nvSpPr>
            <p:spPr>
              <a:xfrm>
                <a:off x="1101421" y="3763856"/>
                <a:ext cx="2474332"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C9A02032-8302-43A1-85BC-DF647D226DDC}"/>
                  </a:ext>
                </a:extLst>
              </p:cNvPr>
              <p:cNvSpPr txBox="1"/>
              <p:nvPr/>
            </p:nvSpPr>
            <p:spPr>
              <a:xfrm>
                <a:off x="3507595" y="3598780"/>
                <a:ext cx="1610056"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zh-CN" altLang="en-US" sz="2800" b="0" i="1" smtClean="0">
                              <a:solidFill>
                                <a:srgbClr val="0000FF"/>
                              </a:solidFill>
                              <a:latin typeface="Cambria Math" panose="02040503050406030204" pitchFamily="18" charset="0"/>
                              <a:ea typeface="+mn-ea"/>
                            </a:rPr>
                            <m:t>𝜇</m:t>
                          </m:r>
                          <m:r>
                            <a:rPr lang="en-US" altLang="zh-CN" sz="2800" b="0" i="1" smtClean="0">
                              <a:solidFill>
                                <a:srgbClr val="0000FF"/>
                              </a:solidFill>
                              <a:latin typeface="Cambria Math" panose="02040503050406030204" pitchFamily="18" charset="0"/>
                              <a:ea typeface="+mn-ea"/>
                            </a:rPr>
                            <m:t>𝐼</m:t>
                          </m:r>
                        </m:num>
                        <m:den>
                          <m:r>
                            <a:rPr lang="en-US" altLang="zh-CN" sz="2800" b="0" i="1" smtClean="0">
                              <a:solidFill>
                                <a:srgbClr val="0000FF"/>
                              </a:solidFill>
                              <a:latin typeface="Cambria Math" panose="02040503050406030204" pitchFamily="18" charset="0"/>
                              <a:ea typeface="+mn-ea"/>
                            </a:rPr>
                            <m:t>2</m:t>
                          </m:r>
                          <m:r>
                            <a:rPr lang="zh-CN" altLang="en-US" sz="2800" b="0" i="1" smtClean="0">
                              <a:solidFill>
                                <a:srgbClr val="0000FF"/>
                              </a:solidFill>
                              <a:latin typeface="Cambria Math" panose="02040503050406030204" pitchFamily="18" charset="0"/>
                              <a:ea typeface="+mn-ea"/>
                            </a:rPr>
                            <m:t>𝜋</m:t>
                          </m:r>
                          <m:r>
                            <a:rPr lang="en-US" altLang="zh-CN" sz="2800" b="0" i="1" smtClean="0">
                              <a:solidFill>
                                <a:srgbClr val="0000FF"/>
                              </a:solidFill>
                              <a:latin typeface="Cambria Math" panose="02040503050406030204" pitchFamily="18" charset="0"/>
                              <a:ea typeface="+mn-ea"/>
                            </a:rPr>
                            <m:t>𝑟</m:t>
                          </m:r>
                        </m:den>
                      </m:f>
                      <m:r>
                        <a:rPr lang="en-US" altLang="zh-CN" sz="2800" b="0" i="1" smtClean="0">
                          <a:solidFill>
                            <a:srgbClr val="0000FF"/>
                          </a:solidFill>
                          <a:latin typeface="Cambria Math" panose="02040503050406030204" pitchFamily="18" charset="0"/>
                          <a:ea typeface="+mn-ea"/>
                        </a:rPr>
                        <m:t>𝑙𝑑𝑟</m:t>
                      </m:r>
                    </m:oMath>
                  </m:oMathPara>
                </a14:m>
                <a:endParaRPr lang="zh-CN" altLang="en-US" sz="2800" dirty="0">
                  <a:solidFill>
                    <a:srgbClr val="0000FF"/>
                  </a:solidFill>
                  <a:latin typeface="+mn-lt"/>
                  <a:ea typeface="+mn-ea"/>
                </a:endParaRPr>
              </a:p>
            </p:txBody>
          </p:sp>
        </mc:Choice>
        <mc:Fallback xmlns="">
          <p:sp>
            <p:nvSpPr>
              <p:cNvPr id="55" name="文本框 54">
                <a:extLst>
                  <a:ext uri="{FF2B5EF4-FFF2-40B4-BE49-F238E27FC236}">
                    <a16:creationId xmlns:a16="http://schemas.microsoft.com/office/drawing/2014/main" id="{C9A02032-8302-43A1-85BC-DF647D226DDC}"/>
                  </a:ext>
                </a:extLst>
              </p:cNvPr>
              <p:cNvSpPr txBox="1">
                <a:spLocks noRot="1" noChangeAspect="1" noMove="1" noResize="1" noEditPoints="1" noAdjustHandles="1" noChangeArrowheads="1" noChangeShapeType="1" noTextEdit="1"/>
              </p:cNvSpPr>
              <p:nvPr/>
            </p:nvSpPr>
            <p:spPr>
              <a:xfrm>
                <a:off x="3507595" y="3598780"/>
                <a:ext cx="1610056" cy="806631"/>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E38CD806-2B6A-4FF4-AA53-B82FEB0A0392}"/>
                  </a:ext>
                </a:extLst>
              </p:cNvPr>
              <p:cNvSpPr/>
              <p:nvPr/>
            </p:nvSpPr>
            <p:spPr>
              <a:xfrm>
                <a:off x="1095343" y="4471849"/>
                <a:ext cx="3802644" cy="11120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Ψ</m:t>
                      </m:r>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2</m:t>
                              </m:r>
                            </m:sub>
                          </m:sSub>
                        </m:sup>
                        <m:e>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𝜇</m:t>
                              </m:r>
                              <m:r>
                                <a:rPr lang="en-US" altLang="zh-CN" sz="2800" i="1">
                                  <a:solidFill>
                                    <a:srgbClr val="0000FF"/>
                                  </a:solidFill>
                                  <a:latin typeface="Cambria Math" panose="02040503050406030204" pitchFamily="18" charset="0"/>
                                </a:rPr>
                                <m:t>𝐼</m:t>
                              </m:r>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r>
                                <a:rPr lang="en-US" altLang="zh-CN" sz="2800" i="1">
                                  <a:solidFill>
                                    <a:srgbClr val="0000FF"/>
                                  </a:solidFill>
                                  <a:latin typeface="Cambria Math" panose="02040503050406030204" pitchFamily="18" charset="0"/>
                                </a:rPr>
                                <m:t>𝑟</m:t>
                              </m:r>
                            </m:den>
                          </m:f>
                          <m:r>
                            <a:rPr lang="en-US" altLang="zh-CN" sz="2800" i="1">
                              <a:solidFill>
                                <a:srgbClr val="0000FF"/>
                              </a:solidFill>
                              <a:latin typeface="Cambria Math" panose="02040503050406030204" pitchFamily="18" charset="0"/>
                            </a:rPr>
                            <m:t>𝑙𝑑𝑟</m:t>
                          </m:r>
                        </m:e>
                      </m:nary>
                    </m:oMath>
                  </m:oMathPara>
                </a14:m>
                <a:endParaRPr lang="zh-CN" altLang="en-US" sz="2800" dirty="0">
                  <a:solidFill>
                    <a:srgbClr val="0000FF"/>
                  </a:solidFill>
                </a:endParaRPr>
              </a:p>
            </p:txBody>
          </p:sp>
        </mc:Choice>
        <mc:Fallback xmlns="">
          <p:sp>
            <p:nvSpPr>
              <p:cNvPr id="56" name="矩形 55">
                <a:extLst>
                  <a:ext uri="{FF2B5EF4-FFF2-40B4-BE49-F238E27FC236}">
                    <a16:creationId xmlns:a16="http://schemas.microsoft.com/office/drawing/2014/main" id="{E38CD806-2B6A-4FF4-AA53-B82FEB0A0392}"/>
                  </a:ext>
                </a:extLst>
              </p:cNvPr>
              <p:cNvSpPr>
                <a:spLocks noRot="1" noChangeAspect="1" noMove="1" noResize="1" noEditPoints="1" noAdjustHandles="1" noChangeArrowheads="1" noChangeShapeType="1" noTextEdit="1"/>
              </p:cNvSpPr>
              <p:nvPr/>
            </p:nvSpPr>
            <p:spPr>
              <a:xfrm>
                <a:off x="1095343" y="4471849"/>
                <a:ext cx="3802644" cy="111209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E4BB5DF9-7DCF-44A1-8CF6-4AFB197DA46A}"/>
                  </a:ext>
                </a:extLst>
              </p:cNvPr>
              <p:cNvSpPr txBox="1"/>
              <p:nvPr/>
            </p:nvSpPr>
            <p:spPr>
              <a:xfrm>
                <a:off x="4799971" y="4577402"/>
                <a:ext cx="1723933" cy="888513"/>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zh-CN" altLang="en-US" sz="2800" b="0" i="1" smtClean="0">
                              <a:solidFill>
                                <a:srgbClr val="0000FF"/>
                              </a:solidFill>
                              <a:latin typeface="Cambria Math" panose="02040503050406030204" pitchFamily="18" charset="0"/>
                              <a:ea typeface="+mn-ea"/>
                            </a:rPr>
                            <m:t>𝜇</m:t>
                          </m:r>
                          <m:r>
                            <a:rPr lang="en-US" altLang="zh-CN" sz="2800" b="0" i="1" smtClean="0">
                              <a:solidFill>
                                <a:srgbClr val="0000FF"/>
                              </a:solidFill>
                              <a:latin typeface="Cambria Math" panose="02040503050406030204" pitchFamily="18" charset="0"/>
                              <a:ea typeface="+mn-ea"/>
                            </a:rPr>
                            <m:t>𝐼𝑙</m:t>
                          </m:r>
                        </m:num>
                        <m:den>
                          <m:r>
                            <a:rPr lang="en-US" altLang="zh-CN" sz="2800" b="0" i="1" smtClean="0">
                              <a:solidFill>
                                <a:srgbClr val="0000FF"/>
                              </a:solidFill>
                              <a:latin typeface="Cambria Math" panose="02040503050406030204" pitchFamily="18" charset="0"/>
                              <a:ea typeface="+mn-ea"/>
                            </a:rPr>
                            <m:t>2</m:t>
                          </m:r>
                          <m:r>
                            <a:rPr lang="zh-CN" altLang="en-US" sz="2800" b="0" i="1" smtClean="0">
                              <a:solidFill>
                                <a:srgbClr val="0000FF"/>
                              </a:solidFill>
                              <a:latin typeface="Cambria Math" panose="02040503050406030204" pitchFamily="18" charset="0"/>
                              <a:ea typeface="+mn-ea"/>
                            </a:rPr>
                            <m:t>𝜋</m:t>
                          </m:r>
                        </m:den>
                      </m:f>
                      <m:func>
                        <m:funcPr>
                          <m:ctrlPr>
                            <a:rPr lang="en-US" altLang="zh-CN" sz="2800" b="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ln</m:t>
                          </m:r>
                        </m:fName>
                        <m:e>
                          <m:f>
                            <m:fPr>
                              <m:ctrlPr>
                                <a:rPr lang="en-US" altLang="zh-CN" sz="2800" b="0" i="1" smtClean="0">
                                  <a:solidFill>
                                    <a:srgbClr val="0000FF"/>
                                  </a:solidFill>
                                  <a:latin typeface="Cambria Math" panose="02040503050406030204" pitchFamily="18" charset="0"/>
                                  <a:ea typeface="+mn-ea"/>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1</m:t>
                                  </m:r>
                                </m:sub>
                              </m:sSub>
                            </m:den>
                          </m:f>
                        </m:e>
                      </m:func>
                    </m:oMath>
                  </m:oMathPara>
                </a14:m>
                <a:endParaRPr lang="zh-CN" altLang="en-US" sz="2800" dirty="0">
                  <a:solidFill>
                    <a:srgbClr val="0000FF"/>
                  </a:solidFill>
                  <a:latin typeface="+mn-lt"/>
                  <a:ea typeface="+mn-ea"/>
                </a:endParaRPr>
              </a:p>
            </p:txBody>
          </p:sp>
        </mc:Choice>
        <mc:Fallback xmlns="">
          <p:sp>
            <p:nvSpPr>
              <p:cNvPr id="57" name="文本框 56">
                <a:extLst>
                  <a:ext uri="{FF2B5EF4-FFF2-40B4-BE49-F238E27FC236}">
                    <a16:creationId xmlns:a16="http://schemas.microsoft.com/office/drawing/2014/main" id="{E4BB5DF9-7DCF-44A1-8CF6-4AFB197DA46A}"/>
                  </a:ext>
                </a:extLst>
              </p:cNvPr>
              <p:cNvSpPr txBox="1">
                <a:spLocks noRot="1" noChangeAspect="1" noMove="1" noResize="1" noEditPoints="1" noAdjustHandles="1" noChangeArrowheads="1" noChangeShapeType="1" noTextEdit="1"/>
              </p:cNvSpPr>
              <p:nvPr/>
            </p:nvSpPr>
            <p:spPr>
              <a:xfrm>
                <a:off x="4799971" y="4577402"/>
                <a:ext cx="1723933" cy="888513"/>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a:extLst>
                  <a:ext uri="{FF2B5EF4-FFF2-40B4-BE49-F238E27FC236}">
                    <a16:creationId xmlns:a16="http://schemas.microsoft.com/office/drawing/2014/main" id="{229E8115-88DF-4AED-A9CA-A7873FC96074}"/>
                  </a:ext>
                </a:extLst>
              </p:cNvPr>
              <p:cNvSpPr txBox="1"/>
              <p:nvPr/>
            </p:nvSpPr>
            <p:spPr>
              <a:xfrm>
                <a:off x="4340342" y="5521229"/>
                <a:ext cx="1288558"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𝐿</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Ψ</m:t>
                          </m:r>
                        </m:num>
                        <m:den>
                          <m:r>
                            <a:rPr lang="en-US" altLang="zh-CN" sz="2800" b="0" i="1" smtClean="0">
                              <a:solidFill>
                                <a:srgbClr val="0000FF"/>
                              </a:solidFill>
                              <a:latin typeface="Cambria Math" panose="02040503050406030204" pitchFamily="18" charset="0"/>
                              <a:ea typeface="+mn-ea"/>
                            </a:rPr>
                            <m:t>𝐼</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𝑙</m:t>
                          </m:r>
                        </m:den>
                      </m:f>
                    </m:oMath>
                  </m:oMathPara>
                </a14:m>
                <a:endParaRPr lang="zh-CN" altLang="en-US" sz="2800" dirty="0">
                  <a:solidFill>
                    <a:srgbClr val="0000FF"/>
                  </a:solidFill>
                  <a:latin typeface="+mn-lt"/>
                  <a:ea typeface="+mn-ea"/>
                </a:endParaRPr>
              </a:p>
            </p:txBody>
          </p:sp>
        </mc:Choice>
        <mc:Fallback xmlns="">
          <p:sp>
            <p:nvSpPr>
              <p:cNvPr id="58" name="文本框 57">
                <a:extLst>
                  <a:ext uri="{FF2B5EF4-FFF2-40B4-BE49-F238E27FC236}">
                    <a16:creationId xmlns:a16="http://schemas.microsoft.com/office/drawing/2014/main" id="{229E8115-88DF-4AED-A9CA-A7873FC96074}"/>
                  </a:ext>
                </a:extLst>
              </p:cNvPr>
              <p:cNvSpPr txBox="1">
                <a:spLocks noRot="1" noChangeAspect="1" noMove="1" noResize="1" noEditPoints="1" noAdjustHandles="1" noChangeArrowheads="1" noChangeShapeType="1" noTextEdit="1"/>
              </p:cNvSpPr>
              <p:nvPr/>
            </p:nvSpPr>
            <p:spPr>
              <a:xfrm>
                <a:off x="4340342" y="5521229"/>
                <a:ext cx="1288558" cy="806631"/>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9A89E731-160F-4C29-9003-BBCDC360A80D}"/>
                  </a:ext>
                </a:extLst>
              </p:cNvPr>
              <p:cNvSpPr txBox="1"/>
              <p:nvPr/>
            </p:nvSpPr>
            <p:spPr>
              <a:xfrm>
                <a:off x="5661938" y="5545257"/>
                <a:ext cx="1723933" cy="888513"/>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zh-CN" altLang="en-US" sz="2800" b="0" i="1" smtClean="0">
                              <a:solidFill>
                                <a:srgbClr val="0000FF"/>
                              </a:solidFill>
                              <a:latin typeface="Cambria Math" panose="02040503050406030204" pitchFamily="18" charset="0"/>
                              <a:ea typeface="+mn-ea"/>
                            </a:rPr>
                            <m:t>𝜇</m:t>
                          </m:r>
                        </m:num>
                        <m:den>
                          <m:r>
                            <a:rPr lang="en-US" altLang="zh-CN" sz="2800" b="0" i="1" smtClean="0">
                              <a:solidFill>
                                <a:srgbClr val="0000FF"/>
                              </a:solidFill>
                              <a:latin typeface="Cambria Math" panose="02040503050406030204" pitchFamily="18" charset="0"/>
                              <a:ea typeface="+mn-ea"/>
                            </a:rPr>
                            <m:t>2</m:t>
                          </m:r>
                          <m:r>
                            <a:rPr lang="zh-CN" altLang="en-US" sz="2800" b="0" i="1" smtClean="0">
                              <a:solidFill>
                                <a:srgbClr val="0000FF"/>
                              </a:solidFill>
                              <a:latin typeface="Cambria Math" panose="02040503050406030204" pitchFamily="18" charset="0"/>
                              <a:ea typeface="+mn-ea"/>
                            </a:rPr>
                            <m:t>𝜋</m:t>
                          </m:r>
                        </m:den>
                      </m:f>
                      <m:func>
                        <m:funcPr>
                          <m:ctrlPr>
                            <a:rPr lang="en-US" altLang="zh-CN" sz="2800" b="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ln</m:t>
                          </m:r>
                        </m:fName>
                        <m:e>
                          <m:f>
                            <m:fPr>
                              <m:ctrlPr>
                                <a:rPr lang="en-US" altLang="zh-CN" sz="2800" b="0" i="1" smtClean="0">
                                  <a:solidFill>
                                    <a:srgbClr val="0000FF"/>
                                  </a:solidFill>
                                  <a:latin typeface="Cambria Math" panose="02040503050406030204" pitchFamily="18" charset="0"/>
                                  <a:ea typeface="+mn-ea"/>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1</m:t>
                                  </m:r>
                                </m:sub>
                              </m:sSub>
                            </m:den>
                          </m:f>
                        </m:e>
                      </m:func>
                    </m:oMath>
                  </m:oMathPara>
                </a14:m>
                <a:endParaRPr lang="zh-CN" altLang="en-US" sz="2800" dirty="0">
                  <a:solidFill>
                    <a:srgbClr val="0000FF"/>
                  </a:solidFill>
                  <a:latin typeface="+mn-lt"/>
                  <a:ea typeface="+mn-ea"/>
                </a:endParaRPr>
              </a:p>
            </p:txBody>
          </p:sp>
        </mc:Choice>
        <mc:Fallback xmlns="">
          <p:sp>
            <p:nvSpPr>
              <p:cNvPr id="59" name="文本框 58">
                <a:extLst>
                  <a:ext uri="{FF2B5EF4-FFF2-40B4-BE49-F238E27FC236}">
                    <a16:creationId xmlns:a16="http://schemas.microsoft.com/office/drawing/2014/main" id="{9A89E731-160F-4C29-9003-BBCDC360A80D}"/>
                  </a:ext>
                </a:extLst>
              </p:cNvPr>
              <p:cNvSpPr txBox="1">
                <a:spLocks noRot="1" noChangeAspect="1" noMove="1" noResize="1" noEditPoints="1" noAdjustHandles="1" noChangeArrowheads="1" noChangeShapeType="1" noTextEdit="1"/>
              </p:cNvSpPr>
              <p:nvPr/>
            </p:nvSpPr>
            <p:spPr>
              <a:xfrm>
                <a:off x="5661938" y="5545257"/>
                <a:ext cx="1723933" cy="888513"/>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099871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5256"/>
                                        </p:tgtEl>
                                        <p:attrNameLst>
                                          <p:attrName>style.visibility</p:attrName>
                                        </p:attrNameLst>
                                      </p:cBhvr>
                                      <p:to>
                                        <p:strVal val="visible"/>
                                      </p:to>
                                    </p:set>
                                    <p:animEffect transition="in" filter="wipe(left)">
                                      <p:cBhvr>
                                        <p:cTn id="33" dur="500"/>
                                        <p:tgtEl>
                                          <p:spTgt spid="9525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up)">
                                      <p:cBhvr>
                                        <p:cTn id="38" dur="500"/>
                                        <p:tgtEl>
                                          <p:spTgt spid="3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up)">
                                      <p:cBhvr>
                                        <p:cTn id="53" dur="500"/>
                                        <p:tgtEl>
                                          <p:spTgt spid="3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wipe(left)">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1" fill="hold" nodeType="click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up)">
                                      <p:cBhvr>
                                        <p:cTn id="63" dur="500"/>
                                        <p:tgtEl>
                                          <p:spTgt spid="3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wipe(left)">
                                      <p:cBhvr>
                                        <p:cTn id="68" dur="500"/>
                                        <p:tgtEl>
                                          <p:spTgt spid="21"/>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55"/>
                                        </p:tgtEl>
                                        <p:attrNameLst>
                                          <p:attrName>style.visibility</p:attrName>
                                        </p:attrNameLst>
                                      </p:cBhvr>
                                      <p:to>
                                        <p:strVal val="visible"/>
                                      </p:to>
                                    </p:set>
                                    <p:animEffect transition="in" filter="wipe(left)">
                                      <p:cBhvr>
                                        <p:cTn id="73" dur="500"/>
                                        <p:tgtEl>
                                          <p:spTgt spid="5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56"/>
                                        </p:tgtEl>
                                        <p:attrNameLst>
                                          <p:attrName>style.visibility</p:attrName>
                                        </p:attrNameLst>
                                      </p:cBhvr>
                                      <p:to>
                                        <p:strVal val="visible"/>
                                      </p:to>
                                    </p:set>
                                    <p:animEffect transition="in" filter="wipe(left)">
                                      <p:cBhvr>
                                        <p:cTn id="78" dur="500"/>
                                        <p:tgtEl>
                                          <p:spTgt spid="5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wipe(left)">
                                      <p:cBhvr>
                                        <p:cTn id="83" dur="500"/>
                                        <p:tgtEl>
                                          <p:spTgt spid="57"/>
                                        </p:tgtEl>
                                      </p:cBhvr>
                                    </p:animEffect>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1" fill="hold" grpId="0" nodeType="click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wipe(up)">
                                      <p:cBhvr>
                                        <p:cTn id="88" dur="500"/>
                                        <p:tgtEl>
                                          <p:spTgt spid="40"/>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4" fill="hold" nodeType="click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wipe(down)">
                                      <p:cBhvr>
                                        <p:cTn id="93" dur="500"/>
                                        <p:tgtEl>
                                          <p:spTgt spid="41"/>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5" presetClass="entr" presetSubtype="10" fill="hold" grpId="0" nodeType="clickEffect">
                                  <p:stCondLst>
                                    <p:cond delay="0"/>
                                  </p:stCondLst>
                                  <p:childTnLst>
                                    <p:set>
                                      <p:cBhvr>
                                        <p:cTn id="97" dur="1" fill="hold">
                                          <p:stCondLst>
                                            <p:cond delay="0"/>
                                          </p:stCondLst>
                                        </p:cTn>
                                        <p:tgtEl>
                                          <p:spTgt spid="14"/>
                                        </p:tgtEl>
                                        <p:attrNameLst>
                                          <p:attrName>style.visibility</p:attrName>
                                        </p:attrNameLst>
                                      </p:cBhvr>
                                      <p:to>
                                        <p:strVal val="visible"/>
                                      </p:to>
                                    </p:set>
                                    <p:animEffect transition="in" filter="checkerboard(across)">
                                      <p:cBhvr>
                                        <p:cTn id="98" dur="500"/>
                                        <p:tgtEl>
                                          <p:spTgt spid="14"/>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58"/>
                                        </p:tgtEl>
                                        <p:attrNameLst>
                                          <p:attrName>style.visibility</p:attrName>
                                        </p:attrNameLst>
                                      </p:cBhvr>
                                      <p:to>
                                        <p:strVal val="visible"/>
                                      </p:to>
                                    </p:set>
                                    <p:animEffect transition="in" filter="wipe(left)">
                                      <p:cBhvr>
                                        <p:cTn id="103" dur="500"/>
                                        <p:tgtEl>
                                          <p:spTgt spid="58"/>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wipe(left)">
                                      <p:cBhvr>
                                        <p:cTn id="10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14" grpId="0" autoUpdateAnimBg="0"/>
      <p:bldP spid="95256" grpId="0" animBg="1"/>
      <p:bldP spid="37" grpId="0" autoUpdateAnimBg="0"/>
      <p:bldP spid="38" grpId="0" autoUpdateAnimBg="0"/>
      <p:bldP spid="40" grpId="0" animBg="1" autoUpdateAnimBg="0"/>
      <p:bldP spid="9" grpId="0"/>
      <p:bldP spid="47" grpId="0"/>
      <p:bldP spid="16" grpId="0"/>
      <p:bldP spid="17" grpId="0"/>
      <p:bldP spid="21" grpId="0"/>
      <p:bldP spid="55" grpId="0"/>
      <p:bldP spid="56" grpId="0"/>
      <p:bldP spid="57" grpId="0"/>
      <p:bldP spid="58" grpId="0"/>
      <p:bldP spid="5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844550" y="488950"/>
            <a:ext cx="64579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spcBef>
                <a:spcPct val="50000"/>
              </a:spcBef>
              <a:buClrTx/>
              <a:buFontTx/>
              <a:buNone/>
              <a:defRPr kumimoji="0" sz="2800">
                <a:solidFill>
                  <a:srgbClr val="7030A0"/>
                </a:solidFill>
                <a:latin typeface="+mn-ea"/>
                <a:ea typeface="+mn-ea"/>
              </a:defRPr>
            </a:lvl1pPr>
            <a:lvl2pPr marL="742950" indent="-285750">
              <a:spcBef>
                <a:spcPct val="20000"/>
              </a:spcBef>
              <a:buClr>
                <a:schemeClr val="bg2"/>
              </a:buClr>
              <a:buSzPct val="50000"/>
              <a:buFont typeface="Monotype Sorts"/>
              <a:buChar char="l"/>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9pPr>
          </a:lstStyle>
          <a:p>
            <a:r>
              <a:rPr lang="zh-CN" altLang="en-US" dirty="0"/>
              <a:t>二、互感现象  互感电动势  互感系数</a:t>
            </a:r>
          </a:p>
        </p:txBody>
      </p:sp>
      <p:sp>
        <p:nvSpPr>
          <p:cNvPr id="4" name="Text Box 5"/>
          <p:cNvSpPr txBox="1">
            <a:spLocks noChangeArrowheads="1"/>
          </p:cNvSpPr>
          <p:nvPr/>
        </p:nvSpPr>
        <p:spPr bwMode="auto">
          <a:xfrm>
            <a:off x="644525" y="1484312"/>
            <a:ext cx="5921378"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当线圈1中的电流变化时，所激发的磁场会在它邻近的另一个线圈2中产生感应电动势，这种现象称为互感现象。该电动势叫互感电动势。</a:t>
            </a:r>
          </a:p>
        </p:txBody>
      </p:sp>
      <p:sp>
        <p:nvSpPr>
          <p:cNvPr id="97320" name="Text Box 7"/>
          <p:cNvSpPr txBox="1">
            <a:spLocks noChangeArrowheads="1"/>
          </p:cNvSpPr>
          <p:nvPr/>
        </p:nvSpPr>
        <p:spPr bwMode="auto">
          <a:xfrm>
            <a:off x="644525" y="4975224"/>
            <a:ext cx="73374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线圈1所激发的磁场通过线圈2的磁通链数：</a:t>
            </a:r>
          </a:p>
        </p:txBody>
      </p:sp>
      <p:sp>
        <p:nvSpPr>
          <p:cNvPr id="8" name="Text Box 23"/>
          <p:cNvSpPr txBox="1">
            <a:spLocks noChangeArrowheads="1"/>
          </p:cNvSpPr>
          <p:nvPr/>
        </p:nvSpPr>
        <p:spPr bwMode="auto">
          <a:xfrm>
            <a:off x="644526" y="3787774"/>
            <a:ext cx="8861425" cy="954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互感电动势与线圈电流变化快慢有关；与两个线圈结构以及它们之间的相对位置和磁介质的分布有关。</a:t>
            </a:r>
          </a:p>
        </p:txBody>
      </p:sp>
      <p:grpSp>
        <p:nvGrpSpPr>
          <p:cNvPr id="9" name="Group 56"/>
          <p:cNvGrpSpPr>
            <a:grpSpLocks/>
          </p:cNvGrpSpPr>
          <p:nvPr/>
        </p:nvGrpSpPr>
        <p:grpSpPr bwMode="auto">
          <a:xfrm>
            <a:off x="7753351" y="1715292"/>
            <a:ext cx="457200" cy="1973263"/>
            <a:chOff x="3600" y="864"/>
            <a:chExt cx="288" cy="1243"/>
          </a:xfrm>
        </p:grpSpPr>
        <p:sp>
          <p:nvSpPr>
            <p:cNvPr id="97311" name="Oval 24"/>
            <p:cNvSpPr>
              <a:spLocks noChangeArrowheads="1"/>
            </p:cNvSpPr>
            <p:nvPr/>
          </p:nvSpPr>
          <p:spPr bwMode="auto">
            <a:xfrm>
              <a:off x="3600" y="864"/>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7312" name="Oval 25"/>
            <p:cNvSpPr>
              <a:spLocks noChangeArrowheads="1"/>
            </p:cNvSpPr>
            <p:nvPr/>
          </p:nvSpPr>
          <p:spPr bwMode="auto">
            <a:xfrm>
              <a:off x="3648" y="864"/>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7313" name="Oval 26"/>
            <p:cNvSpPr>
              <a:spLocks noChangeArrowheads="1"/>
            </p:cNvSpPr>
            <p:nvPr/>
          </p:nvSpPr>
          <p:spPr bwMode="auto">
            <a:xfrm>
              <a:off x="3696" y="864"/>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7314" name="Line 27"/>
            <p:cNvSpPr>
              <a:spLocks noChangeShapeType="1"/>
            </p:cNvSpPr>
            <p:nvPr/>
          </p:nvSpPr>
          <p:spPr bwMode="auto">
            <a:xfrm flipV="1">
              <a:off x="3840" y="1488"/>
              <a:ext cx="0" cy="528"/>
            </a:xfrm>
            <a:prstGeom prst="line">
              <a:avLst/>
            </a:prstGeom>
            <a:noFill/>
            <a:ln w="44450">
              <a:solidFill>
                <a:srgbClr val="00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315" name="Freeform 29"/>
            <p:cNvSpPr>
              <a:spLocks/>
            </p:cNvSpPr>
            <p:nvPr/>
          </p:nvSpPr>
          <p:spPr bwMode="auto">
            <a:xfrm>
              <a:off x="3810" y="1632"/>
              <a:ext cx="18" cy="304"/>
            </a:xfrm>
            <a:custGeom>
              <a:avLst/>
              <a:gdLst>
                <a:gd name="T0" fmla="*/ 0 w 18"/>
                <a:gd name="T1" fmla="*/ 304 h 304"/>
                <a:gd name="T2" fmla="*/ 18 w 18"/>
                <a:gd name="T3" fmla="*/ 0 h 304"/>
                <a:gd name="T4" fmla="*/ 0 60000 65536"/>
                <a:gd name="T5" fmla="*/ 0 60000 65536"/>
              </a:gdLst>
              <a:ahLst/>
              <a:cxnLst>
                <a:cxn ang="T4">
                  <a:pos x="T0" y="T1"/>
                </a:cxn>
                <a:cxn ang="T5">
                  <a:pos x="T2" y="T3"/>
                </a:cxn>
              </a:cxnLst>
              <a:rect l="0" t="0" r="r" b="b"/>
              <a:pathLst>
                <a:path w="18" h="304">
                  <a:moveTo>
                    <a:pt x="0" y="304"/>
                  </a:moveTo>
                  <a:lnTo>
                    <a:pt x="18" y="0"/>
                  </a:lnTo>
                </a:path>
              </a:pathLst>
            </a:custGeom>
            <a:noFill/>
            <a:ln w="44450">
              <a:solidFill>
                <a:srgbClr val="FF6600"/>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nvGrpSpPr>
            <p:cNvPr id="97316" name="Group 33"/>
            <p:cNvGrpSpPr>
              <a:grpSpLocks/>
            </p:cNvGrpSpPr>
            <p:nvPr/>
          </p:nvGrpSpPr>
          <p:grpSpPr bwMode="auto">
            <a:xfrm>
              <a:off x="3696" y="1488"/>
              <a:ext cx="0" cy="619"/>
              <a:chOff x="4128" y="1488"/>
              <a:chExt cx="0" cy="619"/>
            </a:xfrm>
          </p:grpSpPr>
          <p:sp>
            <p:nvSpPr>
              <p:cNvPr id="97318" name="Line 31"/>
              <p:cNvSpPr>
                <a:spLocks noChangeShapeType="1"/>
              </p:cNvSpPr>
              <p:nvPr/>
            </p:nvSpPr>
            <p:spPr bwMode="auto">
              <a:xfrm flipV="1">
                <a:off x="4128" y="1488"/>
                <a:ext cx="0" cy="619"/>
              </a:xfrm>
              <a:prstGeom prst="line">
                <a:avLst/>
              </a:prstGeom>
              <a:noFill/>
              <a:ln w="44450">
                <a:solidFill>
                  <a:srgbClr val="0000FF"/>
                </a:solidFill>
                <a:round/>
                <a:headEnd type="non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319" name="Line 32"/>
              <p:cNvSpPr>
                <a:spLocks noChangeShapeType="1"/>
              </p:cNvSpPr>
              <p:nvPr/>
            </p:nvSpPr>
            <p:spPr bwMode="auto">
              <a:xfrm flipV="1">
                <a:off x="4128" y="1632"/>
                <a:ext cx="0" cy="415"/>
              </a:xfrm>
              <a:prstGeom prst="line">
                <a:avLst/>
              </a:prstGeom>
              <a:noFill/>
              <a:ln w="44450">
                <a:solidFill>
                  <a:srgbClr val="FF6600"/>
                </a:solidFill>
                <a:round/>
                <a:headEnd type="arrow"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97317" name="Oval 34"/>
            <p:cNvSpPr>
              <a:spLocks noChangeArrowheads="1"/>
            </p:cNvSpPr>
            <p:nvPr/>
          </p:nvSpPr>
          <p:spPr bwMode="auto">
            <a:xfrm>
              <a:off x="3744" y="864"/>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grpSp>
        <p:nvGrpSpPr>
          <p:cNvPr id="19" name="Group 59"/>
          <p:cNvGrpSpPr>
            <a:grpSpLocks/>
          </p:cNvGrpSpPr>
          <p:nvPr/>
        </p:nvGrpSpPr>
        <p:grpSpPr bwMode="auto">
          <a:xfrm>
            <a:off x="6837364" y="1402555"/>
            <a:ext cx="4051300" cy="1684337"/>
            <a:chOff x="3023" y="667"/>
            <a:chExt cx="2552" cy="1061"/>
          </a:xfrm>
        </p:grpSpPr>
        <p:sp>
          <p:nvSpPr>
            <p:cNvPr id="97302" name="Freeform 46"/>
            <p:cNvSpPr>
              <a:spLocks/>
            </p:cNvSpPr>
            <p:nvPr/>
          </p:nvSpPr>
          <p:spPr bwMode="auto">
            <a:xfrm>
              <a:off x="3877" y="981"/>
              <a:ext cx="688" cy="139"/>
            </a:xfrm>
            <a:custGeom>
              <a:avLst/>
              <a:gdLst>
                <a:gd name="T0" fmla="*/ 688 w 688"/>
                <a:gd name="T1" fmla="*/ 131 h 139"/>
                <a:gd name="T2" fmla="*/ 395 w 688"/>
                <a:gd name="T3" fmla="*/ 117 h 139"/>
                <a:gd name="T4" fmla="*/ 0 w 688"/>
                <a:gd name="T5" fmla="*/ 0 h 139"/>
                <a:gd name="T6" fmla="*/ 0 60000 65536"/>
                <a:gd name="T7" fmla="*/ 0 60000 65536"/>
                <a:gd name="T8" fmla="*/ 0 60000 65536"/>
              </a:gdLst>
              <a:ahLst/>
              <a:cxnLst>
                <a:cxn ang="T6">
                  <a:pos x="T0" y="T1"/>
                </a:cxn>
                <a:cxn ang="T7">
                  <a:pos x="T2" y="T3"/>
                </a:cxn>
                <a:cxn ang="T8">
                  <a:pos x="T4" y="T5"/>
                </a:cxn>
              </a:cxnLst>
              <a:rect l="0" t="0" r="r" b="b"/>
              <a:pathLst>
                <a:path w="688" h="139">
                  <a:moveTo>
                    <a:pt x="688" y="131"/>
                  </a:moveTo>
                  <a:cubicBezTo>
                    <a:pt x="639" y="129"/>
                    <a:pt x="510" y="139"/>
                    <a:pt x="395" y="117"/>
                  </a:cubicBezTo>
                  <a:cubicBezTo>
                    <a:pt x="187" y="111"/>
                    <a:pt x="82" y="25"/>
                    <a:pt x="0" y="0"/>
                  </a:cubicBezTo>
                </a:path>
              </a:pathLst>
            </a:custGeom>
            <a:noFill/>
            <a:ln w="47625">
              <a:solidFill>
                <a:srgbClr val="993366"/>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303" name="Freeform 47"/>
            <p:cNvSpPr>
              <a:spLocks/>
            </p:cNvSpPr>
            <p:nvPr/>
          </p:nvSpPr>
          <p:spPr bwMode="auto">
            <a:xfrm>
              <a:off x="3896" y="1200"/>
              <a:ext cx="669" cy="36"/>
            </a:xfrm>
            <a:custGeom>
              <a:avLst/>
              <a:gdLst>
                <a:gd name="T0" fmla="*/ 669 w 669"/>
                <a:gd name="T1" fmla="*/ 36 h 36"/>
                <a:gd name="T2" fmla="*/ 336 w 669"/>
                <a:gd name="T3" fmla="*/ 24 h 36"/>
                <a:gd name="T4" fmla="*/ 0 w 669"/>
                <a:gd name="T5" fmla="*/ 0 h 36"/>
                <a:gd name="T6" fmla="*/ 0 60000 65536"/>
                <a:gd name="T7" fmla="*/ 0 60000 65536"/>
                <a:gd name="T8" fmla="*/ 0 60000 65536"/>
              </a:gdLst>
              <a:ahLst/>
              <a:cxnLst>
                <a:cxn ang="T6">
                  <a:pos x="T0" y="T1"/>
                </a:cxn>
                <a:cxn ang="T7">
                  <a:pos x="T2" y="T3"/>
                </a:cxn>
                <a:cxn ang="T8">
                  <a:pos x="T4" y="T5"/>
                </a:cxn>
              </a:cxnLst>
              <a:rect l="0" t="0" r="r" b="b"/>
              <a:pathLst>
                <a:path w="669" h="36">
                  <a:moveTo>
                    <a:pt x="669" y="36"/>
                  </a:moveTo>
                  <a:cubicBezTo>
                    <a:pt x="614" y="34"/>
                    <a:pt x="472" y="24"/>
                    <a:pt x="336" y="24"/>
                  </a:cubicBezTo>
                  <a:cubicBezTo>
                    <a:pt x="200" y="24"/>
                    <a:pt x="60" y="5"/>
                    <a:pt x="0" y="0"/>
                  </a:cubicBezTo>
                </a:path>
              </a:pathLst>
            </a:custGeom>
            <a:noFill/>
            <a:ln w="47625">
              <a:solidFill>
                <a:srgbClr val="993366"/>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304" name="Freeform 48"/>
            <p:cNvSpPr>
              <a:spLocks/>
            </p:cNvSpPr>
            <p:nvPr/>
          </p:nvSpPr>
          <p:spPr bwMode="auto">
            <a:xfrm>
              <a:off x="3888" y="1357"/>
              <a:ext cx="600" cy="75"/>
            </a:xfrm>
            <a:custGeom>
              <a:avLst/>
              <a:gdLst>
                <a:gd name="T0" fmla="*/ 600 w 600"/>
                <a:gd name="T1" fmla="*/ 11 h 75"/>
                <a:gd name="T2" fmla="*/ 328 w 600"/>
                <a:gd name="T3" fmla="*/ 11 h 75"/>
                <a:gd name="T4" fmla="*/ 0 w 600"/>
                <a:gd name="T5" fmla="*/ 75 h 75"/>
                <a:gd name="T6" fmla="*/ 0 60000 65536"/>
                <a:gd name="T7" fmla="*/ 0 60000 65536"/>
                <a:gd name="T8" fmla="*/ 0 60000 65536"/>
              </a:gdLst>
              <a:ahLst/>
              <a:cxnLst>
                <a:cxn ang="T6">
                  <a:pos x="T0" y="T1"/>
                </a:cxn>
                <a:cxn ang="T7">
                  <a:pos x="T2" y="T3"/>
                </a:cxn>
                <a:cxn ang="T8">
                  <a:pos x="T4" y="T5"/>
                </a:cxn>
              </a:cxnLst>
              <a:rect l="0" t="0" r="r" b="b"/>
              <a:pathLst>
                <a:path w="600" h="75">
                  <a:moveTo>
                    <a:pt x="600" y="11"/>
                  </a:moveTo>
                  <a:cubicBezTo>
                    <a:pt x="555" y="12"/>
                    <a:pt x="428" y="0"/>
                    <a:pt x="328" y="11"/>
                  </a:cubicBezTo>
                  <a:cubicBezTo>
                    <a:pt x="120" y="17"/>
                    <a:pt x="62" y="71"/>
                    <a:pt x="0" y="75"/>
                  </a:cubicBezTo>
                </a:path>
              </a:pathLst>
            </a:custGeom>
            <a:noFill/>
            <a:ln w="47625">
              <a:solidFill>
                <a:srgbClr val="993366"/>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305" name="Freeform 49"/>
            <p:cNvSpPr>
              <a:spLocks/>
            </p:cNvSpPr>
            <p:nvPr/>
          </p:nvSpPr>
          <p:spPr bwMode="auto">
            <a:xfrm>
              <a:off x="4828" y="1025"/>
              <a:ext cx="747" cy="87"/>
            </a:xfrm>
            <a:custGeom>
              <a:avLst/>
              <a:gdLst>
                <a:gd name="T0" fmla="*/ 747 w 747"/>
                <a:gd name="T1" fmla="*/ 0 h 87"/>
                <a:gd name="T2" fmla="*/ 319 w 747"/>
                <a:gd name="T3" fmla="*/ 54 h 87"/>
                <a:gd name="T4" fmla="*/ 0 w 747"/>
                <a:gd name="T5" fmla="*/ 87 h 87"/>
                <a:gd name="T6" fmla="*/ 0 60000 65536"/>
                <a:gd name="T7" fmla="*/ 0 60000 65536"/>
                <a:gd name="T8" fmla="*/ 0 60000 65536"/>
              </a:gdLst>
              <a:ahLst/>
              <a:cxnLst>
                <a:cxn ang="T6">
                  <a:pos x="T0" y="T1"/>
                </a:cxn>
                <a:cxn ang="T7">
                  <a:pos x="T2" y="T3"/>
                </a:cxn>
                <a:cxn ang="T8">
                  <a:pos x="T4" y="T5"/>
                </a:cxn>
              </a:cxnLst>
              <a:rect l="0" t="0" r="r" b="b"/>
              <a:pathLst>
                <a:path w="747" h="87">
                  <a:moveTo>
                    <a:pt x="747" y="0"/>
                  </a:moveTo>
                  <a:cubicBezTo>
                    <a:pt x="676" y="11"/>
                    <a:pt x="443" y="40"/>
                    <a:pt x="319" y="54"/>
                  </a:cubicBezTo>
                  <a:cubicBezTo>
                    <a:pt x="214" y="72"/>
                    <a:pt x="53" y="82"/>
                    <a:pt x="0" y="87"/>
                  </a:cubicBezTo>
                </a:path>
              </a:pathLst>
            </a:custGeom>
            <a:noFill/>
            <a:ln w="47625">
              <a:solidFill>
                <a:srgbClr val="993366"/>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306" name="Freeform 50"/>
            <p:cNvSpPr>
              <a:spLocks/>
            </p:cNvSpPr>
            <p:nvPr/>
          </p:nvSpPr>
          <p:spPr bwMode="auto">
            <a:xfrm>
              <a:off x="4800" y="1251"/>
              <a:ext cx="745" cy="37"/>
            </a:xfrm>
            <a:custGeom>
              <a:avLst/>
              <a:gdLst>
                <a:gd name="T0" fmla="*/ 745 w 745"/>
                <a:gd name="T1" fmla="*/ 37 h 37"/>
                <a:gd name="T2" fmla="*/ 438 w 745"/>
                <a:gd name="T3" fmla="*/ 22 h 37"/>
                <a:gd name="T4" fmla="*/ 0 w 745"/>
                <a:gd name="T5" fmla="*/ 0 h 37"/>
                <a:gd name="T6" fmla="*/ 0 60000 65536"/>
                <a:gd name="T7" fmla="*/ 0 60000 65536"/>
                <a:gd name="T8" fmla="*/ 0 60000 65536"/>
              </a:gdLst>
              <a:ahLst/>
              <a:cxnLst>
                <a:cxn ang="T6">
                  <a:pos x="T0" y="T1"/>
                </a:cxn>
                <a:cxn ang="T7">
                  <a:pos x="T2" y="T3"/>
                </a:cxn>
                <a:cxn ang="T8">
                  <a:pos x="T4" y="T5"/>
                </a:cxn>
              </a:cxnLst>
              <a:rect l="0" t="0" r="r" b="b"/>
              <a:pathLst>
                <a:path w="745" h="37">
                  <a:moveTo>
                    <a:pt x="745" y="37"/>
                  </a:moveTo>
                  <a:cubicBezTo>
                    <a:pt x="694" y="35"/>
                    <a:pt x="562" y="28"/>
                    <a:pt x="438" y="22"/>
                  </a:cubicBezTo>
                  <a:cubicBezTo>
                    <a:pt x="230" y="28"/>
                    <a:pt x="58" y="0"/>
                    <a:pt x="0" y="0"/>
                  </a:cubicBezTo>
                </a:path>
              </a:pathLst>
            </a:custGeom>
            <a:noFill/>
            <a:ln w="47625">
              <a:solidFill>
                <a:srgbClr val="993366"/>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307" name="Freeform 51"/>
            <p:cNvSpPr>
              <a:spLocks/>
            </p:cNvSpPr>
            <p:nvPr/>
          </p:nvSpPr>
          <p:spPr bwMode="auto">
            <a:xfrm flipV="1">
              <a:off x="4800" y="1404"/>
              <a:ext cx="747" cy="87"/>
            </a:xfrm>
            <a:custGeom>
              <a:avLst/>
              <a:gdLst>
                <a:gd name="T0" fmla="*/ 747 w 747"/>
                <a:gd name="T1" fmla="*/ 0 h 87"/>
                <a:gd name="T2" fmla="*/ 319 w 747"/>
                <a:gd name="T3" fmla="*/ 54 h 87"/>
                <a:gd name="T4" fmla="*/ 0 w 747"/>
                <a:gd name="T5" fmla="*/ 87 h 87"/>
                <a:gd name="T6" fmla="*/ 0 60000 65536"/>
                <a:gd name="T7" fmla="*/ 0 60000 65536"/>
                <a:gd name="T8" fmla="*/ 0 60000 65536"/>
              </a:gdLst>
              <a:ahLst/>
              <a:cxnLst>
                <a:cxn ang="T6">
                  <a:pos x="T0" y="T1"/>
                </a:cxn>
                <a:cxn ang="T7">
                  <a:pos x="T2" y="T3"/>
                </a:cxn>
                <a:cxn ang="T8">
                  <a:pos x="T4" y="T5"/>
                </a:cxn>
              </a:cxnLst>
              <a:rect l="0" t="0" r="r" b="b"/>
              <a:pathLst>
                <a:path w="747" h="87">
                  <a:moveTo>
                    <a:pt x="747" y="0"/>
                  </a:moveTo>
                  <a:cubicBezTo>
                    <a:pt x="676" y="11"/>
                    <a:pt x="443" y="40"/>
                    <a:pt x="319" y="54"/>
                  </a:cubicBezTo>
                  <a:cubicBezTo>
                    <a:pt x="214" y="72"/>
                    <a:pt x="53" y="82"/>
                    <a:pt x="0" y="87"/>
                  </a:cubicBezTo>
                </a:path>
              </a:pathLst>
            </a:custGeom>
            <a:noFill/>
            <a:ln w="47625">
              <a:solidFill>
                <a:srgbClr val="993366"/>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308" name="Freeform 52"/>
            <p:cNvSpPr>
              <a:spLocks/>
            </p:cNvSpPr>
            <p:nvPr/>
          </p:nvSpPr>
          <p:spPr bwMode="auto">
            <a:xfrm>
              <a:off x="3023" y="667"/>
              <a:ext cx="673" cy="293"/>
            </a:xfrm>
            <a:custGeom>
              <a:avLst/>
              <a:gdLst>
                <a:gd name="T0" fmla="*/ 673 w 673"/>
                <a:gd name="T1" fmla="*/ 293 h 293"/>
                <a:gd name="T2" fmla="*/ 395 w 673"/>
                <a:gd name="T3" fmla="*/ 205 h 293"/>
                <a:gd name="T4" fmla="*/ 0 w 673"/>
                <a:gd name="T5" fmla="*/ 0 h 293"/>
                <a:gd name="T6" fmla="*/ 0 60000 65536"/>
                <a:gd name="T7" fmla="*/ 0 60000 65536"/>
                <a:gd name="T8" fmla="*/ 0 60000 65536"/>
              </a:gdLst>
              <a:ahLst/>
              <a:cxnLst>
                <a:cxn ang="T6">
                  <a:pos x="T0" y="T1"/>
                </a:cxn>
                <a:cxn ang="T7">
                  <a:pos x="T2" y="T3"/>
                </a:cxn>
                <a:cxn ang="T8">
                  <a:pos x="T4" y="T5"/>
                </a:cxn>
              </a:cxnLst>
              <a:rect l="0" t="0" r="r" b="b"/>
              <a:pathLst>
                <a:path w="673" h="293">
                  <a:moveTo>
                    <a:pt x="673" y="293"/>
                  </a:moveTo>
                  <a:cubicBezTo>
                    <a:pt x="492" y="275"/>
                    <a:pt x="512" y="249"/>
                    <a:pt x="395" y="205"/>
                  </a:cubicBezTo>
                  <a:cubicBezTo>
                    <a:pt x="278" y="161"/>
                    <a:pt x="82" y="43"/>
                    <a:pt x="0" y="0"/>
                  </a:cubicBezTo>
                </a:path>
              </a:pathLst>
            </a:custGeom>
            <a:noFill/>
            <a:ln w="47625">
              <a:solidFill>
                <a:srgbClr val="993366"/>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309" name="Freeform 53"/>
            <p:cNvSpPr>
              <a:spLocks/>
            </p:cNvSpPr>
            <p:nvPr/>
          </p:nvSpPr>
          <p:spPr bwMode="auto">
            <a:xfrm flipV="1">
              <a:off x="3024" y="1435"/>
              <a:ext cx="673" cy="293"/>
            </a:xfrm>
            <a:custGeom>
              <a:avLst/>
              <a:gdLst>
                <a:gd name="T0" fmla="*/ 673 w 673"/>
                <a:gd name="T1" fmla="*/ 293 h 293"/>
                <a:gd name="T2" fmla="*/ 395 w 673"/>
                <a:gd name="T3" fmla="*/ 205 h 293"/>
                <a:gd name="T4" fmla="*/ 0 w 673"/>
                <a:gd name="T5" fmla="*/ 0 h 293"/>
                <a:gd name="T6" fmla="*/ 0 60000 65536"/>
                <a:gd name="T7" fmla="*/ 0 60000 65536"/>
                <a:gd name="T8" fmla="*/ 0 60000 65536"/>
              </a:gdLst>
              <a:ahLst/>
              <a:cxnLst>
                <a:cxn ang="T6">
                  <a:pos x="T0" y="T1"/>
                </a:cxn>
                <a:cxn ang="T7">
                  <a:pos x="T2" y="T3"/>
                </a:cxn>
                <a:cxn ang="T8">
                  <a:pos x="T4" y="T5"/>
                </a:cxn>
              </a:cxnLst>
              <a:rect l="0" t="0" r="r" b="b"/>
              <a:pathLst>
                <a:path w="673" h="293">
                  <a:moveTo>
                    <a:pt x="673" y="293"/>
                  </a:moveTo>
                  <a:cubicBezTo>
                    <a:pt x="492" y="275"/>
                    <a:pt x="512" y="249"/>
                    <a:pt x="395" y="205"/>
                  </a:cubicBezTo>
                  <a:cubicBezTo>
                    <a:pt x="278" y="161"/>
                    <a:pt x="82" y="43"/>
                    <a:pt x="0" y="0"/>
                  </a:cubicBezTo>
                </a:path>
              </a:pathLst>
            </a:custGeom>
            <a:noFill/>
            <a:ln w="47625">
              <a:solidFill>
                <a:srgbClr val="993366"/>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310" name="Freeform 54"/>
            <p:cNvSpPr>
              <a:spLocks/>
            </p:cNvSpPr>
            <p:nvPr/>
          </p:nvSpPr>
          <p:spPr bwMode="auto">
            <a:xfrm>
              <a:off x="3024" y="1200"/>
              <a:ext cx="669" cy="36"/>
            </a:xfrm>
            <a:custGeom>
              <a:avLst/>
              <a:gdLst>
                <a:gd name="T0" fmla="*/ 669 w 669"/>
                <a:gd name="T1" fmla="*/ 36 h 36"/>
                <a:gd name="T2" fmla="*/ 336 w 669"/>
                <a:gd name="T3" fmla="*/ 24 h 36"/>
                <a:gd name="T4" fmla="*/ 0 w 669"/>
                <a:gd name="T5" fmla="*/ 0 h 36"/>
                <a:gd name="T6" fmla="*/ 0 60000 65536"/>
                <a:gd name="T7" fmla="*/ 0 60000 65536"/>
                <a:gd name="T8" fmla="*/ 0 60000 65536"/>
              </a:gdLst>
              <a:ahLst/>
              <a:cxnLst>
                <a:cxn ang="T6">
                  <a:pos x="T0" y="T1"/>
                </a:cxn>
                <a:cxn ang="T7">
                  <a:pos x="T2" y="T3"/>
                </a:cxn>
                <a:cxn ang="T8">
                  <a:pos x="T4" y="T5"/>
                </a:cxn>
              </a:cxnLst>
              <a:rect l="0" t="0" r="r" b="b"/>
              <a:pathLst>
                <a:path w="669" h="36">
                  <a:moveTo>
                    <a:pt x="669" y="36"/>
                  </a:moveTo>
                  <a:cubicBezTo>
                    <a:pt x="614" y="34"/>
                    <a:pt x="472" y="24"/>
                    <a:pt x="336" y="24"/>
                  </a:cubicBezTo>
                  <a:cubicBezTo>
                    <a:pt x="200" y="24"/>
                    <a:pt x="60" y="5"/>
                    <a:pt x="0" y="0"/>
                  </a:cubicBezTo>
                </a:path>
              </a:pathLst>
            </a:custGeom>
            <a:noFill/>
            <a:ln w="47625">
              <a:solidFill>
                <a:srgbClr val="993366"/>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97301" name="Text Box 61"/>
          <p:cNvSpPr txBox="1">
            <a:spLocks noChangeArrowheads="1"/>
          </p:cNvSpPr>
          <p:nvPr/>
        </p:nvSpPr>
        <p:spPr bwMode="auto">
          <a:xfrm>
            <a:off x="644525" y="5813860"/>
            <a:ext cx="238962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互感电动势：</a:t>
            </a:r>
          </a:p>
        </p:txBody>
      </p:sp>
      <p:grpSp>
        <p:nvGrpSpPr>
          <p:cNvPr id="34" name="Group 74"/>
          <p:cNvGrpSpPr>
            <a:grpSpLocks/>
          </p:cNvGrpSpPr>
          <p:nvPr/>
        </p:nvGrpSpPr>
        <p:grpSpPr bwMode="auto">
          <a:xfrm>
            <a:off x="9124951" y="1348579"/>
            <a:ext cx="533400" cy="2005012"/>
            <a:chOff x="4464" y="633"/>
            <a:chExt cx="336" cy="1263"/>
          </a:xfrm>
        </p:grpSpPr>
        <p:sp>
          <p:nvSpPr>
            <p:cNvPr id="97293" name="Oval 37"/>
            <p:cNvSpPr>
              <a:spLocks noChangeArrowheads="1"/>
            </p:cNvSpPr>
            <p:nvPr/>
          </p:nvSpPr>
          <p:spPr bwMode="auto">
            <a:xfrm>
              <a:off x="4464" y="960"/>
              <a:ext cx="168" cy="508"/>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7294" name="Oval 38"/>
            <p:cNvSpPr>
              <a:spLocks noChangeArrowheads="1"/>
            </p:cNvSpPr>
            <p:nvPr/>
          </p:nvSpPr>
          <p:spPr bwMode="auto">
            <a:xfrm>
              <a:off x="4520" y="960"/>
              <a:ext cx="168" cy="508"/>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7295" name="Oval 39"/>
            <p:cNvSpPr>
              <a:spLocks noChangeArrowheads="1"/>
            </p:cNvSpPr>
            <p:nvPr/>
          </p:nvSpPr>
          <p:spPr bwMode="auto">
            <a:xfrm>
              <a:off x="4576" y="960"/>
              <a:ext cx="168" cy="508"/>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7296" name="Line 40"/>
            <p:cNvSpPr>
              <a:spLocks noChangeShapeType="1"/>
            </p:cNvSpPr>
            <p:nvPr/>
          </p:nvSpPr>
          <p:spPr bwMode="auto">
            <a:xfrm flipV="1">
              <a:off x="4704" y="1440"/>
              <a:ext cx="0" cy="429"/>
            </a:xfrm>
            <a:prstGeom prst="line">
              <a:avLst/>
            </a:prstGeom>
            <a:noFill/>
            <a:ln w="44450">
              <a:solidFill>
                <a:srgbClr val="00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297" name="Line 43"/>
            <p:cNvSpPr>
              <a:spLocks noChangeShapeType="1"/>
            </p:cNvSpPr>
            <p:nvPr/>
          </p:nvSpPr>
          <p:spPr bwMode="auto">
            <a:xfrm flipV="1">
              <a:off x="4560" y="1392"/>
              <a:ext cx="0" cy="504"/>
            </a:xfrm>
            <a:prstGeom prst="line">
              <a:avLst/>
            </a:prstGeom>
            <a:noFill/>
            <a:ln w="44450">
              <a:solidFill>
                <a:srgbClr val="0000FF"/>
              </a:solidFill>
              <a:round/>
              <a:headEnd type="non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7298" name="Oval 45"/>
            <p:cNvSpPr>
              <a:spLocks noChangeArrowheads="1"/>
            </p:cNvSpPr>
            <p:nvPr/>
          </p:nvSpPr>
          <p:spPr bwMode="auto">
            <a:xfrm>
              <a:off x="4632" y="960"/>
              <a:ext cx="168" cy="508"/>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7299" name="Text Box 73"/>
            <p:cNvSpPr txBox="1">
              <a:spLocks noChangeArrowheads="1"/>
            </p:cNvSpPr>
            <p:nvPr/>
          </p:nvSpPr>
          <p:spPr bwMode="auto">
            <a:xfrm>
              <a:off x="4524" y="633"/>
              <a:ext cx="24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2</a:t>
              </a:r>
            </a:p>
          </p:txBody>
        </p:sp>
      </p:gr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07EF9119-C39D-4DA4-A08E-DFA2E966BB29}"/>
                  </a:ext>
                </a:extLst>
              </p:cNvPr>
              <p:cNvSpPr/>
              <p:nvPr/>
            </p:nvSpPr>
            <p:spPr>
              <a:xfrm>
                <a:off x="8096251" y="2879723"/>
                <a:ext cx="5567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𝑖</m:t>
                          </m:r>
                        </m:e>
                        <m:sub>
                          <m:r>
                            <a:rPr lang="en-US" altLang="zh-CN" sz="2800" b="0" i="1" smtClean="0">
                              <a:solidFill>
                                <a:srgbClr val="0000FF"/>
                              </a:solidFill>
                              <a:latin typeface="Cambria Math" panose="02040503050406030204" pitchFamily="18" charset="0"/>
                            </a:rPr>
                            <m:t>1</m:t>
                          </m:r>
                        </m:sub>
                      </m:sSub>
                    </m:oMath>
                  </m:oMathPara>
                </a14:m>
                <a:endParaRPr lang="zh-CN" altLang="en-US" sz="2800" dirty="0"/>
              </a:p>
            </p:txBody>
          </p:sp>
        </mc:Choice>
        <mc:Fallback xmlns="">
          <p:sp>
            <p:nvSpPr>
              <p:cNvPr id="42" name="矩形 41">
                <a:extLst>
                  <a:ext uri="{FF2B5EF4-FFF2-40B4-BE49-F238E27FC236}">
                    <a16:creationId xmlns:a16="http://schemas.microsoft.com/office/drawing/2014/main" id="{07EF9119-C39D-4DA4-A08E-DFA2E966BB29}"/>
                  </a:ext>
                </a:extLst>
              </p:cNvPr>
              <p:cNvSpPr>
                <a:spLocks noRot="1" noChangeAspect="1" noMove="1" noResize="1" noEditPoints="1" noAdjustHandles="1" noChangeArrowheads="1" noChangeShapeType="1" noTextEdit="1"/>
              </p:cNvSpPr>
              <p:nvPr/>
            </p:nvSpPr>
            <p:spPr>
              <a:xfrm>
                <a:off x="8096251" y="2879723"/>
                <a:ext cx="55675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00B2153E-19E1-4393-B7AB-B50D9DFAF958}"/>
                  </a:ext>
                </a:extLst>
              </p:cNvPr>
              <p:cNvSpPr/>
              <p:nvPr/>
            </p:nvSpPr>
            <p:spPr>
              <a:xfrm>
                <a:off x="9498012" y="1423959"/>
                <a:ext cx="760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21</m:t>
                          </m:r>
                        </m:sub>
                      </m:sSub>
                    </m:oMath>
                  </m:oMathPara>
                </a14:m>
                <a:endParaRPr lang="zh-CN" altLang="en-US" sz="2800" dirty="0"/>
              </a:p>
            </p:txBody>
          </p:sp>
        </mc:Choice>
        <mc:Fallback xmlns="">
          <p:sp>
            <p:nvSpPr>
              <p:cNvPr id="43" name="矩形 42">
                <a:extLst>
                  <a:ext uri="{FF2B5EF4-FFF2-40B4-BE49-F238E27FC236}">
                    <a16:creationId xmlns:a16="http://schemas.microsoft.com/office/drawing/2014/main" id="{00B2153E-19E1-4393-B7AB-B50D9DFAF958}"/>
                  </a:ext>
                </a:extLst>
              </p:cNvPr>
              <p:cNvSpPr>
                <a:spLocks noRot="1" noChangeAspect="1" noMove="1" noResize="1" noEditPoints="1" noAdjustHandles="1" noChangeArrowheads="1" noChangeShapeType="1" noTextEdit="1"/>
              </p:cNvSpPr>
              <p:nvPr/>
            </p:nvSpPr>
            <p:spPr>
              <a:xfrm>
                <a:off x="9498012" y="1423959"/>
                <a:ext cx="76072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C5A194F0-F0CA-4F01-9F45-2A2D3AB24B6F}"/>
                  </a:ext>
                </a:extLst>
              </p:cNvPr>
              <p:cNvSpPr/>
              <p:nvPr/>
            </p:nvSpPr>
            <p:spPr>
              <a:xfrm>
                <a:off x="7521705" y="4975224"/>
                <a:ext cx="21998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Ψ</m:t>
                          </m:r>
                        </m:e>
                        <m:sub>
                          <m:r>
                            <a:rPr lang="en-US" altLang="zh-CN" sz="2800" b="0" i="1" smtClean="0">
                              <a:solidFill>
                                <a:srgbClr val="0000FF"/>
                              </a:solidFill>
                              <a:latin typeface="Cambria Math" panose="02040503050406030204" pitchFamily="18" charset="0"/>
                            </a:rPr>
                            <m:t>21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rPr>
                            <m:t>21</m:t>
                          </m:r>
                        </m:sub>
                      </m:sSub>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𝑖</m:t>
                          </m:r>
                        </m:e>
                        <m:sub>
                          <m:r>
                            <a:rPr lang="en-US" altLang="zh-CN" sz="2800" i="1">
                              <a:solidFill>
                                <a:srgbClr val="0000FF"/>
                              </a:solidFill>
                              <a:latin typeface="Cambria Math" panose="02040503050406030204" pitchFamily="18" charset="0"/>
                            </a:rPr>
                            <m:t>1</m:t>
                          </m:r>
                        </m:sub>
                      </m:sSub>
                    </m:oMath>
                  </m:oMathPara>
                </a14:m>
                <a:endParaRPr lang="zh-CN" altLang="en-US" sz="2800" dirty="0"/>
              </a:p>
            </p:txBody>
          </p:sp>
        </mc:Choice>
        <mc:Fallback xmlns="">
          <p:sp>
            <p:nvSpPr>
              <p:cNvPr id="45" name="矩形 44">
                <a:extLst>
                  <a:ext uri="{FF2B5EF4-FFF2-40B4-BE49-F238E27FC236}">
                    <a16:creationId xmlns:a16="http://schemas.microsoft.com/office/drawing/2014/main" id="{C5A194F0-F0CA-4F01-9F45-2A2D3AB24B6F}"/>
                  </a:ext>
                </a:extLst>
              </p:cNvPr>
              <p:cNvSpPr>
                <a:spLocks noRot="1" noChangeAspect="1" noMove="1" noResize="1" noEditPoints="1" noAdjustHandles="1" noChangeArrowheads="1" noChangeShapeType="1" noTextEdit="1"/>
              </p:cNvSpPr>
              <p:nvPr/>
            </p:nvSpPr>
            <p:spPr>
              <a:xfrm>
                <a:off x="7521705" y="4975224"/>
                <a:ext cx="219983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277B13E2-1EB3-408F-862D-BD2FFDF64FF5}"/>
                  </a:ext>
                </a:extLst>
              </p:cNvPr>
              <p:cNvSpPr/>
              <p:nvPr/>
            </p:nvSpPr>
            <p:spPr>
              <a:xfrm>
                <a:off x="5001599" y="5552681"/>
                <a:ext cx="2076145"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rPr>
                            <m:t>21</m:t>
                          </m:r>
                        </m:sub>
                      </m:sSub>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𝑖</m:t>
                              </m:r>
                            </m:e>
                            <m:sub>
                              <m:r>
                                <a:rPr lang="en-US" altLang="zh-CN" sz="2800" i="1">
                                  <a:solidFill>
                                    <a:srgbClr val="0000FF"/>
                                  </a:solidFill>
                                  <a:latin typeface="Cambria Math" panose="02040503050406030204" pitchFamily="18" charset="0"/>
                                </a:rPr>
                                <m:t>1</m:t>
                              </m:r>
                            </m:sub>
                          </m:sSub>
                        </m:num>
                        <m:den>
                          <m:r>
                            <a:rPr lang="en-US" altLang="zh-CN" sz="2800" i="1">
                              <a:solidFill>
                                <a:srgbClr val="0000FF"/>
                              </a:solidFill>
                              <a:latin typeface="Cambria Math" panose="02040503050406030204" pitchFamily="18" charset="0"/>
                            </a:rPr>
                            <m:t>𝑑𝑡</m:t>
                          </m:r>
                        </m:den>
                      </m:f>
                    </m:oMath>
                  </m:oMathPara>
                </a14:m>
                <a:endParaRPr lang="zh-CN" altLang="en-US" sz="2800" dirty="0"/>
              </a:p>
            </p:txBody>
          </p:sp>
        </mc:Choice>
        <mc:Fallback xmlns="">
          <p:sp>
            <p:nvSpPr>
              <p:cNvPr id="46" name="矩形 45">
                <a:extLst>
                  <a:ext uri="{FF2B5EF4-FFF2-40B4-BE49-F238E27FC236}">
                    <a16:creationId xmlns:a16="http://schemas.microsoft.com/office/drawing/2014/main" id="{277B13E2-1EB3-408F-862D-BD2FFDF64FF5}"/>
                  </a:ext>
                </a:extLst>
              </p:cNvPr>
              <p:cNvSpPr>
                <a:spLocks noRot="1" noChangeAspect="1" noMove="1" noResize="1" noEditPoints="1" noAdjustHandles="1" noChangeArrowheads="1" noChangeShapeType="1" noTextEdit="1"/>
              </p:cNvSpPr>
              <p:nvPr/>
            </p:nvSpPr>
            <p:spPr>
              <a:xfrm>
                <a:off x="5001599" y="5552681"/>
                <a:ext cx="2076145" cy="9103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2C10F156-101B-40B8-B012-F43E4D8A16CF}"/>
                  </a:ext>
                </a:extLst>
              </p:cNvPr>
              <p:cNvSpPr txBox="1"/>
              <p:nvPr/>
            </p:nvSpPr>
            <p:spPr>
              <a:xfrm>
                <a:off x="2849343" y="5598848"/>
                <a:ext cx="2152256"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21</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m:t>
                          </m:r>
                          <m:sSub>
                            <m:sSubPr>
                              <m:ctrlPr>
                                <a:rPr lang="en-US" altLang="zh-CN" sz="2800" i="1">
                                  <a:solidFill>
                                    <a:srgbClr val="0000FF"/>
                                  </a:solidFill>
                                  <a:latin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Ψ</m:t>
                              </m:r>
                            </m:e>
                            <m:sub>
                              <m:r>
                                <a:rPr lang="en-US" altLang="zh-CN" sz="2800" i="1">
                                  <a:solidFill>
                                    <a:srgbClr val="0000FF"/>
                                  </a:solidFill>
                                  <a:latin typeface="Cambria Math" panose="02040503050406030204" pitchFamily="18" charset="0"/>
                                </a:rPr>
                                <m:t>21</m:t>
                              </m:r>
                            </m:sub>
                          </m:sSub>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47" name="文本框 46">
                <a:extLst>
                  <a:ext uri="{FF2B5EF4-FFF2-40B4-BE49-F238E27FC236}">
                    <a16:creationId xmlns:a16="http://schemas.microsoft.com/office/drawing/2014/main" id="{2C10F156-101B-40B8-B012-F43E4D8A16CF}"/>
                  </a:ext>
                </a:extLst>
              </p:cNvPr>
              <p:cNvSpPr txBox="1">
                <a:spLocks noRot="1" noChangeAspect="1" noMove="1" noResize="1" noEditPoints="1" noAdjustHandles="1" noChangeArrowheads="1" noChangeShapeType="1" noTextEdit="1"/>
              </p:cNvSpPr>
              <p:nvPr/>
            </p:nvSpPr>
            <p:spPr>
              <a:xfrm>
                <a:off x="2849343" y="5598848"/>
                <a:ext cx="2152256" cy="818044"/>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31875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right)">
                                      <p:cBhvr>
                                        <p:cTn id="22" dur="500"/>
                                        <p:tgtEl>
                                          <p:spTgt spid="1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500"/>
                                        <p:tgtEl>
                                          <p:spTgt spid="3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up)">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7320"/>
                                        </p:tgtEl>
                                        <p:attrNameLst>
                                          <p:attrName>style.visibility</p:attrName>
                                        </p:attrNameLst>
                                      </p:cBhvr>
                                      <p:to>
                                        <p:strVal val="visible"/>
                                      </p:to>
                                    </p:set>
                                    <p:animEffect transition="in" filter="wipe(left)">
                                      <p:cBhvr>
                                        <p:cTn id="47" dur="500"/>
                                        <p:tgtEl>
                                          <p:spTgt spid="973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wipe(left)">
                                      <p:cBhvr>
                                        <p:cTn id="52" dur="500"/>
                                        <p:tgtEl>
                                          <p:spTgt spid="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7301"/>
                                        </p:tgtEl>
                                        <p:attrNameLst>
                                          <p:attrName>style.visibility</p:attrName>
                                        </p:attrNameLst>
                                      </p:cBhvr>
                                      <p:to>
                                        <p:strVal val="visible"/>
                                      </p:to>
                                    </p:set>
                                    <p:animEffect transition="in" filter="wipe(left)">
                                      <p:cBhvr>
                                        <p:cTn id="57" dur="500"/>
                                        <p:tgtEl>
                                          <p:spTgt spid="9730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wipe(left)">
                                      <p:cBhvr>
                                        <p:cTn id="62" dur="500"/>
                                        <p:tgtEl>
                                          <p:spTgt spid="4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 grpId="0" autoUpdateAnimBg="0"/>
      <p:bldP spid="97320" grpId="0"/>
      <p:bldP spid="8" grpId="0" autoUpdateAnimBg="0"/>
      <p:bldP spid="97301" grpId="0"/>
      <p:bldP spid="42" grpId="0"/>
      <p:bldP spid="43" grpId="0"/>
      <p:bldP spid="45" grpId="0"/>
      <p:bldP spid="46" grpId="0"/>
      <p:bldP spid="4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2"/>
          <p:cNvSpPr txBox="1">
            <a:spLocks noChangeArrowheads="1"/>
          </p:cNvSpPr>
          <p:nvPr/>
        </p:nvSpPr>
        <p:spPr bwMode="auto">
          <a:xfrm>
            <a:off x="650630" y="498231"/>
            <a:ext cx="505777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线圈2所激发的磁场通过线圈1的磁通链数和互感电动势为</a:t>
            </a:r>
          </a:p>
        </p:txBody>
      </p:sp>
      <p:sp>
        <p:nvSpPr>
          <p:cNvPr id="5" name="Text Box 13"/>
          <p:cNvSpPr txBox="1">
            <a:spLocks noChangeArrowheads="1"/>
          </p:cNvSpPr>
          <p:nvPr/>
        </p:nvSpPr>
        <p:spPr bwMode="auto">
          <a:xfrm>
            <a:off x="650630" y="3447806"/>
            <a:ext cx="39624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后面将从能量观点证明两个给定的线圈有：</a:t>
            </a:r>
            <a:endParaRPr lang="zh-CN" altLang="zh-CN" sz="2800" dirty="0">
              <a:solidFill>
                <a:srgbClr val="0000FF"/>
              </a:solidFill>
              <a:latin typeface="+mn-ea"/>
              <a:ea typeface="+mn-ea"/>
            </a:endParaRPr>
          </a:p>
        </p:txBody>
      </p:sp>
      <mc:AlternateContent xmlns:mc="http://schemas.openxmlformats.org/markup-compatibility/2006" xmlns:a14="http://schemas.microsoft.com/office/drawing/2010/main">
        <mc:Choice Requires="a14">
          <p:sp>
            <p:nvSpPr>
              <p:cNvPr id="99369" name="Text Box 16"/>
              <p:cNvSpPr txBox="1">
                <a:spLocks noChangeArrowheads="1"/>
              </p:cNvSpPr>
              <p:nvPr/>
            </p:nvSpPr>
            <p:spPr bwMode="auto">
              <a:xfrm>
                <a:off x="650630" y="4551120"/>
                <a:ext cx="7680325" cy="5238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14:m>
                  <m:oMath xmlns:m="http://schemas.openxmlformats.org/officeDocument/2006/math">
                    <m:r>
                      <a:rPr lang="en-US" altLang="zh-CN" sz="2800" i="1">
                        <a:solidFill>
                          <a:srgbClr val="0000FF"/>
                        </a:solidFill>
                        <a:latin typeface="Cambria Math" panose="02040503050406030204" pitchFamily="18" charset="0"/>
                      </a:rPr>
                      <m:t>𝑀</m:t>
                    </m:r>
                  </m:oMath>
                </a14:m>
                <a:r>
                  <a:rPr lang="zh-CN" altLang="en-US" sz="2800" dirty="0">
                    <a:solidFill>
                      <a:srgbClr val="0000FF"/>
                    </a:solidFill>
                    <a:latin typeface="+mn-ea"/>
                    <a:ea typeface="+mn-ea"/>
                  </a:rPr>
                  <a:t>就叫做这两个线圈的互感系数，简称为互感。</a:t>
                </a:r>
                <a:endParaRPr lang="zh-CN" altLang="zh-CN" sz="2800" dirty="0">
                  <a:solidFill>
                    <a:srgbClr val="0000FF"/>
                  </a:solidFill>
                  <a:latin typeface="+mn-ea"/>
                  <a:ea typeface="+mn-ea"/>
                </a:endParaRPr>
              </a:p>
            </p:txBody>
          </p:sp>
        </mc:Choice>
        <mc:Fallback xmlns="">
          <p:sp>
            <p:nvSpPr>
              <p:cNvPr id="99369" name="Text Box 16"/>
              <p:cNvSpPr txBox="1">
                <a:spLocks noRot="1" noChangeAspect="1" noMove="1" noResize="1" noEditPoints="1" noAdjustHandles="1" noChangeArrowheads="1" noChangeShapeType="1" noTextEdit="1"/>
              </p:cNvSpPr>
              <p:nvPr/>
            </p:nvSpPr>
            <p:spPr bwMode="auto">
              <a:xfrm>
                <a:off x="650630" y="4551120"/>
                <a:ext cx="7680325" cy="523875"/>
              </a:xfrm>
              <a:prstGeom prst="rect">
                <a:avLst/>
              </a:prstGeom>
              <a:blipFill>
                <a:blip r:embed="rId3"/>
                <a:stretch>
                  <a:fillRect t="-12791" r="-238"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 Box 19"/>
              <p:cNvSpPr txBox="1">
                <a:spLocks noChangeArrowheads="1"/>
              </p:cNvSpPr>
              <p:nvPr/>
            </p:nvSpPr>
            <p:spPr bwMode="auto">
              <a:xfrm>
                <a:off x="650630" y="5222632"/>
                <a:ext cx="3962400"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它的单位：亨利（</a:t>
                </a:r>
                <a14:m>
                  <m:oMath xmlns:m="http://schemas.openxmlformats.org/officeDocument/2006/math">
                    <m:r>
                      <a:rPr lang="en-US" altLang="zh-CN" sz="2800" b="0" i="1" smtClean="0">
                        <a:solidFill>
                          <a:srgbClr val="0000FF"/>
                        </a:solidFill>
                        <a:latin typeface="Cambria Math" panose="02040503050406030204" pitchFamily="18" charset="0"/>
                        <a:ea typeface="+mn-ea"/>
                      </a:rPr>
                      <m:t>𝐻</m:t>
                    </m:r>
                  </m:oMath>
                </a14:m>
                <a:r>
                  <a:rPr lang="en-US" altLang="zh-CN" sz="2800" dirty="0">
                    <a:solidFill>
                      <a:srgbClr val="0000FF"/>
                    </a:solidFill>
                    <a:latin typeface="+mn-ea"/>
                    <a:ea typeface="+mn-ea"/>
                  </a:rPr>
                  <a:t>）</a:t>
                </a:r>
              </a:p>
            </p:txBody>
          </p:sp>
        </mc:Choice>
        <mc:Fallback xmlns="">
          <p:sp>
            <p:nvSpPr>
              <p:cNvPr id="11" name="Text Box 19"/>
              <p:cNvSpPr txBox="1">
                <a:spLocks noRot="1" noChangeAspect="1" noMove="1" noResize="1" noEditPoints="1" noAdjustHandles="1" noChangeArrowheads="1" noChangeShapeType="1" noTextEdit="1"/>
              </p:cNvSpPr>
              <p:nvPr/>
            </p:nvSpPr>
            <p:spPr bwMode="auto">
              <a:xfrm>
                <a:off x="650630" y="5222632"/>
                <a:ext cx="3962400" cy="523220"/>
              </a:xfrm>
              <a:prstGeom prst="rect">
                <a:avLst/>
              </a:prstGeom>
              <a:blipFill>
                <a:blip r:embed="rId4"/>
                <a:stretch>
                  <a:fillRect l="-3231" t="-12791"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12" name="Group 34"/>
          <p:cNvGrpSpPr>
            <a:grpSpLocks/>
          </p:cNvGrpSpPr>
          <p:nvPr/>
        </p:nvGrpSpPr>
        <p:grpSpPr bwMode="auto">
          <a:xfrm>
            <a:off x="9164394" y="1505500"/>
            <a:ext cx="533400" cy="1485900"/>
            <a:chOff x="4464" y="960"/>
            <a:chExt cx="336" cy="936"/>
          </a:xfrm>
        </p:grpSpPr>
        <p:sp>
          <p:nvSpPr>
            <p:cNvPr id="99359" name="Oval 35"/>
            <p:cNvSpPr>
              <a:spLocks noChangeArrowheads="1"/>
            </p:cNvSpPr>
            <p:nvPr/>
          </p:nvSpPr>
          <p:spPr bwMode="auto">
            <a:xfrm>
              <a:off x="4464" y="960"/>
              <a:ext cx="168" cy="508"/>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9360" name="Oval 36"/>
            <p:cNvSpPr>
              <a:spLocks noChangeArrowheads="1"/>
            </p:cNvSpPr>
            <p:nvPr/>
          </p:nvSpPr>
          <p:spPr bwMode="auto">
            <a:xfrm>
              <a:off x="4520" y="960"/>
              <a:ext cx="168" cy="508"/>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9361" name="Oval 37"/>
            <p:cNvSpPr>
              <a:spLocks noChangeArrowheads="1"/>
            </p:cNvSpPr>
            <p:nvPr/>
          </p:nvSpPr>
          <p:spPr bwMode="auto">
            <a:xfrm>
              <a:off x="4576" y="960"/>
              <a:ext cx="168" cy="508"/>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9362" name="Line 38"/>
            <p:cNvSpPr>
              <a:spLocks noChangeShapeType="1"/>
            </p:cNvSpPr>
            <p:nvPr/>
          </p:nvSpPr>
          <p:spPr bwMode="auto">
            <a:xfrm flipV="1">
              <a:off x="4704" y="1440"/>
              <a:ext cx="0" cy="429"/>
            </a:xfrm>
            <a:prstGeom prst="line">
              <a:avLst/>
            </a:prstGeom>
            <a:noFill/>
            <a:ln w="44450">
              <a:solidFill>
                <a:srgbClr val="00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63" name="Freeform 39"/>
            <p:cNvSpPr>
              <a:spLocks/>
            </p:cNvSpPr>
            <p:nvPr/>
          </p:nvSpPr>
          <p:spPr bwMode="auto">
            <a:xfrm>
              <a:off x="4704" y="1584"/>
              <a:ext cx="21" cy="247"/>
            </a:xfrm>
            <a:custGeom>
              <a:avLst/>
              <a:gdLst>
                <a:gd name="T0" fmla="*/ 0 w 18"/>
                <a:gd name="T1" fmla="*/ 201 h 304"/>
                <a:gd name="T2" fmla="*/ 25 w 18"/>
                <a:gd name="T3" fmla="*/ 0 h 304"/>
                <a:gd name="T4" fmla="*/ 0 60000 65536"/>
                <a:gd name="T5" fmla="*/ 0 60000 65536"/>
              </a:gdLst>
              <a:ahLst/>
              <a:cxnLst>
                <a:cxn ang="T4">
                  <a:pos x="T0" y="T1"/>
                </a:cxn>
                <a:cxn ang="T5">
                  <a:pos x="T2" y="T3"/>
                </a:cxn>
              </a:cxnLst>
              <a:rect l="0" t="0" r="r" b="b"/>
              <a:pathLst>
                <a:path w="18" h="304">
                  <a:moveTo>
                    <a:pt x="0" y="304"/>
                  </a:moveTo>
                  <a:lnTo>
                    <a:pt x="18" y="0"/>
                  </a:lnTo>
                </a:path>
              </a:pathLst>
            </a:custGeom>
            <a:noFill/>
            <a:ln w="44450">
              <a:solidFill>
                <a:srgbClr val="FF6600"/>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nvGrpSpPr>
            <p:cNvPr id="99364" name="Group 40"/>
            <p:cNvGrpSpPr>
              <a:grpSpLocks/>
            </p:cNvGrpSpPr>
            <p:nvPr/>
          </p:nvGrpSpPr>
          <p:grpSpPr bwMode="auto">
            <a:xfrm>
              <a:off x="4560" y="1392"/>
              <a:ext cx="0" cy="504"/>
              <a:chOff x="4128" y="1488"/>
              <a:chExt cx="0" cy="619"/>
            </a:xfrm>
          </p:grpSpPr>
          <p:sp>
            <p:nvSpPr>
              <p:cNvPr id="99366" name="Line 41"/>
              <p:cNvSpPr>
                <a:spLocks noChangeShapeType="1"/>
              </p:cNvSpPr>
              <p:nvPr/>
            </p:nvSpPr>
            <p:spPr bwMode="auto">
              <a:xfrm flipV="1">
                <a:off x="4128" y="1488"/>
                <a:ext cx="0" cy="619"/>
              </a:xfrm>
              <a:prstGeom prst="line">
                <a:avLst/>
              </a:prstGeom>
              <a:noFill/>
              <a:ln w="44450">
                <a:solidFill>
                  <a:srgbClr val="0000FF"/>
                </a:solidFill>
                <a:round/>
                <a:headEnd type="non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67" name="Line 42"/>
              <p:cNvSpPr>
                <a:spLocks noChangeShapeType="1"/>
              </p:cNvSpPr>
              <p:nvPr/>
            </p:nvSpPr>
            <p:spPr bwMode="auto">
              <a:xfrm flipV="1">
                <a:off x="4128" y="1632"/>
                <a:ext cx="0" cy="415"/>
              </a:xfrm>
              <a:prstGeom prst="line">
                <a:avLst/>
              </a:prstGeom>
              <a:noFill/>
              <a:ln w="44450">
                <a:solidFill>
                  <a:srgbClr val="FF6600"/>
                </a:solidFill>
                <a:round/>
                <a:headEnd type="arrow"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99365" name="Oval 43"/>
            <p:cNvSpPr>
              <a:spLocks noChangeArrowheads="1"/>
            </p:cNvSpPr>
            <p:nvPr/>
          </p:nvSpPr>
          <p:spPr bwMode="auto">
            <a:xfrm>
              <a:off x="4632" y="960"/>
              <a:ext cx="168" cy="508"/>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grpSp>
        <p:nvGrpSpPr>
          <p:cNvPr id="22" name="Group 44"/>
          <p:cNvGrpSpPr>
            <a:grpSpLocks/>
          </p:cNvGrpSpPr>
          <p:nvPr/>
        </p:nvGrpSpPr>
        <p:grpSpPr bwMode="auto">
          <a:xfrm flipH="1">
            <a:off x="6711706" y="1040362"/>
            <a:ext cx="4051300" cy="1684338"/>
            <a:chOff x="3023" y="667"/>
            <a:chExt cx="2552" cy="1061"/>
          </a:xfrm>
        </p:grpSpPr>
        <p:sp>
          <p:nvSpPr>
            <p:cNvPr id="99350" name="Freeform 45"/>
            <p:cNvSpPr>
              <a:spLocks/>
            </p:cNvSpPr>
            <p:nvPr/>
          </p:nvSpPr>
          <p:spPr bwMode="auto">
            <a:xfrm>
              <a:off x="3877" y="981"/>
              <a:ext cx="688" cy="139"/>
            </a:xfrm>
            <a:custGeom>
              <a:avLst/>
              <a:gdLst>
                <a:gd name="T0" fmla="*/ 688 w 688"/>
                <a:gd name="T1" fmla="*/ 131 h 139"/>
                <a:gd name="T2" fmla="*/ 395 w 688"/>
                <a:gd name="T3" fmla="*/ 117 h 139"/>
                <a:gd name="T4" fmla="*/ 0 w 688"/>
                <a:gd name="T5" fmla="*/ 0 h 139"/>
                <a:gd name="T6" fmla="*/ 0 60000 65536"/>
                <a:gd name="T7" fmla="*/ 0 60000 65536"/>
                <a:gd name="T8" fmla="*/ 0 60000 65536"/>
              </a:gdLst>
              <a:ahLst/>
              <a:cxnLst>
                <a:cxn ang="T6">
                  <a:pos x="T0" y="T1"/>
                </a:cxn>
                <a:cxn ang="T7">
                  <a:pos x="T2" y="T3"/>
                </a:cxn>
                <a:cxn ang="T8">
                  <a:pos x="T4" y="T5"/>
                </a:cxn>
              </a:cxnLst>
              <a:rect l="0" t="0" r="r" b="b"/>
              <a:pathLst>
                <a:path w="688" h="139">
                  <a:moveTo>
                    <a:pt x="688" y="131"/>
                  </a:moveTo>
                  <a:cubicBezTo>
                    <a:pt x="639" y="129"/>
                    <a:pt x="510" y="139"/>
                    <a:pt x="395" y="117"/>
                  </a:cubicBezTo>
                  <a:cubicBezTo>
                    <a:pt x="187" y="111"/>
                    <a:pt x="82" y="25"/>
                    <a:pt x="0" y="0"/>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51" name="Freeform 46"/>
            <p:cNvSpPr>
              <a:spLocks/>
            </p:cNvSpPr>
            <p:nvPr/>
          </p:nvSpPr>
          <p:spPr bwMode="auto">
            <a:xfrm>
              <a:off x="3896" y="1200"/>
              <a:ext cx="669" cy="36"/>
            </a:xfrm>
            <a:custGeom>
              <a:avLst/>
              <a:gdLst>
                <a:gd name="T0" fmla="*/ 669 w 669"/>
                <a:gd name="T1" fmla="*/ 36 h 36"/>
                <a:gd name="T2" fmla="*/ 336 w 669"/>
                <a:gd name="T3" fmla="*/ 24 h 36"/>
                <a:gd name="T4" fmla="*/ 0 w 669"/>
                <a:gd name="T5" fmla="*/ 0 h 36"/>
                <a:gd name="T6" fmla="*/ 0 60000 65536"/>
                <a:gd name="T7" fmla="*/ 0 60000 65536"/>
                <a:gd name="T8" fmla="*/ 0 60000 65536"/>
              </a:gdLst>
              <a:ahLst/>
              <a:cxnLst>
                <a:cxn ang="T6">
                  <a:pos x="T0" y="T1"/>
                </a:cxn>
                <a:cxn ang="T7">
                  <a:pos x="T2" y="T3"/>
                </a:cxn>
                <a:cxn ang="T8">
                  <a:pos x="T4" y="T5"/>
                </a:cxn>
              </a:cxnLst>
              <a:rect l="0" t="0" r="r" b="b"/>
              <a:pathLst>
                <a:path w="669" h="36">
                  <a:moveTo>
                    <a:pt x="669" y="36"/>
                  </a:moveTo>
                  <a:cubicBezTo>
                    <a:pt x="614" y="34"/>
                    <a:pt x="472" y="24"/>
                    <a:pt x="336" y="24"/>
                  </a:cubicBezTo>
                  <a:cubicBezTo>
                    <a:pt x="200" y="24"/>
                    <a:pt x="60" y="5"/>
                    <a:pt x="0" y="0"/>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52" name="Freeform 47"/>
            <p:cNvSpPr>
              <a:spLocks/>
            </p:cNvSpPr>
            <p:nvPr/>
          </p:nvSpPr>
          <p:spPr bwMode="auto">
            <a:xfrm>
              <a:off x="3888" y="1357"/>
              <a:ext cx="600" cy="75"/>
            </a:xfrm>
            <a:custGeom>
              <a:avLst/>
              <a:gdLst>
                <a:gd name="T0" fmla="*/ 600 w 600"/>
                <a:gd name="T1" fmla="*/ 11 h 75"/>
                <a:gd name="T2" fmla="*/ 328 w 600"/>
                <a:gd name="T3" fmla="*/ 11 h 75"/>
                <a:gd name="T4" fmla="*/ 0 w 600"/>
                <a:gd name="T5" fmla="*/ 75 h 75"/>
                <a:gd name="T6" fmla="*/ 0 60000 65536"/>
                <a:gd name="T7" fmla="*/ 0 60000 65536"/>
                <a:gd name="T8" fmla="*/ 0 60000 65536"/>
              </a:gdLst>
              <a:ahLst/>
              <a:cxnLst>
                <a:cxn ang="T6">
                  <a:pos x="T0" y="T1"/>
                </a:cxn>
                <a:cxn ang="T7">
                  <a:pos x="T2" y="T3"/>
                </a:cxn>
                <a:cxn ang="T8">
                  <a:pos x="T4" y="T5"/>
                </a:cxn>
              </a:cxnLst>
              <a:rect l="0" t="0" r="r" b="b"/>
              <a:pathLst>
                <a:path w="600" h="75">
                  <a:moveTo>
                    <a:pt x="600" y="11"/>
                  </a:moveTo>
                  <a:cubicBezTo>
                    <a:pt x="555" y="12"/>
                    <a:pt x="428" y="0"/>
                    <a:pt x="328" y="11"/>
                  </a:cubicBezTo>
                  <a:cubicBezTo>
                    <a:pt x="120" y="17"/>
                    <a:pt x="62" y="71"/>
                    <a:pt x="0" y="75"/>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53" name="Freeform 48"/>
            <p:cNvSpPr>
              <a:spLocks/>
            </p:cNvSpPr>
            <p:nvPr/>
          </p:nvSpPr>
          <p:spPr bwMode="auto">
            <a:xfrm>
              <a:off x="4828" y="1025"/>
              <a:ext cx="747" cy="87"/>
            </a:xfrm>
            <a:custGeom>
              <a:avLst/>
              <a:gdLst>
                <a:gd name="T0" fmla="*/ 747 w 747"/>
                <a:gd name="T1" fmla="*/ 0 h 87"/>
                <a:gd name="T2" fmla="*/ 319 w 747"/>
                <a:gd name="T3" fmla="*/ 54 h 87"/>
                <a:gd name="T4" fmla="*/ 0 w 747"/>
                <a:gd name="T5" fmla="*/ 87 h 87"/>
                <a:gd name="T6" fmla="*/ 0 60000 65536"/>
                <a:gd name="T7" fmla="*/ 0 60000 65536"/>
                <a:gd name="T8" fmla="*/ 0 60000 65536"/>
              </a:gdLst>
              <a:ahLst/>
              <a:cxnLst>
                <a:cxn ang="T6">
                  <a:pos x="T0" y="T1"/>
                </a:cxn>
                <a:cxn ang="T7">
                  <a:pos x="T2" y="T3"/>
                </a:cxn>
                <a:cxn ang="T8">
                  <a:pos x="T4" y="T5"/>
                </a:cxn>
              </a:cxnLst>
              <a:rect l="0" t="0" r="r" b="b"/>
              <a:pathLst>
                <a:path w="747" h="87">
                  <a:moveTo>
                    <a:pt x="747" y="0"/>
                  </a:moveTo>
                  <a:cubicBezTo>
                    <a:pt x="676" y="11"/>
                    <a:pt x="443" y="40"/>
                    <a:pt x="319" y="54"/>
                  </a:cubicBezTo>
                  <a:cubicBezTo>
                    <a:pt x="214" y="72"/>
                    <a:pt x="53" y="82"/>
                    <a:pt x="0" y="87"/>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54" name="Freeform 49"/>
            <p:cNvSpPr>
              <a:spLocks/>
            </p:cNvSpPr>
            <p:nvPr/>
          </p:nvSpPr>
          <p:spPr bwMode="auto">
            <a:xfrm>
              <a:off x="4800" y="1251"/>
              <a:ext cx="745" cy="37"/>
            </a:xfrm>
            <a:custGeom>
              <a:avLst/>
              <a:gdLst>
                <a:gd name="T0" fmla="*/ 745 w 745"/>
                <a:gd name="T1" fmla="*/ 37 h 37"/>
                <a:gd name="T2" fmla="*/ 438 w 745"/>
                <a:gd name="T3" fmla="*/ 22 h 37"/>
                <a:gd name="T4" fmla="*/ 0 w 745"/>
                <a:gd name="T5" fmla="*/ 0 h 37"/>
                <a:gd name="T6" fmla="*/ 0 60000 65536"/>
                <a:gd name="T7" fmla="*/ 0 60000 65536"/>
                <a:gd name="T8" fmla="*/ 0 60000 65536"/>
              </a:gdLst>
              <a:ahLst/>
              <a:cxnLst>
                <a:cxn ang="T6">
                  <a:pos x="T0" y="T1"/>
                </a:cxn>
                <a:cxn ang="T7">
                  <a:pos x="T2" y="T3"/>
                </a:cxn>
                <a:cxn ang="T8">
                  <a:pos x="T4" y="T5"/>
                </a:cxn>
              </a:cxnLst>
              <a:rect l="0" t="0" r="r" b="b"/>
              <a:pathLst>
                <a:path w="745" h="37">
                  <a:moveTo>
                    <a:pt x="745" y="37"/>
                  </a:moveTo>
                  <a:cubicBezTo>
                    <a:pt x="694" y="35"/>
                    <a:pt x="562" y="28"/>
                    <a:pt x="438" y="22"/>
                  </a:cubicBezTo>
                  <a:cubicBezTo>
                    <a:pt x="230" y="28"/>
                    <a:pt x="58" y="0"/>
                    <a:pt x="0" y="0"/>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55" name="Freeform 50"/>
            <p:cNvSpPr>
              <a:spLocks/>
            </p:cNvSpPr>
            <p:nvPr/>
          </p:nvSpPr>
          <p:spPr bwMode="auto">
            <a:xfrm flipV="1">
              <a:off x="4800" y="1404"/>
              <a:ext cx="747" cy="87"/>
            </a:xfrm>
            <a:custGeom>
              <a:avLst/>
              <a:gdLst>
                <a:gd name="T0" fmla="*/ 747 w 747"/>
                <a:gd name="T1" fmla="*/ 0 h 87"/>
                <a:gd name="T2" fmla="*/ 319 w 747"/>
                <a:gd name="T3" fmla="*/ 54 h 87"/>
                <a:gd name="T4" fmla="*/ 0 w 747"/>
                <a:gd name="T5" fmla="*/ 87 h 87"/>
                <a:gd name="T6" fmla="*/ 0 60000 65536"/>
                <a:gd name="T7" fmla="*/ 0 60000 65536"/>
                <a:gd name="T8" fmla="*/ 0 60000 65536"/>
              </a:gdLst>
              <a:ahLst/>
              <a:cxnLst>
                <a:cxn ang="T6">
                  <a:pos x="T0" y="T1"/>
                </a:cxn>
                <a:cxn ang="T7">
                  <a:pos x="T2" y="T3"/>
                </a:cxn>
                <a:cxn ang="T8">
                  <a:pos x="T4" y="T5"/>
                </a:cxn>
              </a:cxnLst>
              <a:rect l="0" t="0" r="r" b="b"/>
              <a:pathLst>
                <a:path w="747" h="87">
                  <a:moveTo>
                    <a:pt x="747" y="0"/>
                  </a:moveTo>
                  <a:cubicBezTo>
                    <a:pt x="676" y="11"/>
                    <a:pt x="443" y="40"/>
                    <a:pt x="319" y="54"/>
                  </a:cubicBezTo>
                  <a:cubicBezTo>
                    <a:pt x="214" y="72"/>
                    <a:pt x="53" y="82"/>
                    <a:pt x="0" y="87"/>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56" name="Freeform 51"/>
            <p:cNvSpPr>
              <a:spLocks/>
            </p:cNvSpPr>
            <p:nvPr/>
          </p:nvSpPr>
          <p:spPr bwMode="auto">
            <a:xfrm>
              <a:off x="3023" y="667"/>
              <a:ext cx="673" cy="293"/>
            </a:xfrm>
            <a:custGeom>
              <a:avLst/>
              <a:gdLst>
                <a:gd name="T0" fmla="*/ 673 w 673"/>
                <a:gd name="T1" fmla="*/ 293 h 293"/>
                <a:gd name="T2" fmla="*/ 395 w 673"/>
                <a:gd name="T3" fmla="*/ 205 h 293"/>
                <a:gd name="T4" fmla="*/ 0 w 673"/>
                <a:gd name="T5" fmla="*/ 0 h 293"/>
                <a:gd name="T6" fmla="*/ 0 60000 65536"/>
                <a:gd name="T7" fmla="*/ 0 60000 65536"/>
                <a:gd name="T8" fmla="*/ 0 60000 65536"/>
              </a:gdLst>
              <a:ahLst/>
              <a:cxnLst>
                <a:cxn ang="T6">
                  <a:pos x="T0" y="T1"/>
                </a:cxn>
                <a:cxn ang="T7">
                  <a:pos x="T2" y="T3"/>
                </a:cxn>
                <a:cxn ang="T8">
                  <a:pos x="T4" y="T5"/>
                </a:cxn>
              </a:cxnLst>
              <a:rect l="0" t="0" r="r" b="b"/>
              <a:pathLst>
                <a:path w="673" h="293">
                  <a:moveTo>
                    <a:pt x="673" y="293"/>
                  </a:moveTo>
                  <a:cubicBezTo>
                    <a:pt x="492" y="275"/>
                    <a:pt x="512" y="249"/>
                    <a:pt x="395" y="205"/>
                  </a:cubicBezTo>
                  <a:cubicBezTo>
                    <a:pt x="278" y="161"/>
                    <a:pt x="82" y="43"/>
                    <a:pt x="0" y="0"/>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57" name="Freeform 52"/>
            <p:cNvSpPr>
              <a:spLocks/>
            </p:cNvSpPr>
            <p:nvPr/>
          </p:nvSpPr>
          <p:spPr bwMode="auto">
            <a:xfrm flipV="1">
              <a:off x="3024" y="1435"/>
              <a:ext cx="673" cy="293"/>
            </a:xfrm>
            <a:custGeom>
              <a:avLst/>
              <a:gdLst>
                <a:gd name="T0" fmla="*/ 673 w 673"/>
                <a:gd name="T1" fmla="*/ 293 h 293"/>
                <a:gd name="T2" fmla="*/ 395 w 673"/>
                <a:gd name="T3" fmla="*/ 205 h 293"/>
                <a:gd name="T4" fmla="*/ 0 w 673"/>
                <a:gd name="T5" fmla="*/ 0 h 293"/>
                <a:gd name="T6" fmla="*/ 0 60000 65536"/>
                <a:gd name="T7" fmla="*/ 0 60000 65536"/>
                <a:gd name="T8" fmla="*/ 0 60000 65536"/>
              </a:gdLst>
              <a:ahLst/>
              <a:cxnLst>
                <a:cxn ang="T6">
                  <a:pos x="T0" y="T1"/>
                </a:cxn>
                <a:cxn ang="T7">
                  <a:pos x="T2" y="T3"/>
                </a:cxn>
                <a:cxn ang="T8">
                  <a:pos x="T4" y="T5"/>
                </a:cxn>
              </a:cxnLst>
              <a:rect l="0" t="0" r="r" b="b"/>
              <a:pathLst>
                <a:path w="673" h="293">
                  <a:moveTo>
                    <a:pt x="673" y="293"/>
                  </a:moveTo>
                  <a:cubicBezTo>
                    <a:pt x="492" y="275"/>
                    <a:pt x="512" y="249"/>
                    <a:pt x="395" y="205"/>
                  </a:cubicBezTo>
                  <a:cubicBezTo>
                    <a:pt x="278" y="161"/>
                    <a:pt x="82" y="43"/>
                    <a:pt x="0" y="0"/>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58" name="Freeform 53"/>
            <p:cNvSpPr>
              <a:spLocks/>
            </p:cNvSpPr>
            <p:nvPr/>
          </p:nvSpPr>
          <p:spPr bwMode="auto">
            <a:xfrm>
              <a:off x="3024" y="1200"/>
              <a:ext cx="669" cy="36"/>
            </a:xfrm>
            <a:custGeom>
              <a:avLst/>
              <a:gdLst>
                <a:gd name="T0" fmla="*/ 669 w 669"/>
                <a:gd name="T1" fmla="*/ 36 h 36"/>
                <a:gd name="T2" fmla="*/ 336 w 669"/>
                <a:gd name="T3" fmla="*/ 24 h 36"/>
                <a:gd name="T4" fmla="*/ 0 w 669"/>
                <a:gd name="T5" fmla="*/ 0 h 36"/>
                <a:gd name="T6" fmla="*/ 0 60000 65536"/>
                <a:gd name="T7" fmla="*/ 0 60000 65536"/>
                <a:gd name="T8" fmla="*/ 0 60000 65536"/>
              </a:gdLst>
              <a:ahLst/>
              <a:cxnLst>
                <a:cxn ang="T6">
                  <a:pos x="T0" y="T1"/>
                </a:cxn>
                <a:cxn ang="T7">
                  <a:pos x="T2" y="T3"/>
                </a:cxn>
                <a:cxn ang="T8">
                  <a:pos x="T4" y="T5"/>
                </a:cxn>
              </a:cxnLst>
              <a:rect l="0" t="0" r="r" b="b"/>
              <a:pathLst>
                <a:path w="669" h="36">
                  <a:moveTo>
                    <a:pt x="669" y="36"/>
                  </a:moveTo>
                  <a:cubicBezTo>
                    <a:pt x="614" y="34"/>
                    <a:pt x="472" y="24"/>
                    <a:pt x="336" y="24"/>
                  </a:cubicBezTo>
                  <a:cubicBezTo>
                    <a:pt x="200" y="24"/>
                    <a:pt x="60" y="5"/>
                    <a:pt x="0" y="0"/>
                  </a:cubicBezTo>
                </a:path>
              </a:pathLst>
            </a:custGeom>
            <a:noFill/>
            <a:ln w="47625">
              <a:solidFill>
                <a:srgbClr val="FF33CC"/>
              </a:solidFill>
              <a:round/>
              <a:headEnd type="none" w="med" len="med"/>
              <a:tailEnd type="arrow"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grpSp>
        <p:nvGrpSpPr>
          <p:cNvPr id="34" name="Group 61"/>
          <p:cNvGrpSpPr>
            <a:grpSpLocks/>
          </p:cNvGrpSpPr>
          <p:nvPr/>
        </p:nvGrpSpPr>
        <p:grpSpPr bwMode="auto">
          <a:xfrm>
            <a:off x="7792794" y="887962"/>
            <a:ext cx="457200" cy="2438400"/>
            <a:chOff x="3505" y="624"/>
            <a:chExt cx="288" cy="1536"/>
          </a:xfrm>
        </p:grpSpPr>
        <p:sp>
          <p:nvSpPr>
            <p:cNvPr id="99343" name="Oval 25"/>
            <p:cNvSpPr>
              <a:spLocks noChangeArrowheads="1"/>
            </p:cNvSpPr>
            <p:nvPr/>
          </p:nvSpPr>
          <p:spPr bwMode="auto">
            <a:xfrm>
              <a:off x="3505" y="917"/>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9344" name="Oval 26"/>
            <p:cNvSpPr>
              <a:spLocks noChangeArrowheads="1"/>
            </p:cNvSpPr>
            <p:nvPr/>
          </p:nvSpPr>
          <p:spPr bwMode="auto">
            <a:xfrm>
              <a:off x="3553" y="917"/>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9345" name="Oval 27"/>
            <p:cNvSpPr>
              <a:spLocks noChangeArrowheads="1"/>
            </p:cNvSpPr>
            <p:nvPr/>
          </p:nvSpPr>
          <p:spPr bwMode="auto">
            <a:xfrm>
              <a:off x="3601" y="917"/>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9346" name="Line 28"/>
            <p:cNvSpPr>
              <a:spLocks noChangeShapeType="1"/>
            </p:cNvSpPr>
            <p:nvPr/>
          </p:nvSpPr>
          <p:spPr bwMode="auto">
            <a:xfrm flipV="1">
              <a:off x="3745" y="1541"/>
              <a:ext cx="0" cy="528"/>
            </a:xfrm>
            <a:prstGeom prst="line">
              <a:avLst/>
            </a:prstGeom>
            <a:noFill/>
            <a:ln w="44450">
              <a:solidFill>
                <a:srgbClr val="0000FF"/>
              </a:solidFill>
              <a:round/>
              <a:headEnd/>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47" name="Line 31"/>
            <p:cNvSpPr>
              <a:spLocks noChangeShapeType="1"/>
            </p:cNvSpPr>
            <p:nvPr/>
          </p:nvSpPr>
          <p:spPr bwMode="auto">
            <a:xfrm flipV="1">
              <a:off x="3601" y="1541"/>
              <a:ext cx="0" cy="619"/>
            </a:xfrm>
            <a:prstGeom prst="line">
              <a:avLst/>
            </a:prstGeom>
            <a:noFill/>
            <a:ln w="44450">
              <a:solidFill>
                <a:srgbClr val="0000FF"/>
              </a:solidFill>
              <a:round/>
              <a:headEnd type="non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99348" name="Oval 33"/>
            <p:cNvSpPr>
              <a:spLocks noChangeArrowheads="1"/>
            </p:cNvSpPr>
            <p:nvPr/>
          </p:nvSpPr>
          <p:spPr bwMode="auto">
            <a:xfrm>
              <a:off x="3649" y="917"/>
              <a:ext cx="144" cy="624"/>
            </a:xfrm>
            <a:prstGeom prst="ellipse">
              <a:avLst/>
            </a:prstGeom>
            <a:noFill/>
            <a:ln w="444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9349" name="Text Box 60"/>
            <p:cNvSpPr txBox="1">
              <a:spLocks noChangeArrowheads="1"/>
            </p:cNvSpPr>
            <p:nvPr/>
          </p:nvSpPr>
          <p:spPr bwMode="auto">
            <a:xfrm>
              <a:off x="3516" y="624"/>
              <a:ext cx="249"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a:solidFill>
                    <a:srgbClr val="0000FF"/>
                  </a:solidFill>
                  <a:latin typeface="+mn-ea"/>
                  <a:ea typeface="+mn-ea"/>
                </a:rPr>
                <a:t>1</a:t>
              </a:r>
            </a:p>
          </p:txBody>
        </p:sp>
      </p:gr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AF6C1F58-BAA5-46D9-AA88-CBC077C2FC3A}"/>
                  </a:ext>
                </a:extLst>
              </p:cNvPr>
              <p:cNvSpPr/>
              <p:nvPr/>
            </p:nvSpPr>
            <p:spPr>
              <a:xfrm>
                <a:off x="9545393" y="2422221"/>
                <a:ext cx="5567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𝑖</m:t>
                          </m:r>
                        </m:e>
                        <m:sub>
                          <m:r>
                            <a:rPr lang="en-US" altLang="zh-CN" sz="2800" b="0" i="1" smtClean="0">
                              <a:solidFill>
                                <a:srgbClr val="0000FF"/>
                              </a:solidFill>
                              <a:latin typeface="Cambria Math" panose="02040503050406030204" pitchFamily="18" charset="0"/>
                            </a:rPr>
                            <m:t>1</m:t>
                          </m:r>
                        </m:sub>
                      </m:sSub>
                    </m:oMath>
                  </m:oMathPara>
                </a14:m>
                <a:endParaRPr lang="zh-CN" altLang="en-US" sz="2800" dirty="0"/>
              </a:p>
            </p:txBody>
          </p:sp>
        </mc:Choice>
        <mc:Fallback xmlns="">
          <p:sp>
            <p:nvSpPr>
              <p:cNvPr id="42" name="矩形 41">
                <a:extLst>
                  <a:ext uri="{FF2B5EF4-FFF2-40B4-BE49-F238E27FC236}">
                    <a16:creationId xmlns:a16="http://schemas.microsoft.com/office/drawing/2014/main" id="{AF6C1F58-BAA5-46D9-AA88-CBC077C2FC3A}"/>
                  </a:ext>
                </a:extLst>
              </p:cNvPr>
              <p:cNvSpPr>
                <a:spLocks noRot="1" noChangeAspect="1" noMove="1" noResize="1" noEditPoints="1" noAdjustHandles="1" noChangeArrowheads="1" noChangeShapeType="1" noTextEdit="1"/>
              </p:cNvSpPr>
              <p:nvPr/>
            </p:nvSpPr>
            <p:spPr>
              <a:xfrm>
                <a:off x="9545393" y="2422221"/>
                <a:ext cx="55675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7F82B465-2167-4F8A-AC6E-4F564570B29A}"/>
                  </a:ext>
                </a:extLst>
              </p:cNvPr>
              <p:cNvSpPr/>
              <p:nvPr/>
            </p:nvSpPr>
            <p:spPr>
              <a:xfrm>
                <a:off x="8093650" y="952117"/>
                <a:ext cx="7524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12</m:t>
                          </m:r>
                        </m:sub>
                      </m:sSub>
                    </m:oMath>
                  </m:oMathPara>
                </a14:m>
                <a:endParaRPr lang="zh-CN" altLang="en-US" sz="2800" dirty="0"/>
              </a:p>
            </p:txBody>
          </p:sp>
        </mc:Choice>
        <mc:Fallback xmlns="">
          <p:sp>
            <p:nvSpPr>
              <p:cNvPr id="43" name="矩形 42">
                <a:extLst>
                  <a:ext uri="{FF2B5EF4-FFF2-40B4-BE49-F238E27FC236}">
                    <a16:creationId xmlns:a16="http://schemas.microsoft.com/office/drawing/2014/main" id="{7F82B465-2167-4F8A-AC6E-4F564570B29A}"/>
                  </a:ext>
                </a:extLst>
              </p:cNvPr>
              <p:cNvSpPr>
                <a:spLocks noRot="1" noChangeAspect="1" noMove="1" noResize="1" noEditPoints="1" noAdjustHandles="1" noChangeArrowheads="1" noChangeShapeType="1" noTextEdit="1"/>
              </p:cNvSpPr>
              <p:nvPr/>
            </p:nvSpPr>
            <p:spPr>
              <a:xfrm>
                <a:off x="8093650" y="952117"/>
                <a:ext cx="75245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6A83E979-FD2F-45B2-8801-C9AC19233046}"/>
                  </a:ext>
                </a:extLst>
              </p:cNvPr>
              <p:cNvSpPr/>
              <p:nvPr/>
            </p:nvSpPr>
            <p:spPr>
              <a:xfrm>
                <a:off x="1436832" y="1696887"/>
                <a:ext cx="219156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Ψ</m:t>
                          </m:r>
                        </m:e>
                        <m:sub>
                          <m:r>
                            <a:rPr lang="en-US" altLang="zh-CN" sz="2800" b="0" i="1" smtClean="0">
                              <a:solidFill>
                                <a:srgbClr val="0000FF"/>
                              </a:solidFill>
                              <a:latin typeface="Cambria Math" panose="02040503050406030204" pitchFamily="18" charset="0"/>
                            </a:rPr>
                            <m:t>12</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rPr>
                            <m:t>2</m:t>
                          </m:r>
                        </m:sub>
                      </m:sSub>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𝑖</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44" name="矩形 43">
                <a:extLst>
                  <a:ext uri="{FF2B5EF4-FFF2-40B4-BE49-F238E27FC236}">
                    <a16:creationId xmlns:a16="http://schemas.microsoft.com/office/drawing/2014/main" id="{6A83E979-FD2F-45B2-8801-C9AC19233046}"/>
                  </a:ext>
                </a:extLst>
              </p:cNvPr>
              <p:cNvSpPr>
                <a:spLocks noRot="1" noChangeAspect="1" noMove="1" noResize="1" noEditPoints="1" noAdjustHandles="1" noChangeArrowheads="1" noChangeShapeType="1" noTextEdit="1"/>
              </p:cNvSpPr>
              <p:nvPr/>
            </p:nvSpPr>
            <p:spPr>
              <a:xfrm>
                <a:off x="1436832" y="1696887"/>
                <a:ext cx="219156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DB7F1A76-D455-450B-A4ED-CE26802D507D}"/>
                  </a:ext>
                </a:extLst>
              </p:cNvPr>
              <p:cNvSpPr/>
              <p:nvPr/>
            </p:nvSpPr>
            <p:spPr>
              <a:xfrm>
                <a:off x="1436832" y="2311950"/>
                <a:ext cx="2644314"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rPr>
                            <m:t>2</m:t>
                          </m:r>
                        </m:sub>
                      </m:sSub>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𝑖</m:t>
                              </m:r>
                            </m:e>
                            <m:sub>
                              <m:r>
                                <a:rPr lang="en-US" altLang="zh-CN" sz="2800" b="0" i="1" smtClean="0">
                                  <a:solidFill>
                                    <a:srgbClr val="0000FF"/>
                                  </a:solidFill>
                                  <a:latin typeface="Cambria Math" panose="02040503050406030204" pitchFamily="18" charset="0"/>
                                </a:rPr>
                                <m:t>2</m:t>
                              </m:r>
                            </m:sub>
                          </m:sSub>
                        </m:num>
                        <m:den>
                          <m:r>
                            <a:rPr lang="en-US" altLang="zh-CN" sz="2800" i="1">
                              <a:solidFill>
                                <a:srgbClr val="0000FF"/>
                              </a:solidFill>
                              <a:latin typeface="Cambria Math" panose="02040503050406030204" pitchFamily="18" charset="0"/>
                            </a:rPr>
                            <m:t>𝑑𝑡</m:t>
                          </m:r>
                        </m:den>
                      </m:f>
                    </m:oMath>
                  </m:oMathPara>
                </a14:m>
                <a:endParaRPr lang="zh-CN" altLang="en-US" sz="2800" dirty="0"/>
              </a:p>
            </p:txBody>
          </p:sp>
        </mc:Choice>
        <mc:Fallback xmlns="">
          <p:sp>
            <p:nvSpPr>
              <p:cNvPr id="45" name="矩形 44">
                <a:extLst>
                  <a:ext uri="{FF2B5EF4-FFF2-40B4-BE49-F238E27FC236}">
                    <a16:creationId xmlns:a16="http://schemas.microsoft.com/office/drawing/2014/main" id="{DB7F1A76-D455-450B-A4ED-CE26802D507D}"/>
                  </a:ext>
                </a:extLst>
              </p:cNvPr>
              <p:cNvSpPr>
                <a:spLocks noRot="1" noChangeAspect="1" noMove="1" noResize="1" noEditPoints="1" noAdjustHandles="1" noChangeArrowheads="1" noChangeShapeType="1" noTextEdit="1"/>
              </p:cNvSpPr>
              <p:nvPr/>
            </p:nvSpPr>
            <p:spPr>
              <a:xfrm>
                <a:off x="1436832" y="2311950"/>
                <a:ext cx="2644314" cy="9103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5C9C5EBD-1CF5-43CB-BF58-C755014ABAE2}"/>
                  </a:ext>
                </a:extLst>
              </p:cNvPr>
              <p:cNvSpPr txBox="1"/>
              <p:nvPr/>
            </p:nvSpPr>
            <p:spPr>
              <a:xfrm>
                <a:off x="2964183" y="5759392"/>
                <a:ext cx="3297698" cy="80381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1</m:t>
                      </m:r>
                      <m:r>
                        <a:rPr lang="en-US" altLang="zh-CN" sz="2800" b="0" i="1" smtClean="0">
                          <a:solidFill>
                            <a:srgbClr val="0000FF"/>
                          </a:solidFill>
                          <a:latin typeface="Cambria Math" panose="02040503050406030204" pitchFamily="18" charset="0"/>
                        </a:rPr>
                        <m:t>𝐻</m:t>
                      </m:r>
                      <m:r>
                        <a:rPr lang="en-US" altLang="zh-CN" sz="2800" b="0" i="1" smtClean="0">
                          <a:solidFill>
                            <a:srgbClr val="0000FF"/>
                          </a:solidFill>
                          <a:latin typeface="Cambria Math" panose="02040503050406030204" pitchFamily="18" charset="0"/>
                          <a:ea typeface="+mn-ea"/>
                        </a:rPr>
                        <m:t>=1</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𝑠</m:t>
                          </m:r>
                        </m:num>
                        <m:den>
                          <m:r>
                            <a:rPr lang="en-US" altLang="zh-CN" sz="2800" b="0" i="1" smtClean="0">
                              <a:solidFill>
                                <a:srgbClr val="0000FF"/>
                              </a:solidFill>
                              <a:latin typeface="Cambria Math" panose="02040503050406030204" pitchFamily="18" charset="0"/>
                              <a:ea typeface="Cambria Math" panose="02040503050406030204" pitchFamily="18" charset="0"/>
                            </a:rPr>
                            <m:t>𝐴</m:t>
                          </m:r>
                        </m:den>
                      </m:f>
                      <m:r>
                        <a:rPr lang="en-US" altLang="zh-CN" sz="2800" b="0" i="1" smtClean="0">
                          <a:solidFill>
                            <a:srgbClr val="0000FF"/>
                          </a:solidFill>
                          <a:latin typeface="Cambria Math" panose="02040503050406030204" pitchFamily="18" charset="0"/>
                          <a:ea typeface="+mn-ea"/>
                        </a:rPr>
                        <m:t>=1</m:t>
                      </m:r>
                      <m:r>
                        <m:rPr>
                          <m:sty m:val="p"/>
                        </m:rPr>
                        <a:rPr lang="el-GR" altLang="zh-CN" sz="2800" b="0" i="1" smtClean="0">
                          <a:solidFill>
                            <a:srgbClr val="0000FF"/>
                          </a:solidFill>
                          <a:latin typeface="Cambria Math" panose="02040503050406030204" pitchFamily="18" charset="0"/>
                          <a:ea typeface="Cambria Math" panose="02040503050406030204" pitchFamily="18" charset="0"/>
                        </a:rPr>
                        <m:t>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𝑠</m:t>
                      </m:r>
                    </m:oMath>
                  </m:oMathPara>
                </a14:m>
                <a:endParaRPr lang="zh-CN" altLang="en-US" sz="2800" dirty="0">
                  <a:solidFill>
                    <a:srgbClr val="0000FF"/>
                  </a:solidFill>
                  <a:latin typeface="+mn-lt"/>
                  <a:ea typeface="+mn-ea"/>
                </a:endParaRPr>
              </a:p>
            </p:txBody>
          </p:sp>
        </mc:Choice>
        <mc:Fallback xmlns="">
          <p:sp>
            <p:nvSpPr>
              <p:cNvPr id="46" name="文本框 45">
                <a:extLst>
                  <a:ext uri="{FF2B5EF4-FFF2-40B4-BE49-F238E27FC236}">
                    <a16:creationId xmlns:a16="http://schemas.microsoft.com/office/drawing/2014/main" id="{5C9C5EBD-1CF5-43CB-BF58-C755014ABAE2}"/>
                  </a:ext>
                </a:extLst>
              </p:cNvPr>
              <p:cNvSpPr txBox="1">
                <a:spLocks noRot="1" noChangeAspect="1" noMove="1" noResize="1" noEditPoints="1" noAdjustHandles="1" noChangeArrowheads="1" noChangeShapeType="1" noTextEdit="1"/>
              </p:cNvSpPr>
              <p:nvPr/>
            </p:nvSpPr>
            <p:spPr>
              <a:xfrm>
                <a:off x="2964183" y="5759392"/>
                <a:ext cx="3297698" cy="80381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a:extLst>
                  <a:ext uri="{FF2B5EF4-FFF2-40B4-BE49-F238E27FC236}">
                    <a16:creationId xmlns:a16="http://schemas.microsoft.com/office/drawing/2014/main" id="{B1DBC387-15DB-448E-9A70-8F8E524DDC17}"/>
                  </a:ext>
                </a:extLst>
              </p:cNvPr>
              <p:cNvSpPr/>
              <p:nvPr/>
            </p:nvSpPr>
            <p:spPr>
              <a:xfrm>
                <a:off x="4923991" y="3666066"/>
                <a:ext cx="273440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𝑀</m:t>
                          </m:r>
                        </m:e>
                        <m:sub>
                          <m:r>
                            <a:rPr lang="en-US" altLang="zh-CN" sz="2800" b="0" i="1" smtClean="0">
                              <a:solidFill>
                                <a:srgbClr val="0000FF"/>
                              </a:solidFill>
                              <a:latin typeface="Cambria Math" panose="02040503050406030204" pitchFamily="18" charset="0"/>
                            </a:rPr>
                            <m:t>21</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𝑀</m:t>
                      </m:r>
                    </m:oMath>
                  </m:oMathPara>
                </a14:m>
                <a:endParaRPr lang="zh-CN" altLang="en-US" sz="2800" dirty="0"/>
              </a:p>
            </p:txBody>
          </p:sp>
        </mc:Choice>
        <mc:Fallback xmlns="">
          <p:sp>
            <p:nvSpPr>
              <p:cNvPr id="47" name="矩形 46">
                <a:extLst>
                  <a:ext uri="{FF2B5EF4-FFF2-40B4-BE49-F238E27FC236}">
                    <a16:creationId xmlns:a16="http://schemas.microsoft.com/office/drawing/2014/main" id="{B1DBC387-15DB-448E-9A70-8F8E524DDC17}"/>
                  </a:ext>
                </a:extLst>
              </p:cNvPr>
              <p:cNvSpPr>
                <a:spLocks noRot="1" noChangeAspect="1" noMove="1" noResize="1" noEditPoints="1" noAdjustHandles="1" noChangeArrowheads="1" noChangeShapeType="1" noTextEdit="1"/>
              </p:cNvSpPr>
              <p:nvPr/>
            </p:nvSpPr>
            <p:spPr>
              <a:xfrm>
                <a:off x="4923991" y="3666066"/>
                <a:ext cx="2734403" cy="52322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35267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ou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left)">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wipe(up)">
                                      <p:cBhvr>
                                        <p:cTn id="27" dur="500"/>
                                        <p:tgtEl>
                                          <p:spTgt spid="3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left)">
                                      <p:cBhvr>
                                        <p:cTn id="32" dur="500"/>
                                        <p:tgtEl>
                                          <p:spTgt spid="4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wipe(left)">
                                      <p:cBhvr>
                                        <p:cTn id="42" dur="500"/>
                                        <p:tgtEl>
                                          <p:spTgt spid="4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dissolve">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wipe(left)">
                                      <p:cBhvr>
                                        <p:cTn id="52" dur="500"/>
                                        <p:tgtEl>
                                          <p:spTgt spid="4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9369"/>
                                        </p:tgtEl>
                                        <p:attrNameLst>
                                          <p:attrName>style.visibility</p:attrName>
                                        </p:attrNameLst>
                                      </p:cBhvr>
                                      <p:to>
                                        <p:strVal val="visible"/>
                                      </p:to>
                                    </p:set>
                                    <p:animEffect transition="in" filter="wipe(left)">
                                      <p:cBhvr>
                                        <p:cTn id="57" dur="500"/>
                                        <p:tgtEl>
                                          <p:spTgt spid="99369"/>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5" presetClass="entr" presetSubtype="5"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checkerboard(down)">
                                      <p:cBhvr>
                                        <p:cTn id="62" dur="500"/>
                                        <p:tgtEl>
                                          <p:spTgt spid="1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P spid="99369" grpId="0"/>
      <p:bldP spid="11" grpId="0" autoUpdateAnimBg="0"/>
      <p:bldP spid="42" grpId="0"/>
      <p:bldP spid="43" grpId="0"/>
      <p:bldP spid="44" grpId="0"/>
      <p:bldP spid="45" grpId="0"/>
      <p:bldP spid="46" grpId="0"/>
      <p:bldP spid="4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Program Files\Macromedia\Flash 5\影片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520" y="1331913"/>
            <a:ext cx="314325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Text Box 3"/>
          <p:cNvSpPr txBox="1">
            <a:spLocks noChangeArrowheads="1"/>
          </p:cNvSpPr>
          <p:nvPr/>
        </p:nvSpPr>
        <p:spPr bwMode="auto">
          <a:xfrm>
            <a:off x="4349628" y="580480"/>
            <a:ext cx="4923326" cy="5693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lnSpc>
                <a:spcPct val="130000"/>
              </a:lnSpc>
              <a:spcBef>
                <a:spcPct val="50000"/>
              </a:spcBef>
            </a:pPr>
            <a:r>
              <a:rPr lang="zh-CN" altLang="en-US" b="0" dirty="0">
                <a:solidFill>
                  <a:srgbClr val="FF0000"/>
                </a:solidFill>
                <a:latin typeface="+mn-ea"/>
                <a:ea typeface="+mn-ea"/>
              </a:rPr>
              <a:t>法拉第</a:t>
            </a:r>
            <a:r>
              <a:rPr lang="zh-CN" altLang="en-US" b="0" dirty="0">
                <a:solidFill>
                  <a:srgbClr val="CC0000"/>
                </a:solidFill>
                <a:latin typeface="+mn-ea"/>
                <a:ea typeface="+mn-ea"/>
              </a:rPr>
              <a:t> </a:t>
            </a:r>
            <a:r>
              <a:rPr lang="zh-CN" altLang="en-US" b="0" dirty="0">
                <a:solidFill>
                  <a:srgbClr val="0000FF"/>
                </a:solidFill>
                <a:latin typeface="+mn-ea"/>
                <a:ea typeface="+mn-ea"/>
              </a:rPr>
              <a:t>（</a:t>
            </a:r>
            <a:r>
              <a:rPr lang="en-US" altLang="zh-CN" b="0" dirty="0">
                <a:solidFill>
                  <a:srgbClr val="0000FF"/>
                </a:solidFill>
                <a:latin typeface="+mn-ea"/>
                <a:ea typeface="+mn-ea"/>
              </a:rPr>
              <a:t>Michael Faraday</a:t>
            </a:r>
            <a:r>
              <a:rPr lang="zh-CN" altLang="en-US" b="0" dirty="0">
                <a:solidFill>
                  <a:srgbClr val="0000FF"/>
                </a:solidFill>
                <a:latin typeface="+mn-ea"/>
                <a:ea typeface="+mn-ea"/>
              </a:rPr>
              <a:t>，</a:t>
            </a:r>
            <a:r>
              <a:rPr lang="en-US" altLang="zh-CN" b="0" dirty="0">
                <a:solidFill>
                  <a:srgbClr val="0000FF"/>
                </a:solidFill>
                <a:latin typeface="+mn-ea"/>
                <a:ea typeface="+mn-ea"/>
              </a:rPr>
              <a:t>1791-1867），</a:t>
            </a:r>
            <a:r>
              <a:rPr lang="zh-CN" altLang="en-US" b="0" dirty="0">
                <a:solidFill>
                  <a:srgbClr val="0000FF"/>
                </a:solidFill>
                <a:latin typeface="+mn-ea"/>
                <a:ea typeface="+mn-ea"/>
              </a:rPr>
              <a:t>伟大的英国物理学家和化学家。他创造性地提出场的思想，磁场这一名称是法拉第最早引入的。他是电磁理论的创始人之一，于1831年发现电磁感应现象，后又相继发现电解定律，物质的抗磁性和顺磁性，以及光的偏振面在磁场中的旋转。</a:t>
            </a:r>
          </a:p>
        </p:txBody>
      </p:sp>
    </p:spTree>
    <p:extLst>
      <p:ext uri="{BB962C8B-B14F-4D97-AF65-F5344CB8AC3E}">
        <p14:creationId xmlns:p14="http://schemas.microsoft.com/office/powerpoint/2010/main" val="27688514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1"/>
          <p:cNvSpPr txBox="1">
            <a:spLocks noChangeArrowheads="1"/>
          </p:cNvSpPr>
          <p:nvPr/>
        </p:nvSpPr>
        <p:spPr bwMode="auto">
          <a:xfrm>
            <a:off x="720970" y="562709"/>
            <a:ext cx="488537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例：计算同轴螺旋管的互感。</a:t>
            </a:r>
          </a:p>
        </p:txBody>
      </p:sp>
      <p:sp>
        <p:nvSpPr>
          <p:cNvPr id="4" name="Text Box 33"/>
          <p:cNvSpPr txBox="1">
            <a:spLocks noChangeArrowheads="1"/>
          </p:cNvSpPr>
          <p:nvPr/>
        </p:nvSpPr>
        <p:spPr bwMode="auto">
          <a:xfrm>
            <a:off x="720970" y="2859821"/>
            <a:ext cx="6930634"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线圈1产生的磁场通过线圈2的磁通链数</a:t>
            </a:r>
          </a:p>
        </p:txBody>
      </p:sp>
      <p:sp>
        <p:nvSpPr>
          <p:cNvPr id="8" name="Text Box 37"/>
          <p:cNvSpPr txBox="1">
            <a:spLocks noChangeArrowheads="1"/>
          </p:cNvSpPr>
          <p:nvPr/>
        </p:nvSpPr>
        <p:spPr bwMode="auto">
          <a:xfrm>
            <a:off x="720970" y="5534761"/>
            <a:ext cx="2336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a:solidFill>
                  <a:srgbClr val="0000FF"/>
                </a:solidFill>
                <a:latin typeface="+mn-ea"/>
                <a:ea typeface="+mn-ea"/>
              </a:rPr>
              <a:t>同理可求出：</a:t>
            </a:r>
          </a:p>
        </p:txBody>
      </p:sp>
      <mc:AlternateContent xmlns:mc="http://schemas.openxmlformats.org/markup-compatibility/2006" xmlns:a14="http://schemas.microsoft.com/office/drawing/2010/main">
        <mc:Choice Requires="a14">
          <p:sp>
            <p:nvSpPr>
              <p:cNvPr id="39" name="Text Box 75"/>
              <p:cNvSpPr txBox="1">
                <a:spLocks noChangeArrowheads="1"/>
              </p:cNvSpPr>
              <p:nvPr/>
            </p:nvSpPr>
            <p:spPr bwMode="auto">
              <a:xfrm>
                <a:off x="720970" y="1172309"/>
                <a:ext cx="6519450"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两个共轴螺旋管长为</a:t>
                </a:r>
                <a14:m>
                  <m:oMath xmlns:m="http://schemas.openxmlformats.org/officeDocument/2006/math">
                    <m:r>
                      <a:rPr lang="en-US" altLang="zh-CN" sz="2800" b="0" i="1" smtClean="0">
                        <a:solidFill>
                          <a:srgbClr val="0000FF"/>
                        </a:solidFill>
                        <a:latin typeface="Cambria Math" panose="02040503050406030204" pitchFamily="18" charset="0"/>
                        <a:ea typeface="+mn-ea"/>
                      </a:rPr>
                      <m:t>𝑙</m:t>
                    </m:r>
                  </m:oMath>
                </a14:m>
                <a:r>
                  <a:rPr lang="en-US" altLang="zh-CN" sz="2800" dirty="0">
                    <a:solidFill>
                      <a:srgbClr val="0000FF"/>
                    </a:solidFill>
                    <a:latin typeface="+mn-ea"/>
                    <a:ea typeface="+mn-ea"/>
                  </a:rPr>
                  <a:t>，</a:t>
                </a:r>
                <a:r>
                  <a:rPr lang="zh-CN" altLang="en-US" sz="2800" dirty="0">
                    <a:solidFill>
                      <a:srgbClr val="0000FF"/>
                    </a:solidFill>
                    <a:latin typeface="+mn-ea"/>
                    <a:ea typeface="+mn-ea"/>
                  </a:rPr>
                  <a:t>匝数分别为</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en-US" altLang="zh-CN" sz="2800" dirty="0">
                    <a:solidFill>
                      <a:srgbClr val="0000FF"/>
                    </a:solidFill>
                    <a:latin typeface="+mn-ea"/>
                    <a:ea typeface="+mn-ea"/>
                  </a:rPr>
                  <a:t>、</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rPr>
                          <m:t>2</m:t>
                        </m:r>
                      </m:sub>
                    </m:sSub>
                  </m:oMath>
                </a14:m>
                <a:r>
                  <a:rPr lang="en-US" altLang="zh-CN" sz="2800" dirty="0">
                    <a:solidFill>
                      <a:srgbClr val="0000FF"/>
                    </a:solidFill>
                    <a:latin typeface="+mn-ea"/>
                    <a:ea typeface="+mn-ea"/>
                  </a:rPr>
                  <a:t>，</a:t>
                </a:r>
                <a:r>
                  <a:rPr lang="zh-CN" altLang="en-US" sz="2800" dirty="0">
                    <a:solidFill>
                      <a:srgbClr val="0000FF"/>
                    </a:solidFill>
                    <a:latin typeface="+mn-ea"/>
                    <a:ea typeface="+mn-ea"/>
                  </a:rPr>
                  <a:t>管内充满磁导率为</a:t>
                </a:r>
                <a14:m>
                  <m:oMath xmlns:m="http://schemas.openxmlformats.org/officeDocument/2006/math">
                    <m:r>
                      <a:rPr lang="zh-CN" altLang="en-US" sz="2800" i="1" smtClean="0">
                        <a:solidFill>
                          <a:srgbClr val="0000FF"/>
                        </a:solidFill>
                        <a:latin typeface="Cambria Math" panose="02040503050406030204" pitchFamily="18" charset="0"/>
                        <a:ea typeface="+mn-ea"/>
                      </a:rPr>
                      <m:t>𝜇</m:t>
                    </m:r>
                  </m:oMath>
                </a14:m>
                <a:r>
                  <a:rPr lang="zh-CN" altLang="en-US" sz="2800" dirty="0">
                    <a:solidFill>
                      <a:srgbClr val="0000FF"/>
                    </a:solidFill>
                    <a:latin typeface="+mn-ea"/>
                    <a:ea typeface="+mn-ea"/>
                    <a:sym typeface="Symbol" panose="05050102010706020507" pitchFamily="18" charset="2"/>
                  </a:rPr>
                  <a:t>的</a:t>
                </a:r>
                <a:r>
                  <a:rPr lang="zh-CN" altLang="en-US" sz="2800" dirty="0">
                    <a:solidFill>
                      <a:srgbClr val="0000FF"/>
                    </a:solidFill>
                    <a:latin typeface="+mn-ea"/>
                    <a:ea typeface="+mn-ea"/>
                  </a:rPr>
                  <a:t>磁介质</a:t>
                </a:r>
                <a:endParaRPr lang="zh-CN" altLang="en-US" sz="2800" dirty="0">
                  <a:solidFill>
                    <a:srgbClr val="0000FF"/>
                  </a:solidFill>
                  <a:latin typeface="+mn-ea"/>
                  <a:ea typeface="+mn-ea"/>
                  <a:sym typeface="Symbol" panose="05050102010706020507" pitchFamily="18" charset="2"/>
                </a:endParaRPr>
              </a:p>
            </p:txBody>
          </p:sp>
        </mc:Choice>
        <mc:Fallback xmlns="">
          <p:sp>
            <p:nvSpPr>
              <p:cNvPr id="39" name="Text Box 75"/>
              <p:cNvSpPr txBox="1">
                <a:spLocks noRot="1" noChangeAspect="1" noMove="1" noResize="1" noEditPoints="1" noAdjustHandles="1" noChangeArrowheads="1" noChangeShapeType="1" noTextEdit="1"/>
              </p:cNvSpPr>
              <p:nvPr/>
            </p:nvSpPr>
            <p:spPr bwMode="auto">
              <a:xfrm>
                <a:off x="720970" y="1172309"/>
                <a:ext cx="6519450" cy="954107"/>
              </a:xfrm>
              <a:prstGeom prst="rect">
                <a:avLst/>
              </a:prstGeom>
              <a:blipFill>
                <a:blip r:embed="rId3"/>
                <a:stretch>
                  <a:fillRect l="-1869" t="-6369" r="-1869" b="-1656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41" name="Text Box 79"/>
          <p:cNvSpPr txBox="1">
            <a:spLocks noChangeArrowheads="1"/>
          </p:cNvSpPr>
          <p:nvPr/>
        </p:nvSpPr>
        <p:spPr bwMode="auto">
          <a:xfrm>
            <a:off x="720970" y="4545957"/>
            <a:ext cx="19875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由互感定义</a:t>
            </a:r>
          </a:p>
        </p:txBody>
      </p:sp>
      <p:grpSp>
        <p:nvGrpSpPr>
          <p:cNvPr id="14" name="组合 13">
            <a:extLst>
              <a:ext uri="{FF2B5EF4-FFF2-40B4-BE49-F238E27FC236}">
                <a16:creationId xmlns:a16="http://schemas.microsoft.com/office/drawing/2014/main" id="{925A82B7-5AD0-4730-B012-AD967409FBCA}"/>
              </a:ext>
            </a:extLst>
          </p:cNvPr>
          <p:cNvGrpSpPr/>
          <p:nvPr/>
        </p:nvGrpSpPr>
        <p:grpSpPr>
          <a:xfrm>
            <a:off x="7883770" y="1192945"/>
            <a:ext cx="2590800" cy="1682751"/>
            <a:chOff x="7883770" y="1192945"/>
            <a:chExt cx="2590800" cy="1682751"/>
          </a:xfrm>
        </p:grpSpPr>
        <p:grpSp>
          <p:nvGrpSpPr>
            <p:cNvPr id="9" name="Group 44"/>
            <p:cNvGrpSpPr>
              <a:grpSpLocks/>
            </p:cNvGrpSpPr>
            <p:nvPr/>
          </p:nvGrpSpPr>
          <p:grpSpPr bwMode="auto">
            <a:xfrm>
              <a:off x="7883770" y="1192945"/>
              <a:ext cx="2590800" cy="1494585"/>
              <a:chOff x="4272" y="1920"/>
              <a:chExt cx="1248" cy="720"/>
            </a:xfrm>
          </p:grpSpPr>
          <p:sp>
            <p:nvSpPr>
              <p:cNvPr id="101389" name="Rectangle 45"/>
              <p:cNvSpPr>
                <a:spLocks noChangeArrowheads="1"/>
              </p:cNvSpPr>
              <p:nvPr/>
            </p:nvSpPr>
            <p:spPr bwMode="auto">
              <a:xfrm>
                <a:off x="4272" y="1968"/>
                <a:ext cx="1248" cy="19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01390" name="Freeform 46"/>
              <p:cNvSpPr>
                <a:spLocks/>
              </p:cNvSpPr>
              <p:nvPr/>
            </p:nvSpPr>
            <p:spPr bwMode="auto">
              <a:xfrm>
                <a:off x="4560"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158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391" name="Freeform 47"/>
              <p:cNvSpPr>
                <a:spLocks/>
              </p:cNvSpPr>
              <p:nvPr/>
            </p:nvSpPr>
            <p:spPr bwMode="auto">
              <a:xfrm>
                <a:off x="4656"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158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392" name="Freeform 48"/>
              <p:cNvSpPr>
                <a:spLocks/>
              </p:cNvSpPr>
              <p:nvPr/>
            </p:nvSpPr>
            <p:spPr bwMode="auto">
              <a:xfrm>
                <a:off x="4752"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158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393" name="Freeform 49"/>
              <p:cNvSpPr>
                <a:spLocks/>
              </p:cNvSpPr>
              <p:nvPr/>
            </p:nvSpPr>
            <p:spPr bwMode="auto">
              <a:xfrm>
                <a:off x="4848"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158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394" name="Freeform 50"/>
              <p:cNvSpPr>
                <a:spLocks/>
              </p:cNvSpPr>
              <p:nvPr/>
            </p:nvSpPr>
            <p:spPr bwMode="auto">
              <a:xfrm>
                <a:off x="4944"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158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395" name="Freeform 51"/>
              <p:cNvSpPr>
                <a:spLocks/>
              </p:cNvSpPr>
              <p:nvPr/>
            </p:nvSpPr>
            <p:spPr bwMode="auto">
              <a:xfrm>
                <a:off x="5040"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158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396" name="Freeform 52"/>
              <p:cNvSpPr>
                <a:spLocks/>
              </p:cNvSpPr>
              <p:nvPr/>
            </p:nvSpPr>
            <p:spPr bwMode="auto">
              <a:xfrm>
                <a:off x="5136"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158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nvGrpSpPr>
              <p:cNvPr id="101397" name="Group 53"/>
              <p:cNvGrpSpPr>
                <a:grpSpLocks/>
              </p:cNvGrpSpPr>
              <p:nvPr/>
            </p:nvGrpSpPr>
            <p:grpSpPr bwMode="auto">
              <a:xfrm>
                <a:off x="4512" y="1920"/>
                <a:ext cx="795" cy="272"/>
                <a:chOff x="4560" y="1920"/>
                <a:chExt cx="795" cy="272"/>
              </a:xfrm>
            </p:grpSpPr>
            <p:sp>
              <p:nvSpPr>
                <p:cNvPr id="101410" name="Freeform 54"/>
                <p:cNvSpPr>
                  <a:spLocks/>
                </p:cNvSpPr>
                <p:nvPr/>
              </p:nvSpPr>
              <p:spPr bwMode="auto">
                <a:xfrm>
                  <a:off x="4560"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222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11" name="Freeform 55"/>
                <p:cNvSpPr>
                  <a:spLocks/>
                </p:cNvSpPr>
                <p:nvPr/>
              </p:nvSpPr>
              <p:spPr bwMode="auto">
                <a:xfrm>
                  <a:off x="4656"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222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12" name="Freeform 56"/>
                <p:cNvSpPr>
                  <a:spLocks/>
                </p:cNvSpPr>
                <p:nvPr/>
              </p:nvSpPr>
              <p:spPr bwMode="auto">
                <a:xfrm>
                  <a:off x="4752"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222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13" name="Freeform 57"/>
                <p:cNvSpPr>
                  <a:spLocks/>
                </p:cNvSpPr>
                <p:nvPr/>
              </p:nvSpPr>
              <p:spPr bwMode="auto">
                <a:xfrm>
                  <a:off x="4848"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222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14" name="Freeform 58"/>
                <p:cNvSpPr>
                  <a:spLocks/>
                </p:cNvSpPr>
                <p:nvPr/>
              </p:nvSpPr>
              <p:spPr bwMode="auto">
                <a:xfrm>
                  <a:off x="4944"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222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15" name="Freeform 59"/>
                <p:cNvSpPr>
                  <a:spLocks/>
                </p:cNvSpPr>
                <p:nvPr/>
              </p:nvSpPr>
              <p:spPr bwMode="auto">
                <a:xfrm>
                  <a:off x="5040"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222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16" name="Freeform 60"/>
                <p:cNvSpPr>
                  <a:spLocks/>
                </p:cNvSpPr>
                <p:nvPr/>
              </p:nvSpPr>
              <p:spPr bwMode="auto">
                <a:xfrm>
                  <a:off x="5136"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222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17" name="Freeform 61"/>
                <p:cNvSpPr>
                  <a:spLocks/>
                </p:cNvSpPr>
                <p:nvPr/>
              </p:nvSpPr>
              <p:spPr bwMode="auto">
                <a:xfrm>
                  <a:off x="5232"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2222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101398" name="Line 62"/>
              <p:cNvSpPr>
                <a:spLocks noChangeShapeType="1"/>
              </p:cNvSpPr>
              <p:nvPr/>
            </p:nvSpPr>
            <p:spPr bwMode="auto">
              <a:xfrm>
                <a:off x="4560" y="2160"/>
                <a:ext cx="0" cy="288"/>
              </a:xfrm>
              <a:prstGeom prst="line">
                <a:avLst/>
              </a:prstGeom>
              <a:noFill/>
              <a:ln w="158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399" name="Line 63"/>
              <p:cNvSpPr>
                <a:spLocks noChangeShapeType="1"/>
              </p:cNvSpPr>
              <p:nvPr/>
            </p:nvSpPr>
            <p:spPr bwMode="auto">
              <a:xfrm>
                <a:off x="5328" y="2160"/>
                <a:ext cx="0" cy="240"/>
              </a:xfrm>
              <a:prstGeom prst="line">
                <a:avLst/>
              </a:prstGeom>
              <a:noFill/>
              <a:ln w="158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00" name="Line 64"/>
              <p:cNvSpPr>
                <a:spLocks noChangeShapeType="1"/>
              </p:cNvSpPr>
              <p:nvPr/>
            </p:nvSpPr>
            <p:spPr bwMode="auto">
              <a:xfrm>
                <a:off x="4512" y="2160"/>
                <a:ext cx="0" cy="19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01" name="Line 65"/>
              <p:cNvSpPr>
                <a:spLocks noChangeShapeType="1"/>
              </p:cNvSpPr>
              <p:nvPr/>
            </p:nvSpPr>
            <p:spPr bwMode="auto">
              <a:xfrm>
                <a:off x="5280" y="2160"/>
                <a:ext cx="0" cy="192"/>
              </a:xfrm>
              <a:prstGeom prst="line">
                <a:avLst/>
              </a:prstGeom>
              <a:noFill/>
              <a:ln w="222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02" name="Freeform 66"/>
              <p:cNvSpPr>
                <a:spLocks/>
              </p:cNvSpPr>
              <p:nvPr/>
            </p:nvSpPr>
            <p:spPr bwMode="auto">
              <a:xfrm>
                <a:off x="5232" y="1920"/>
                <a:ext cx="95" cy="272"/>
              </a:xfrm>
              <a:custGeom>
                <a:avLst/>
                <a:gdLst>
                  <a:gd name="T0" fmla="*/ 0 w 95"/>
                  <a:gd name="T1" fmla="*/ 52 h 272"/>
                  <a:gd name="T2" fmla="*/ 48 w 95"/>
                  <a:gd name="T3" fmla="*/ 37 h 272"/>
                  <a:gd name="T4" fmla="*/ 76 w 95"/>
                  <a:gd name="T5" fmla="*/ 245 h 272"/>
                  <a:gd name="T6" fmla="*/ 92 w 95"/>
                  <a:gd name="T7" fmla="*/ 252 h 272"/>
                  <a:gd name="T8" fmla="*/ 92 w 95"/>
                  <a:gd name="T9" fmla="*/ 244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272">
                    <a:moveTo>
                      <a:pt x="0" y="52"/>
                    </a:moveTo>
                    <a:cubicBezTo>
                      <a:pt x="12" y="56"/>
                      <a:pt x="27" y="0"/>
                      <a:pt x="48" y="37"/>
                    </a:cubicBezTo>
                    <a:cubicBezTo>
                      <a:pt x="70" y="65"/>
                      <a:pt x="48" y="212"/>
                      <a:pt x="76" y="245"/>
                    </a:cubicBezTo>
                    <a:cubicBezTo>
                      <a:pt x="89" y="272"/>
                      <a:pt x="85" y="255"/>
                      <a:pt x="92" y="252"/>
                    </a:cubicBezTo>
                    <a:cubicBezTo>
                      <a:pt x="95" y="252"/>
                      <a:pt x="87" y="249"/>
                      <a:pt x="92" y="244"/>
                    </a:cubicBezTo>
                  </a:path>
                </a:pathLst>
              </a:custGeom>
              <a:noFill/>
              <a:ln w="158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05" name="Line 69"/>
              <p:cNvSpPr>
                <a:spLocks noChangeShapeType="1"/>
              </p:cNvSpPr>
              <p:nvPr/>
            </p:nvSpPr>
            <p:spPr bwMode="auto">
              <a:xfrm>
                <a:off x="4464" y="2448"/>
                <a:ext cx="0" cy="1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06" name="Line 70"/>
              <p:cNvSpPr>
                <a:spLocks noChangeShapeType="1"/>
              </p:cNvSpPr>
              <p:nvPr/>
            </p:nvSpPr>
            <p:spPr bwMode="auto">
              <a:xfrm>
                <a:off x="5376" y="2352"/>
                <a:ext cx="0" cy="2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07" name="Line 71"/>
              <p:cNvSpPr>
                <a:spLocks noChangeShapeType="1"/>
              </p:cNvSpPr>
              <p:nvPr/>
            </p:nvSpPr>
            <p:spPr bwMode="auto">
              <a:xfrm>
                <a:off x="5040" y="2640"/>
                <a:ext cx="336" cy="0"/>
              </a:xfrm>
              <a:prstGeom prst="line">
                <a:avLst/>
              </a:prstGeom>
              <a:noFill/>
              <a:ln w="9525">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1408" name="Line 72"/>
              <p:cNvSpPr>
                <a:spLocks noChangeShapeType="1"/>
              </p:cNvSpPr>
              <p:nvPr/>
            </p:nvSpPr>
            <p:spPr bwMode="auto">
              <a:xfrm>
                <a:off x="4464" y="2640"/>
                <a:ext cx="288" cy="0"/>
              </a:xfrm>
              <a:prstGeom prst="line">
                <a:avLst/>
              </a:prstGeom>
              <a:noFill/>
              <a:ln w="9525">
                <a:solidFill>
                  <a:schemeClr val="tx1"/>
                </a:solidFill>
                <a:round/>
                <a:headEnd type="arrow"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F9D172EB-3F15-4301-8672-02D73EAB172E}"/>
                    </a:ext>
                  </a:extLst>
                </p:cNvPr>
                <p:cNvSpPr/>
                <p:nvPr/>
              </p:nvSpPr>
              <p:spPr>
                <a:xfrm>
                  <a:off x="8368491" y="1762066"/>
                  <a:ext cx="67601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10" name="矩形 9">
                  <a:extLst>
                    <a:ext uri="{FF2B5EF4-FFF2-40B4-BE49-F238E27FC236}">
                      <a16:creationId xmlns:a16="http://schemas.microsoft.com/office/drawing/2014/main" id="{F9D172EB-3F15-4301-8672-02D73EAB172E}"/>
                    </a:ext>
                  </a:extLst>
                </p:cNvPr>
                <p:cNvSpPr>
                  <a:spLocks noRot="1" noChangeAspect="1" noMove="1" noResize="1" noEditPoints="1" noAdjustHandles="1" noChangeArrowheads="1" noChangeShapeType="1" noTextEdit="1"/>
                </p:cNvSpPr>
                <p:nvPr/>
              </p:nvSpPr>
              <p:spPr>
                <a:xfrm>
                  <a:off x="8368491" y="1762066"/>
                  <a:ext cx="676019"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0442F25-209B-4934-AF59-E4B530387E62}"/>
                    </a:ext>
                  </a:extLst>
                </p:cNvPr>
                <p:cNvSpPr/>
                <p:nvPr/>
              </p:nvSpPr>
              <p:spPr>
                <a:xfrm>
                  <a:off x="9415069" y="1836802"/>
                  <a:ext cx="6842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rPr>
                              <m:t>2</m:t>
                            </m:r>
                          </m:sub>
                        </m:sSub>
                      </m:oMath>
                    </m:oMathPara>
                  </a14:m>
                  <a:endParaRPr lang="zh-CN" altLang="en-US" sz="2800" dirty="0"/>
                </a:p>
              </p:txBody>
            </p:sp>
          </mc:Choice>
          <mc:Fallback xmlns="">
            <p:sp>
              <p:nvSpPr>
                <p:cNvPr id="11" name="矩形 10">
                  <a:extLst>
                    <a:ext uri="{FF2B5EF4-FFF2-40B4-BE49-F238E27FC236}">
                      <a16:creationId xmlns:a16="http://schemas.microsoft.com/office/drawing/2014/main" id="{20442F25-209B-4934-AF59-E4B530387E62}"/>
                    </a:ext>
                  </a:extLst>
                </p:cNvPr>
                <p:cNvSpPr>
                  <a:spLocks noRot="1" noChangeAspect="1" noMove="1" noResize="1" noEditPoints="1" noAdjustHandles="1" noChangeArrowheads="1" noChangeShapeType="1" noTextEdit="1"/>
                </p:cNvSpPr>
                <p:nvPr/>
              </p:nvSpPr>
              <p:spPr>
                <a:xfrm>
                  <a:off x="9415069" y="1836802"/>
                  <a:ext cx="68429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2EBAD7F-47AF-4313-9BDC-1B4BFDA43116}"/>
                    </a:ext>
                  </a:extLst>
                </p:cNvPr>
                <p:cNvSpPr txBox="1"/>
                <p:nvPr/>
              </p:nvSpPr>
              <p:spPr>
                <a:xfrm>
                  <a:off x="9063821" y="2444809"/>
                  <a:ext cx="21499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𝑙</m:t>
                        </m:r>
                      </m:oMath>
                    </m:oMathPara>
                  </a14:m>
                  <a:endParaRPr lang="zh-CN" altLang="en-US" sz="2800" dirty="0">
                    <a:solidFill>
                      <a:srgbClr val="0000FF"/>
                    </a:solidFill>
                    <a:latin typeface="+mn-lt"/>
                    <a:ea typeface="+mn-ea"/>
                  </a:endParaRPr>
                </a:p>
              </p:txBody>
            </p:sp>
          </mc:Choice>
          <mc:Fallback xmlns="">
            <p:sp>
              <p:nvSpPr>
                <p:cNvPr id="13" name="文本框 12">
                  <a:extLst>
                    <a:ext uri="{FF2B5EF4-FFF2-40B4-BE49-F238E27FC236}">
                      <a16:creationId xmlns:a16="http://schemas.microsoft.com/office/drawing/2014/main" id="{D2EBAD7F-47AF-4313-9BDC-1B4BFDA43116}"/>
                    </a:ext>
                  </a:extLst>
                </p:cNvPr>
                <p:cNvSpPr txBox="1">
                  <a:spLocks noRot="1" noChangeAspect="1" noMove="1" noResize="1" noEditPoints="1" noAdjustHandles="1" noChangeArrowheads="1" noChangeShapeType="1" noTextEdit="1"/>
                </p:cNvSpPr>
                <p:nvPr/>
              </p:nvSpPr>
              <p:spPr>
                <a:xfrm>
                  <a:off x="9063821" y="2444809"/>
                  <a:ext cx="214995" cy="430887"/>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1E5A964D-1CFE-475B-A15D-BA645A73D853}"/>
                  </a:ext>
                </a:extLst>
              </p:cNvPr>
              <p:cNvSpPr txBox="1"/>
              <p:nvPr/>
            </p:nvSpPr>
            <p:spPr>
              <a:xfrm>
                <a:off x="2505183" y="2222884"/>
                <a:ext cx="178234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𝐵</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rPr>
                        <m:t>𝜇</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latin typeface="+mn-lt"/>
                  <a:ea typeface="+mn-ea"/>
                </a:endParaRPr>
              </a:p>
            </p:txBody>
          </p:sp>
        </mc:Choice>
        <mc:Fallback xmlns="">
          <p:sp>
            <p:nvSpPr>
              <p:cNvPr id="15" name="文本框 14">
                <a:extLst>
                  <a:ext uri="{FF2B5EF4-FFF2-40B4-BE49-F238E27FC236}">
                    <a16:creationId xmlns:a16="http://schemas.microsoft.com/office/drawing/2014/main" id="{1E5A964D-1CFE-475B-A15D-BA645A73D853}"/>
                  </a:ext>
                </a:extLst>
              </p:cNvPr>
              <p:cNvSpPr txBox="1">
                <a:spLocks noRot="1" noChangeAspect="1" noMove="1" noResize="1" noEditPoints="1" noAdjustHandles="1" noChangeArrowheads="1" noChangeShapeType="1" noTextEdit="1"/>
              </p:cNvSpPr>
              <p:nvPr/>
            </p:nvSpPr>
            <p:spPr>
              <a:xfrm>
                <a:off x="2505183" y="2222884"/>
                <a:ext cx="1782347"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1AA73546-8540-4856-B0BB-005861095A88}"/>
                  </a:ext>
                </a:extLst>
              </p:cNvPr>
              <p:cNvSpPr/>
              <p:nvPr/>
            </p:nvSpPr>
            <p:spPr>
              <a:xfrm>
                <a:off x="2351107" y="3331308"/>
                <a:ext cx="291304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Ψ</m:t>
                          </m:r>
                        </m:e>
                        <m:sub>
                          <m:r>
                            <a:rPr lang="en-US" altLang="zh-CN" sz="2800" b="0" i="1" smtClean="0">
                              <a:solidFill>
                                <a:srgbClr val="0000FF"/>
                              </a:solidFill>
                              <a:latin typeface="Cambria Math" panose="02040503050406030204" pitchFamily="18" charset="0"/>
                            </a:rPr>
                            <m:t>21</m:t>
                          </m:r>
                        </m:sub>
                      </m:sSub>
                      <m:r>
                        <a:rPr lang="en-US" altLang="zh-CN" sz="2800" i="1">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𝜇</m:t>
                      </m:r>
                      <m:f>
                        <m:fPr>
                          <m:ctrlPr>
                            <a:rPr lang="en-US" altLang="zh-CN" sz="2800" i="1"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r>
                            <a:rPr lang="en-US" altLang="zh-CN" sz="2800" b="0" i="1" smtClean="0">
                              <a:solidFill>
                                <a:srgbClr val="0000FF"/>
                              </a:solidFill>
                              <a:latin typeface="Cambria Math" panose="02040503050406030204" pitchFamily="18" charset="0"/>
                            </a:rPr>
                            <m:t>𝑙</m:t>
                          </m:r>
                        </m:den>
                      </m:f>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𝑆</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𝑁</m:t>
                          </m:r>
                        </m:e>
                        <m:sub>
                          <m:r>
                            <a:rPr lang="en-US" altLang="zh-CN" sz="2800" i="1">
                              <a:solidFill>
                                <a:srgbClr val="0000FF"/>
                              </a:solidFill>
                              <a:latin typeface="Cambria Math" panose="02040503050406030204" pitchFamily="18" charset="0"/>
                            </a:rPr>
                            <m:t>2</m:t>
                          </m:r>
                        </m:sub>
                      </m:sSub>
                    </m:oMath>
                  </m:oMathPara>
                </a14:m>
                <a:endParaRPr lang="zh-CN" altLang="en-US" sz="2800" dirty="0"/>
              </a:p>
            </p:txBody>
          </p:sp>
        </mc:Choice>
        <mc:Fallback xmlns="">
          <p:sp>
            <p:nvSpPr>
              <p:cNvPr id="48" name="矩形 47">
                <a:extLst>
                  <a:ext uri="{FF2B5EF4-FFF2-40B4-BE49-F238E27FC236}">
                    <a16:creationId xmlns:a16="http://schemas.microsoft.com/office/drawing/2014/main" id="{1AA73546-8540-4856-B0BB-005861095A88}"/>
                  </a:ext>
                </a:extLst>
              </p:cNvPr>
              <p:cNvSpPr>
                <a:spLocks noRot="1" noChangeAspect="1" noMove="1" noResize="1" noEditPoints="1" noAdjustHandles="1" noChangeArrowheads="1" noChangeShapeType="1" noTextEdit="1"/>
              </p:cNvSpPr>
              <p:nvPr/>
            </p:nvSpPr>
            <p:spPr>
              <a:xfrm>
                <a:off x="2351107" y="3331308"/>
                <a:ext cx="2913041" cy="8989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FCD17053-A0B2-4344-BBCB-50B92E58C892}"/>
                  </a:ext>
                </a:extLst>
              </p:cNvPr>
              <p:cNvSpPr/>
              <p:nvPr/>
            </p:nvSpPr>
            <p:spPr>
              <a:xfrm>
                <a:off x="2897348" y="4308953"/>
                <a:ext cx="1927131"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rPr>
                            <m:t>21</m:t>
                          </m:r>
                        </m:sub>
                      </m:sSub>
                      <m:r>
                        <a:rPr lang="en-US" altLang="zh-CN" sz="2800" i="1">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Ψ</m:t>
                              </m:r>
                            </m:e>
                            <m:sub>
                              <m:r>
                                <a:rPr lang="en-US" altLang="zh-CN" sz="2800" i="1">
                                  <a:solidFill>
                                    <a:srgbClr val="0000FF"/>
                                  </a:solidFill>
                                  <a:latin typeface="Cambria Math" panose="02040503050406030204" pitchFamily="18" charset="0"/>
                                </a:rPr>
                                <m:t>21</m:t>
                              </m:r>
                            </m:sub>
                          </m:sSub>
                        </m:num>
                        <m:den>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1</m:t>
                              </m:r>
                            </m:sub>
                          </m:sSub>
                        </m:den>
                      </m:f>
                    </m:oMath>
                  </m:oMathPara>
                </a14:m>
                <a:endParaRPr lang="zh-CN" altLang="en-US" sz="2800" dirty="0"/>
              </a:p>
            </p:txBody>
          </p:sp>
        </mc:Choice>
        <mc:Fallback xmlns="">
          <p:sp>
            <p:nvSpPr>
              <p:cNvPr id="49" name="矩形 48">
                <a:extLst>
                  <a:ext uri="{FF2B5EF4-FFF2-40B4-BE49-F238E27FC236}">
                    <a16:creationId xmlns:a16="http://schemas.microsoft.com/office/drawing/2014/main" id="{FCD17053-A0B2-4344-BBCB-50B92E58C892}"/>
                  </a:ext>
                </a:extLst>
              </p:cNvPr>
              <p:cNvSpPr>
                <a:spLocks noRot="1" noChangeAspect="1" noMove="1" noResize="1" noEditPoints="1" noAdjustHandles="1" noChangeArrowheads="1" noChangeShapeType="1" noTextEdit="1"/>
              </p:cNvSpPr>
              <p:nvPr/>
            </p:nvSpPr>
            <p:spPr>
              <a:xfrm>
                <a:off x="2897348" y="4308953"/>
                <a:ext cx="1927131" cy="9694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BE7E919B-33C8-4DD3-A877-8233892D70E0}"/>
                  </a:ext>
                </a:extLst>
              </p:cNvPr>
              <p:cNvSpPr/>
              <p:nvPr/>
            </p:nvSpPr>
            <p:spPr>
              <a:xfrm>
                <a:off x="4627831" y="4328558"/>
                <a:ext cx="1848263"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𝜇</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𝑁</m:t>
                              </m:r>
                            </m:e>
                            <m:sub>
                              <m:r>
                                <a:rPr lang="en-US" altLang="zh-CN" sz="2800" i="1">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𝑆</m:t>
                          </m:r>
                        </m:num>
                        <m:den>
                          <m:r>
                            <a:rPr lang="en-US" altLang="zh-CN" sz="2800" b="0" i="1" smtClean="0">
                              <a:solidFill>
                                <a:srgbClr val="0000FF"/>
                              </a:solidFill>
                              <a:latin typeface="Cambria Math" panose="02040503050406030204" pitchFamily="18" charset="0"/>
                            </a:rPr>
                            <m:t>𝑙</m:t>
                          </m:r>
                        </m:den>
                      </m:f>
                    </m:oMath>
                  </m:oMathPara>
                </a14:m>
                <a:endParaRPr lang="zh-CN" altLang="en-US" sz="2800" dirty="0"/>
              </a:p>
            </p:txBody>
          </p:sp>
        </mc:Choice>
        <mc:Fallback xmlns="">
          <p:sp>
            <p:nvSpPr>
              <p:cNvPr id="50" name="矩形 49">
                <a:extLst>
                  <a:ext uri="{FF2B5EF4-FFF2-40B4-BE49-F238E27FC236}">
                    <a16:creationId xmlns:a16="http://schemas.microsoft.com/office/drawing/2014/main" id="{BE7E919B-33C8-4DD3-A877-8233892D70E0}"/>
                  </a:ext>
                </a:extLst>
              </p:cNvPr>
              <p:cNvSpPr>
                <a:spLocks noRot="1" noChangeAspect="1" noMove="1" noResize="1" noEditPoints="1" noAdjustHandles="1" noChangeArrowheads="1" noChangeShapeType="1" noTextEdit="1"/>
              </p:cNvSpPr>
              <p:nvPr/>
            </p:nvSpPr>
            <p:spPr>
              <a:xfrm>
                <a:off x="4627831" y="4328558"/>
                <a:ext cx="1848263" cy="90178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B9D95F68-698B-4DFF-844B-CA7AF00A2448}"/>
                  </a:ext>
                </a:extLst>
              </p:cNvPr>
              <p:cNvSpPr txBox="1"/>
              <p:nvPr/>
            </p:nvSpPr>
            <p:spPr>
              <a:xfrm>
                <a:off x="6411099" y="4587464"/>
                <a:ext cx="163948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rPr>
                        <m:t>𝜇</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dirty="0">
                  <a:solidFill>
                    <a:srgbClr val="0000FF"/>
                  </a:solidFill>
                  <a:latin typeface="+mn-lt"/>
                  <a:ea typeface="+mn-ea"/>
                </a:endParaRPr>
              </a:p>
            </p:txBody>
          </p:sp>
        </mc:Choice>
        <mc:Fallback xmlns="">
          <p:sp>
            <p:nvSpPr>
              <p:cNvPr id="52" name="文本框 51">
                <a:extLst>
                  <a:ext uri="{FF2B5EF4-FFF2-40B4-BE49-F238E27FC236}">
                    <a16:creationId xmlns:a16="http://schemas.microsoft.com/office/drawing/2014/main" id="{B9D95F68-698B-4DFF-844B-CA7AF00A2448}"/>
                  </a:ext>
                </a:extLst>
              </p:cNvPr>
              <p:cNvSpPr txBox="1">
                <a:spLocks noRot="1" noChangeAspect="1" noMove="1" noResize="1" noEditPoints="1" noAdjustHandles="1" noChangeArrowheads="1" noChangeShapeType="1" noTextEdit="1"/>
              </p:cNvSpPr>
              <p:nvPr/>
            </p:nvSpPr>
            <p:spPr>
              <a:xfrm>
                <a:off x="6411099" y="4587464"/>
                <a:ext cx="1639488"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FF4540FD-F30C-420D-9F90-04C2DBF42C20}"/>
                  </a:ext>
                </a:extLst>
              </p:cNvPr>
              <p:cNvSpPr/>
              <p:nvPr/>
            </p:nvSpPr>
            <p:spPr>
              <a:xfrm>
                <a:off x="2897348" y="5357067"/>
                <a:ext cx="1910588"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rPr>
                            <m:t>2</m:t>
                          </m:r>
                        </m:sub>
                      </m:sSub>
                      <m:r>
                        <a:rPr lang="en-US" altLang="zh-CN" sz="2800" i="1">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Ψ</m:t>
                              </m:r>
                            </m:e>
                            <m:sub>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2</m:t>
                              </m:r>
                            </m:sub>
                          </m:sSub>
                        </m:den>
                      </m:f>
                    </m:oMath>
                  </m:oMathPara>
                </a14:m>
                <a:endParaRPr lang="zh-CN" altLang="en-US" sz="2800" dirty="0"/>
              </a:p>
            </p:txBody>
          </p:sp>
        </mc:Choice>
        <mc:Fallback xmlns="">
          <p:sp>
            <p:nvSpPr>
              <p:cNvPr id="53" name="矩形 52">
                <a:extLst>
                  <a:ext uri="{FF2B5EF4-FFF2-40B4-BE49-F238E27FC236}">
                    <a16:creationId xmlns:a16="http://schemas.microsoft.com/office/drawing/2014/main" id="{FF4540FD-F30C-420D-9F90-04C2DBF42C20}"/>
                  </a:ext>
                </a:extLst>
              </p:cNvPr>
              <p:cNvSpPr>
                <a:spLocks noRot="1" noChangeAspect="1" noMove="1" noResize="1" noEditPoints="1" noAdjustHandles="1" noChangeArrowheads="1" noChangeShapeType="1" noTextEdit="1"/>
              </p:cNvSpPr>
              <p:nvPr/>
            </p:nvSpPr>
            <p:spPr>
              <a:xfrm>
                <a:off x="2897348" y="5357067"/>
                <a:ext cx="1910588" cy="9694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9E28A046-CDA7-4EB1-90FE-B7D53CB8C6EC}"/>
                  </a:ext>
                </a:extLst>
              </p:cNvPr>
              <p:cNvSpPr/>
              <p:nvPr/>
            </p:nvSpPr>
            <p:spPr>
              <a:xfrm>
                <a:off x="4627831" y="5376672"/>
                <a:ext cx="1779590"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𝜇</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𝑁</m:t>
                              </m:r>
                            </m:e>
                            <m:sub>
                              <m:r>
                                <a:rPr lang="en-US" altLang="zh-CN" sz="2800" b="0" i="1" smtClean="0">
                                  <a:solidFill>
                                    <a:srgbClr val="0000FF"/>
                                  </a:solidFill>
                                  <a:latin typeface="Cambria Math" panose="02040503050406030204" pitchFamily="18" charset="0"/>
                                </a:rPr>
                                <m:t>`</m:t>
                              </m:r>
                            </m:sub>
                          </m:sSub>
                          <m:r>
                            <a:rPr lang="en-US" altLang="zh-CN" sz="2800" b="0" i="1" smtClean="0">
                              <a:solidFill>
                                <a:srgbClr val="0000FF"/>
                              </a:solidFill>
                              <a:latin typeface="Cambria Math" panose="02040503050406030204" pitchFamily="18" charset="0"/>
                            </a:rPr>
                            <m:t>𝑆</m:t>
                          </m:r>
                        </m:num>
                        <m:den>
                          <m:r>
                            <a:rPr lang="en-US" altLang="zh-CN" sz="2800" b="0" i="1" smtClean="0">
                              <a:solidFill>
                                <a:srgbClr val="0000FF"/>
                              </a:solidFill>
                              <a:latin typeface="Cambria Math" panose="02040503050406030204" pitchFamily="18" charset="0"/>
                            </a:rPr>
                            <m:t>𝑙</m:t>
                          </m:r>
                        </m:den>
                      </m:f>
                    </m:oMath>
                  </m:oMathPara>
                </a14:m>
                <a:endParaRPr lang="zh-CN" altLang="en-US" sz="2800" dirty="0"/>
              </a:p>
            </p:txBody>
          </p:sp>
        </mc:Choice>
        <mc:Fallback xmlns="">
          <p:sp>
            <p:nvSpPr>
              <p:cNvPr id="54" name="矩形 53">
                <a:extLst>
                  <a:ext uri="{FF2B5EF4-FFF2-40B4-BE49-F238E27FC236}">
                    <a16:creationId xmlns:a16="http://schemas.microsoft.com/office/drawing/2014/main" id="{9E28A046-CDA7-4EB1-90FE-B7D53CB8C6EC}"/>
                  </a:ext>
                </a:extLst>
              </p:cNvPr>
              <p:cNvSpPr>
                <a:spLocks noRot="1" noChangeAspect="1" noMove="1" noResize="1" noEditPoints="1" noAdjustHandles="1" noChangeArrowheads="1" noChangeShapeType="1" noTextEdit="1"/>
              </p:cNvSpPr>
              <p:nvPr/>
            </p:nvSpPr>
            <p:spPr>
              <a:xfrm>
                <a:off x="4627831" y="5376672"/>
                <a:ext cx="1779590" cy="901785"/>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51771CFB-2FCD-4D43-88AE-411959E9BBDE}"/>
                  </a:ext>
                </a:extLst>
              </p:cNvPr>
              <p:cNvSpPr txBox="1"/>
              <p:nvPr/>
            </p:nvSpPr>
            <p:spPr>
              <a:xfrm>
                <a:off x="6442652" y="5622987"/>
                <a:ext cx="163948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rPr>
                        <m:t>𝜇</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dirty="0">
                  <a:solidFill>
                    <a:srgbClr val="0000FF"/>
                  </a:solidFill>
                  <a:latin typeface="+mn-lt"/>
                  <a:ea typeface="+mn-ea"/>
                </a:endParaRPr>
              </a:p>
            </p:txBody>
          </p:sp>
        </mc:Choice>
        <mc:Fallback xmlns="">
          <p:sp>
            <p:nvSpPr>
              <p:cNvPr id="55" name="文本框 54">
                <a:extLst>
                  <a:ext uri="{FF2B5EF4-FFF2-40B4-BE49-F238E27FC236}">
                    <a16:creationId xmlns:a16="http://schemas.microsoft.com/office/drawing/2014/main" id="{51771CFB-2FCD-4D43-88AE-411959E9BBDE}"/>
                  </a:ext>
                </a:extLst>
              </p:cNvPr>
              <p:cNvSpPr txBox="1">
                <a:spLocks noRot="1" noChangeAspect="1" noMove="1" noResize="1" noEditPoints="1" noAdjustHandles="1" noChangeArrowheads="1" noChangeShapeType="1" noTextEdit="1"/>
              </p:cNvSpPr>
              <p:nvPr/>
            </p:nvSpPr>
            <p:spPr>
              <a:xfrm>
                <a:off x="6442652" y="5622987"/>
                <a:ext cx="1639487"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02EC22F-F89A-4CE3-AAAF-AC7003F5781A}"/>
                  </a:ext>
                </a:extLst>
              </p:cNvPr>
              <p:cNvSpPr txBox="1"/>
              <p:nvPr/>
            </p:nvSpPr>
            <p:spPr>
              <a:xfrm>
                <a:off x="8454156" y="5103874"/>
                <a:ext cx="284507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𝑀</m:t>
                      </m:r>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rPr>
                            <m:t>21</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rPr>
                            <m:t>2</m:t>
                          </m:r>
                        </m:sub>
                      </m:sSub>
                    </m:oMath>
                  </m:oMathPara>
                </a14:m>
                <a:endParaRPr lang="zh-CN" altLang="en-US" sz="2800" dirty="0">
                  <a:solidFill>
                    <a:srgbClr val="0000FF"/>
                  </a:solidFill>
                  <a:latin typeface="+mn-lt"/>
                  <a:ea typeface="+mn-ea"/>
                </a:endParaRPr>
              </a:p>
            </p:txBody>
          </p:sp>
        </mc:Choice>
        <mc:Fallback xmlns="">
          <p:sp>
            <p:nvSpPr>
              <p:cNvPr id="16" name="文本框 15">
                <a:extLst>
                  <a:ext uri="{FF2B5EF4-FFF2-40B4-BE49-F238E27FC236}">
                    <a16:creationId xmlns:a16="http://schemas.microsoft.com/office/drawing/2014/main" id="{D02EC22F-F89A-4CE3-AAAF-AC7003F5781A}"/>
                  </a:ext>
                </a:extLst>
              </p:cNvPr>
              <p:cNvSpPr txBox="1">
                <a:spLocks noRot="1" noChangeAspect="1" noMove="1" noResize="1" noEditPoints="1" noAdjustHandles="1" noChangeArrowheads="1" noChangeShapeType="1" noTextEdit="1"/>
              </p:cNvSpPr>
              <p:nvPr/>
            </p:nvSpPr>
            <p:spPr>
              <a:xfrm>
                <a:off x="8454156" y="5103874"/>
                <a:ext cx="2845074" cy="430887"/>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2666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up)">
                                      <p:cBhvr>
                                        <p:cTn id="17" dur="500"/>
                                        <p:tgtEl>
                                          <p:spTgt spid="3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up)">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wipe(left)">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wipe(up)">
                                      <p:cBhvr>
                                        <p:cTn id="37" dur="500"/>
                                        <p:tgtEl>
                                          <p:spTgt spid="4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500"/>
                                        <p:tgtEl>
                                          <p:spTgt spid="4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left)">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left)">
                                      <p:cBhvr>
                                        <p:cTn id="52" dur="500"/>
                                        <p:tgtEl>
                                          <p:spTgt spid="5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wipe(up)">
                                      <p:cBhvr>
                                        <p:cTn id="57" dur="500"/>
                                        <p:tgtEl>
                                          <p:spTgt spid="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wipe(left)">
                                      <p:cBhvr>
                                        <p:cTn id="62" dur="500"/>
                                        <p:tgtEl>
                                          <p:spTgt spid="5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4"/>
                                        </p:tgtEl>
                                        <p:attrNameLst>
                                          <p:attrName>style.visibility</p:attrName>
                                        </p:attrNameLst>
                                      </p:cBhvr>
                                      <p:to>
                                        <p:strVal val="visible"/>
                                      </p:to>
                                    </p:set>
                                    <p:animEffect transition="in" filter="wipe(left)">
                                      <p:cBhvr>
                                        <p:cTn id="67" dur="500"/>
                                        <p:tgtEl>
                                          <p:spTgt spid="5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5"/>
                                        </p:tgtEl>
                                        <p:attrNameLst>
                                          <p:attrName>style.visibility</p:attrName>
                                        </p:attrNameLst>
                                      </p:cBhvr>
                                      <p:to>
                                        <p:strVal val="visible"/>
                                      </p:to>
                                    </p:set>
                                    <p:animEffect transition="in" filter="wipe(left)">
                                      <p:cBhvr>
                                        <p:cTn id="72" dur="500"/>
                                        <p:tgtEl>
                                          <p:spTgt spid="5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wipe(left)">
                                      <p:cBhvr>
                                        <p:cTn id="7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4" grpId="0" autoUpdateAnimBg="0"/>
      <p:bldP spid="8" grpId="0" autoUpdateAnimBg="0"/>
      <p:bldP spid="39" grpId="0" autoUpdateAnimBg="0"/>
      <p:bldP spid="41" grpId="0" autoUpdateAnimBg="0"/>
      <p:bldP spid="15" grpId="0"/>
      <p:bldP spid="48" grpId="0"/>
      <p:bldP spid="49" grpId="0"/>
      <p:bldP spid="50" grpId="0"/>
      <p:bldP spid="52" grpId="0"/>
      <p:bldP spid="53" grpId="0"/>
      <p:bldP spid="54" grpId="0"/>
      <p:bldP spid="55" grpId="0"/>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3433" name="Text Box 4"/>
              <p:cNvSpPr txBox="1">
                <a:spLocks noChangeArrowheads="1"/>
              </p:cNvSpPr>
              <p:nvPr/>
            </p:nvSpPr>
            <p:spPr bwMode="auto">
              <a:xfrm>
                <a:off x="711536" y="5551052"/>
                <a:ext cx="7115176" cy="523876"/>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耦合系数</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0</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𝑘</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oMath>
                </a14:m>
                <a:r>
                  <a:rPr lang="zh-CN" altLang="en-US" sz="2800" dirty="0">
                    <a:solidFill>
                      <a:srgbClr val="0000FF"/>
                    </a:solidFill>
                    <a:latin typeface="+mn-ea"/>
                    <a:ea typeface="+mn-ea"/>
                  </a:rPr>
                  <a:t>与线圈的相对位置有关。</a:t>
                </a:r>
              </a:p>
            </p:txBody>
          </p:sp>
        </mc:Choice>
        <mc:Fallback xmlns="">
          <p:sp>
            <p:nvSpPr>
              <p:cNvPr id="103433" name="Text Box 4"/>
              <p:cNvSpPr txBox="1">
                <a:spLocks noRot="1" noChangeAspect="1" noMove="1" noResize="1" noEditPoints="1" noAdjustHandles="1" noChangeArrowheads="1" noChangeShapeType="1" noTextEdit="1"/>
              </p:cNvSpPr>
              <p:nvPr/>
            </p:nvSpPr>
            <p:spPr bwMode="auto">
              <a:xfrm>
                <a:off x="711536" y="5551052"/>
                <a:ext cx="7115176" cy="523876"/>
              </a:xfrm>
              <a:prstGeom prst="rect">
                <a:avLst/>
              </a:prstGeom>
              <a:blipFill>
                <a:blip r:embed="rId3"/>
                <a:stretch>
                  <a:fillRect l="-1799" t="-12791" r="-343"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6" name="Text Box 6"/>
          <p:cNvSpPr txBox="1">
            <a:spLocks noChangeArrowheads="1"/>
          </p:cNvSpPr>
          <p:nvPr/>
        </p:nvSpPr>
        <p:spPr bwMode="auto">
          <a:xfrm>
            <a:off x="711536" y="3791588"/>
            <a:ext cx="843597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以上是无漏磁情况下推导的，即彼此磁场完全穿过。</a:t>
            </a:r>
          </a:p>
          <a:p>
            <a:pPr algn="just" eaLnBrk="1" hangingPunct="1">
              <a:spcBef>
                <a:spcPct val="0"/>
              </a:spcBef>
              <a:buClrTx/>
              <a:buFontTx/>
              <a:buNone/>
            </a:pPr>
            <a:r>
              <a:rPr lang="zh-CN" altLang="en-US" sz="2800" dirty="0">
                <a:solidFill>
                  <a:srgbClr val="0000FF"/>
                </a:solidFill>
                <a:latin typeface="+mn-ea"/>
                <a:ea typeface="+mn-ea"/>
              </a:rPr>
              <a:t>当有漏磁时:</a:t>
            </a:r>
          </a:p>
        </p:txBody>
      </p:sp>
      <p:sp>
        <p:nvSpPr>
          <p:cNvPr id="10" name="Text Box 12"/>
          <p:cNvSpPr txBox="1">
            <a:spLocks noChangeArrowheads="1"/>
          </p:cNvSpPr>
          <p:nvPr/>
        </p:nvSpPr>
        <p:spPr bwMode="auto">
          <a:xfrm>
            <a:off x="711536" y="515817"/>
            <a:ext cx="48482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同理可求出每个线圈的自感：</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AB390B19-157C-4530-9F02-E04EE1127DE6}"/>
                  </a:ext>
                </a:extLst>
              </p:cNvPr>
              <p:cNvSpPr/>
              <p:nvPr/>
            </p:nvSpPr>
            <p:spPr>
              <a:xfrm>
                <a:off x="2081845" y="1090957"/>
                <a:ext cx="1511632"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𝐿</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Ψ</m:t>
                              </m:r>
                            </m:e>
                            <m:sub>
                              <m:r>
                                <a:rPr lang="en-US" altLang="zh-CN" sz="2800" i="1">
                                  <a:solidFill>
                                    <a:srgbClr val="0000FF"/>
                                  </a:solidFill>
                                  <a:latin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1</m:t>
                              </m:r>
                            </m:sub>
                          </m:sSub>
                        </m:den>
                      </m:f>
                    </m:oMath>
                  </m:oMathPara>
                </a14:m>
                <a:endParaRPr lang="zh-CN" altLang="en-US" sz="2800" dirty="0"/>
              </a:p>
            </p:txBody>
          </p:sp>
        </mc:Choice>
        <mc:Fallback xmlns="">
          <p:sp>
            <p:nvSpPr>
              <p:cNvPr id="11" name="矩形 10">
                <a:extLst>
                  <a:ext uri="{FF2B5EF4-FFF2-40B4-BE49-F238E27FC236}">
                    <a16:creationId xmlns:a16="http://schemas.microsoft.com/office/drawing/2014/main" id="{AB390B19-157C-4530-9F02-E04EE1127DE6}"/>
                  </a:ext>
                </a:extLst>
              </p:cNvPr>
              <p:cNvSpPr>
                <a:spLocks noRot="1" noChangeAspect="1" noMove="1" noResize="1" noEditPoints="1" noAdjustHandles="1" noChangeArrowheads="1" noChangeShapeType="1" noTextEdit="1"/>
              </p:cNvSpPr>
              <p:nvPr/>
            </p:nvSpPr>
            <p:spPr>
              <a:xfrm>
                <a:off x="2081845" y="1090957"/>
                <a:ext cx="1511632" cy="96943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26EE59CF-B902-4599-BDB0-BBB37B602C33}"/>
                  </a:ext>
                </a:extLst>
              </p:cNvPr>
              <p:cNvSpPr/>
              <p:nvPr/>
            </p:nvSpPr>
            <p:spPr>
              <a:xfrm>
                <a:off x="3593477" y="1118562"/>
                <a:ext cx="1839991"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𝜇</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𝑁</m:t>
                              </m:r>
                            </m:e>
                            <m:sub>
                              <m:r>
                                <a:rPr lang="en-US" altLang="zh-CN" sz="2800" b="0" i="1" smtClean="0">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𝑆</m:t>
                          </m:r>
                        </m:num>
                        <m:den>
                          <m:r>
                            <a:rPr lang="en-US" altLang="zh-CN" sz="2800" b="0" i="1" smtClean="0">
                              <a:solidFill>
                                <a:srgbClr val="0000FF"/>
                              </a:solidFill>
                              <a:latin typeface="Cambria Math" panose="02040503050406030204" pitchFamily="18" charset="0"/>
                            </a:rPr>
                            <m:t>𝑙</m:t>
                          </m:r>
                        </m:den>
                      </m:f>
                    </m:oMath>
                  </m:oMathPara>
                </a14:m>
                <a:endParaRPr lang="zh-CN" altLang="en-US" sz="2800" dirty="0"/>
              </a:p>
            </p:txBody>
          </p:sp>
        </mc:Choice>
        <mc:Fallback xmlns="">
          <p:sp>
            <p:nvSpPr>
              <p:cNvPr id="12" name="矩形 11">
                <a:extLst>
                  <a:ext uri="{FF2B5EF4-FFF2-40B4-BE49-F238E27FC236}">
                    <a16:creationId xmlns:a16="http://schemas.microsoft.com/office/drawing/2014/main" id="{26EE59CF-B902-4599-BDB0-BBB37B602C33}"/>
                  </a:ext>
                </a:extLst>
              </p:cNvPr>
              <p:cNvSpPr>
                <a:spLocks noRot="1" noChangeAspect="1" noMove="1" noResize="1" noEditPoints="1" noAdjustHandles="1" noChangeArrowheads="1" noChangeShapeType="1" noTextEdit="1"/>
              </p:cNvSpPr>
              <p:nvPr/>
            </p:nvSpPr>
            <p:spPr>
              <a:xfrm>
                <a:off x="3593477" y="1118562"/>
                <a:ext cx="1839991" cy="90178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C35001F-F719-4EBA-859A-D2AA24417CF3}"/>
                  </a:ext>
                </a:extLst>
              </p:cNvPr>
              <p:cNvSpPr txBox="1"/>
              <p:nvPr/>
            </p:nvSpPr>
            <p:spPr>
              <a:xfrm>
                <a:off x="5450011" y="1361970"/>
                <a:ext cx="1279966" cy="435889"/>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rPr>
                        <m:t>𝜇</m:t>
                      </m:r>
                      <m:sSubSup>
                        <m:sSubSupPr>
                          <m:ctrlPr>
                            <a:rPr lang="en-US" altLang="zh-CN" sz="2800" i="1" smtClean="0">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𝑛</m:t>
                          </m:r>
                        </m:e>
                        <m:sub>
                          <m:r>
                            <a:rPr lang="en-US" altLang="zh-CN" sz="2800" b="0" i="1" smtClean="0">
                              <a:solidFill>
                                <a:srgbClr val="0000FF"/>
                              </a:solidFill>
                              <a:latin typeface="Cambria Math" panose="02040503050406030204" pitchFamily="18" charset="0"/>
                            </a:rPr>
                            <m:t>1</m:t>
                          </m:r>
                        </m:sub>
                        <m:sup>
                          <m:r>
                            <a:rPr lang="en-US" altLang="zh-CN" sz="2800" b="0" i="1" smtClean="0">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dirty="0">
                  <a:solidFill>
                    <a:srgbClr val="0000FF"/>
                  </a:solidFill>
                  <a:latin typeface="+mn-lt"/>
                  <a:ea typeface="+mn-ea"/>
                </a:endParaRPr>
              </a:p>
            </p:txBody>
          </p:sp>
        </mc:Choice>
        <mc:Fallback xmlns="">
          <p:sp>
            <p:nvSpPr>
              <p:cNvPr id="13" name="文本框 12">
                <a:extLst>
                  <a:ext uri="{FF2B5EF4-FFF2-40B4-BE49-F238E27FC236}">
                    <a16:creationId xmlns:a16="http://schemas.microsoft.com/office/drawing/2014/main" id="{0C35001F-F719-4EBA-859A-D2AA24417CF3}"/>
                  </a:ext>
                </a:extLst>
              </p:cNvPr>
              <p:cNvSpPr txBox="1">
                <a:spLocks noRot="1" noChangeAspect="1" noMove="1" noResize="1" noEditPoints="1" noAdjustHandles="1" noChangeArrowheads="1" noChangeShapeType="1" noTextEdit="1"/>
              </p:cNvSpPr>
              <p:nvPr/>
            </p:nvSpPr>
            <p:spPr>
              <a:xfrm>
                <a:off x="5450011" y="1361970"/>
                <a:ext cx="1279966" cy="43588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3E478144-AB8B-41FC-9104-5C9FB244493E}"/>
                  </a:ext>
                </a:extLst>
              </p:cNvPr>
              <p:cNvSpPr/>
              <p:nvPr/>
            </p:nvSpPr>
            <p:spPr>
              <a:xfrm>
                <a:off x="2081845" y="2072902"/>
                <a:ext cx="1543884"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Ψ</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2</m:t>
                              </m:r>
                            </m:sub>
                          </m:sSub>
                        </m:den>
                      </m:f>
                    </m:oMath>
                  </m:oMathPara>
                </a14:m>
                <a:endParaRPr lang="zh-CN" altLang="en-US" sz="2800" dirty="0"/>
              </a:p>
            </p:txBody>
          </p:sp>
        </mc:Choice>
        <mc:Fallback xmlns="">
          <p:sp>
            <p:nvSpPr>
              <p:cNvPr id="14" name="矩形 13">
                <a:extLst>
                  <a:ext uri="{FF2B5EF4-FFF2-40B4-BE49-F238E27FC236}">
                    <a16:creationId xmlns:a16="http://schemas.microsoft.com/office/drawing/2014/main" id="{3E478144-AB8B-41FC-9104-5C9FB244493E}"/>
                  </a:ext>
                </a:extLst>
              </p:cNvPr>
              <p:cNvSpPr>
                <a:spLocks noRot="1" noChangeAspect="1" noMove="1" noResize="1" noEditPoints="1" noAdjustHandles="1" noChangeArrowheads="1" noChangeShapeType="1" noTextEdit="1"/>
              </p:cNvSpPr>
              <p:nvPr/>
            </p:nvSpPr>
            <p:spPr>
              <a:xfrm>
                <a:off x="2081845" y="2072902"/>
                <a:ext cx="1543884" cy="9694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469F565F-CCA7-48FB-85D7-53E616C766C2}"/>
                  </a:ext>
                </a:extLst>
              </p:cNvPr>
              <p:cNvSpPr/>
              <p:nvPr/>
            </p:nvSpPr>
            <p:spPr>
              <a:xfrm>
                <a:off x="3593477" y="2102038"/>
                <a:ext cx="1856534"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𝜇</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𝑁</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𝑆</m:t>
                          </m:r>
                        </m:num>
                        <m:den>
                          <m:r>
                            <a:rPr lang="en-US" altLang="zh-CN" sz="2800" b="0" i="1" smtClean="0">
                              <a:solidFill>
                                <a:srgbClr val="0000FF"/>
                              </a:solidFill>
                              <a:latin typeface="Cambria Math" panose="02040503050406030204" pitchFamily="18" charset="0"/>
                            </a:rPr>
                            <m:t>𝑙</m:t>
                          </m:r>
                        </m:den>
                      </m:f>
                    </m:oMath>
                  </m:oMathPara>
                </a14:m>
                <a:endParaRPr lang="zh-CN" altLang="en-US" sz="2800" dirty="0"/>
              </a:p>
            </p:txBody>
          </p:sp>
        </mc:Choice>
        <mc:Fallback xmlns="">
          <p:sp>
            <p:nvSpPr>
              <p:cNvPr id="15" name="矩形 14">
                <a:extLst>
                  <a:ext uri="{FF2B5EF4-FFF2-40B4-BE49-F238E27FC236}">
                    <a16:creationId xmlns:a16="http://schemas.microsoft.com/office/drawing/2014/main" id="{469F565F-CCA7-48FB-85D7-53E616C766C2}"/>
                  </a:ext>
                </a:extLst>
              </p:cNvPr>
              <p:cNvSpPr>
                <a:spLocks noRot="1" noChangeAspect="1" noMove="1" noResize="1" noEditPoints="1" noAdjustHandles="1" noChangeArrowheads="1" noChangeShapeType="1" noTextEdit="1"/>
              </p:cNvSpPr>
              <p:nvPr/>
            </p:nvSpPr>
            <p:spPr>
              <a:xfrm>
                <a:off x="3593477" y="2102038"/>
                <a:ext cx="1856534" cy="90178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6E71FC2-AEEE-4A9A-BB90-80E30CD69D2F}"/>
                  </a:ext>
                </a:extLst>
              </p:cNvPr>
              <p:cNvSpPr txBox="1"/>
              <p:nvPr/>
            </p:nvSpPr>
            <p:spPr>
              <a:xfrm>
                <a:off x="5450011" y="2339289"/>
                <a:ext cx="1279966" cy="436658"/>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rPr>
                        <m:t>𝜇</m:t>
                      </m:r>
                      <m:sSubSup>
                        <m:sSubSupPr>
                          <m:ctrlPr>
                            <a:rPr lang="en-US" altLang="zh-CN" sz="2800" i="1" smtClean="0">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𝑛</m:t>
                          </m:r>
                        </m:e>
                        <m:sub>
                          <m:r>
                            <a:rPr lang="en-US" altLang="zh-CN" sz="2800" b="0" i="1" smtClean="0">
                              <a:solidFill>
                                <a:srgbClr val="0000FF"/>
                              </a:solidFill>
                              <a:latin typeface="Cambria Math" panose="02040503050406030204" pitchFamily="18" charset="0"/>
                            </a:rPr>
                            <m:t>2</m:t>
                          </m:r>
                        </m:sub>
                        <m:sup>
                          <m:r>
                            <a:rPr lang="en-US" altLang="zh-CN" sz="2800" b="0" i="1" smtClean="0">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dirty="0">
                  <a:solidFill>
                    <a:srgbClr val="0000FF"/>
                  </a:solidFill>
                  <a:latin typeface="+mn-lt"/>
                  <a:ea typeface="+mn-ea"/>
                </a:endParaRPr>
              </a:p>
            </p:txBody>
          </p:sp>
        </mc:Choice>
        <mc:Fallback xmlns="">
          <p:sp>
            <p:nvSpPr>
              <p:cNvPr id="16" name="文本框 15">
                <a:extLst>
                  <a:ext uri="{FF2B5EF4-FFF2-40B4-BE49-F238E27FC236}">
                    <a16:creationId xmlns:a16="http://schemas.microsoft.com/office/drawing/2014/main" id="{56E71FC2-AEEE-4A9A-BB90-80E30CD69D2F}"/>
                  </a:ext>
                </a:extLst>
              </p:cNvPr>
              <p:cNvSpPr txBox="1">
                <a:spLocks noRot="1" noChangeAspect="1" noMove="1" noResize="1" noEditPoints="1" noAdjustHandles="1" noChangeArrowheads="1" noChangeShapeType="1" noTextEdit="1"/>
              </p:cNvSpPr>
              <p:nvPr/>
            </p:nvSpPr>
            <p:spPr>
              <a:xfrm>
                <a:off x="5450011" y="2339289"/>
                <a:ext cx="1279966" cy="43665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24790E4C-D8EA-4150-B178-9AB9805F8CC5}"/>
                  </a:ext>
                </a:extLst>
              </p:cNvPr>
              <p:cNvSpPr txBox="1"/>
              <p:nvPr/>
            </p:nvSpPr>
            <p:spPr>
              <a:xfrm>
                <a:off x="2081845" y="3124026"/>
                <a:ext cx="2151166" cy="52181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𝑀</m:t>
                      </m:r>
                      <m:r>
                        <a:rPr lang="en-US" altLang="zh-CN" sz="2800" b="0" i="1" smtClean="0">
                          <a:solidFill>
                            <a:srgbClr val="0000FF"/>
                          </a:solidFill>
                          <a:latin typeface="Cambria Math" panose="02040503050406030204" pitchFamily="18" charset="0"/>
                          <a:ea typeface="+mn-ea"/>
                        </a:rPr>
                        <m:t>=</m:t>
                      </m:r>
                      <m:rad>
                        <m:radPr>
                          <m:degHide m:val="on"/>
                          <m:ctrlPr>
                            <a:rPr lang="en-US" altLang="zh-CN" sz="2800" b="0" i="1" smtClean="0">
                              <a:solidFill>
                                <a:srgbClr val="0000FF"/>
                              </a:solidFill>
                              <a:latin typeface="Cambria Math" panose="02040503050406030204" pitchFamily="18" charset="0"/>
                              <a:ea typeface="+mn-ea"/>
                            </a:rPr>
                          </m:ctrlPr>
                        </m:radPr>
                        <m:deg/>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rad>
                    </m:oMath>
                  </m:oMathPara>
                </a14:m>
                <a:endParaRPr lang="zh-CN" altLang="en-US" sz="2800" dirty="0">
                  <a:solidFill>
                    <a:srgbClr val="0000FF"/>
                  </a:solidFill>
                  <a:latin typeface="+mn-lt"/>
                  <a:ea typeface="+mn-ea"/>
                </a:endParaRPr>
              </a:p>
            </p:txBody>
          </p:sp>
        </mc:Choice>
        <mc:Fallback xmlns="">
          <p:sp>
            <p:nvSpPr>
              <p:cNvPr id="4" name="文本框 3">
                <a:extLst>
                  <a:ext uri="{FF2B5EF4-FFF2-40B4-BE49-F238E27FC236}">
                    <a16:creationId xmlns:a16="http://schemas.microsoft.com/office/drawing/2014/main" id="{24790E4C-D8EA-4150-B178-9AB9805F8CC5}"/>
                  </a:ext>
                </a:extLst>
              </p:cNvPr>
              <p:cNvSpPr txBox="1">
                <a:spLocks noRot="1" noChangeAspect="1" noMove="1" noResize="1" noEditPoints="1" noAdjustHandles="1" noChangeArrowheads="1" noChangeShapeType="1" noTextEdit="1"/>
              </p:cNvSpPr>
              <p:nvPr/>
            </p:nvSpPr>
            <p:spPr>
              <a:xfrm>
                <a:off x="2081845" y="3124026"/>
                <a:ext cx="2151166" cy="52181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4542603B-474F-49CF-994F-61E7A1AF4128}"/>
                  </a:ext>
                </a:extLst>
              </p:cNvPr>
              <p:cNvSpPr txBox="1"/>
              <p:nvPr/>
            </p:nvSpPr>
            <p:spPr>
              <a:xfrm>
                <a:off x="2177512" y="4883490"/>
                <a:ext cx="2055499" cy="52181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𝑀</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𝑘</m:t>
                      </m:r>
                      <m:rad>
                        <m:radPr>
                          <m:degHide m:val="on"/>
                          <m:ctrlPr>
                            <a:rPr lang="en-US" altLang="zh-CN" sz="2800" b="0" i="1" smtClean="0">
                              <a:solidFill>
                                <a:srgbClr val="0000FF"/>
                              </a:solidFill>
                              <a:latin typeface="Cambria Math" panose="02040503050406030204" pitchFamily="18" charset="0"/>
                              <a:ea typeface="+mn-ea"/>
                            </a:rPr>
                          </m:ctrlPr>
                        </m:radPr>
                        <m:deg/>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rad>
                    </m:oMath>
                  </m:oMathPara>
                </a14:m>
                <a:endParaRPr lang="zh-CN" altLang="en-US" sz="2800" dirty="0">
                  <a:solidFill>
                    <a:srgbClr val="0000FF"/>
                  </a:solidFill>
                  <a:latin typeface="+mn-lt"/>
                  <a:ea typeface="+mn-ea"/>
                </a:endParaRPr>
              </a:p>
            </p:txBody>
          </p:sp>
        </mc:Choice>
        <mc:Fallback xmlns="">
          <p:sp>
            <p:nvSpPr>
              <p:cNvPr id="18" name="文本框 17">
                <a:extLst>
                  <a:ext uri="{FF2B5EF4-FFF2-40B4-BE49-F238E27FC236}">
                    <a16:creationId xmlns:a16="http://schemas.microsoft.com/office/drawing/2014/main" id="{4542603B-474F-49CF-994F-61E7A1AF4128}"/>
                  </a:ext>
                </a:extLst>
              </p:cNvPr>
              <p:cNvSpPr txBox="1">
                <a:spLocks noRot="1" noChangeAspect="1" noMove="1" noResize="1" noEditPoints="1" noAdjustHandles="1" noChangeArrowheads="1" noChangeShapeType="1" noTextEdit="1"/>
              </p:cNvSpPr>
              <p:nvPr/>
            </p:nvSpPr>
            <p:spPr>
              <a:xfrm>
                <a:off x="2177512" y="4883490"/>
                <a:ext cx="2055499" cy="52181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112657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wipe(left)">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ox(out)">
                                      <p:cBhvr>
                                        <p:cTn id="47" dur="500"/>
                                        <p:tgtEl>
                                          <p:spTgt spid="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3433"/>
                                        </p:tgtEl>
                                        <p:attrNameLst>
                                          <p:attrName>style.visibility</p:attrName>
                                        </p:attrNameLst>
                                      </p:cBhvr>
                                      <p:to>
                                        <p:strVal val="visible"/>
                                      </p:to>
                                    </p:set>
                                    <p:animEffect transition="in" filter="wipe(left)">
                                      <p:cBhvr>
                                        <p:cTn id="57" dur="500"/>
                                        <p:tgtEl>
                                          <p:spTgt spid="1034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33" grpId="0"/>
      <p:bldP spid="6" grpId="0" autoUpdateAnimBg="0"/>
      <p:bldP spid="10" grpId="0" autoUpdateAnimBg="0"/>
      <p:bldP spid="11" grpId="0"/>
      <p:bldP spid="12" grpId="0"/>
      <p:bldP spid="13" grpId="0"/>
      <p:bldP spid="14" grpId="0"/>
      <p:bldP spid="15" grpId="0"/>
      <p:bldP spid="16" grpId="0"/>
      <p:bldP spid="4" grpId="0"/>
      <p:bldP spid="1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Box 2"/>
              <p:cNvSpPr txBox="1">
                <a:spLocks noChangeArrowheads="1"/>
              </p:cNvSpPr>
              <p:nvPr/>
            </p:nvSpPr>
            <p:spPr bwMode="auto">
              <a:xfrm>
                <a:off x="675787" y="496887"/>
                <a:ext cx="2839467"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例：</a:t>
                </a:r>
                <a14:m>
                  <m:oMath xmlns:m="http://schemas.openxmlformats.org/officeDocument/2006/math">
                    <m:r>
                      <a:rPr lang="en-US" altLang="zh-CN" sz="2800" b="0" i="1" smtClean="0">
                        <a:solidFill>
                          <a:srgbClr val="0000FF"/>
                        </a:solidFill>
                        <a:latin typeface="Cambria Math" panose="02040503050406030204" pitchFamily="18" charset="0"/>
                        <a:ea typeface="+mn-ea"/>
                      </a:rPr>
                      <m:t>𝑅𝐿</m:t>
                    </m:r>
                  </m:oMath>
                </a14:m>
                <a:r>
                  <a:rPr lang="zh-CN" altLang="en-US" sz="2800" dirty="0">
                    <a:solidFill>
                      <a:srgbClr val="0000FF"/>
                    </a:solidFill>
                    <a:latin typeface="+mn-ea"/>
                    <a:ea typeface="+mn-ea"/>
                  </a:rPr>
                  <a:t>电路。</a:t>
                </a:r>
              </a:p>
            </p:txBody>
          </p:sp>
        </mc:Choice>
        <mc:Fallback xmlns="">
          <p:sp>
            <p:nvSpPr>
              <p:cNvPr id="2" name="Text Box 2"/>
              <p:cNvSpPr txBox="1">
                <a:spLocks noRot="1" noChangeAspect="1" noMove="1" noResize="1" noEditPoints="1" noAdjustHandles="1" noChangeArrowheads="1" noChangeShapeType="1" noTextEdit="1"/>
              </p:cNvSpPr>
              <p:nvPr/>
            </p:nvSpPr>
            <p:spPr bwMode="auto">
              <a:xfrm>
                <a:off x="675787" y="496887"/>
                <a:ext cx="2839467" cy="523220"/>
              </a:xfrm>
              <a:prstGeom prst="rect">
                <a:avLst/>
              </a:prstGeom>
              <a:blipFill>
                <a:blip r:embed="rId3"/>
                <a:stretch>
                  <a:fillRect l="-4506" t="-12941" b="-329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534" name="Text Box 54"/>
              <p:cNvSpPr txBox="1">
                <a:spLocks noChangeArrowheads="1"/>
              </p:cNvSpPr>
              <p:nvPr/>
            </p:nvSpPr>
            <p:spPr bwMode="auto">
              <a:xfrm>
                <a:off x="2665279" y="5611367"/>
                <a:ext cx="2870979"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定义</a:t>
                </a:r>
                <a14:m>
                  <m:oMath xmlns:m="http://schemas.openxmlformats.org/officeDocument/2006/math">
                    <m:r>
                      <a:rPr lang="zh-CN" altLang="en-US" sz="2800" i="1" smtClean="0">
                        <a:solidFill>
                          <a:srgbClr val="0000FF"/>
                        </a:solidFill>
                        <a:latin typeface="Cambria Math" panose="02040503050406030204" pitchFamily="18" charset="0"/>
                        <a:ea typeface="+mn-ea"/>
                      </a:rPr>
                      <m:t>𝜏</m:t>
                    </m:r>
                  </m:oMath>
                </a14:m>
                <a:r>
                  <a:rPr lang="zh-CN" altLang="en-US" sz="2800" dirty="0">
                    <a:solidFill>
                      <a:srgbClr val="0000FF"/>
                    </a:solidFill>
                    <a:latin typeface="+mn-ea"/>
                    <a:ea typeface="+mn-ea"/>
                  </a:rPr>
                  <a:t>为时间常数</a:t>
                </a:r>
              </a:p>
            </p:txBody>
          </p:sp>
        </mc:Choice>
        <mc:Fallback xmlns="">
          <p:sp>
            <p:nvSpPr>
              <p:cNvPr id="105534" name="Text Box 54"/>
              <p:cNvSpPr txBox="1">
                <a:spLocks noRot="1" noChangeAspect="1" noMove="1" noResize="1" noEditPoints="1" noAdjustHandles="1" noChangeArrowheads="1" noChangeShapeType="1" noTextEdit="1"/>
              </p:cNvSpPr>
              <p:nvPr/>
            </p:nvSpPr>
            <p:spPr bwMode="auto">
              <a:xfrm>
                <a:off x="2665279" y="5611367"/>
                <a:ext cx="2870979" cy="523220"/>
              </a:xfrm>
              <a:prstGeom prst="rect">
                <a:avLst/>
              </a:prstGeom>
              <a:blipFill>
                <a:blip r:embed="rId4"/>
                <a:stretch>
                  <a:fillRect l="-4246" t="-11628" r="-2972"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05523" name="Freeform 44"/>
          <p:cNvSpPr>
            <a:spLocks/>
          </p:cNvSpPr>
          <p:nvPr/>
        </p:nvSpPr>
        <p:spPr bwMode="auto">
          <a:xfrm>
            <a:off x="9286387" y="1757361"/>
            <a:ext cx="1588" cy="441325"/>
          </a:xfrm>
          <a:custGeom>
            <a:avLst/>
            <a:gdLst>
              <a:gd name="T0" fmla="*/ 0 w 1"/>
              <a:gd name="T1" fmla="*/ 278 h 278"/>
              <a:gd name="T2" fmla="*/ 0 w 1"/>
              <a:gd name="T3" fmla="*/ 0 h 278"/>
              <a:gd name="T4" fmla="*/ 0 60000 65536"/>
              <a:gd name="T5" fmla="*/ 0 60000 65536"/>
            </a:gdLst>
            <a:ahLst/>
            <a:cxnLst>
              <a:cxn ang="T4">
                <a:pos x="T0" y="T1"/>
              </a:cxn>
              <a:cxn ang="T5">
                <a:pos x="T2" y="T3"/>
              </a:cxn>
            </a:cxnLst>
            <a:rect l="0" t="0" r="r" b="b"/>
            <a:pathLst>
              <a:path w="1" h="278">
                <a:moveTo>
                  <a:pt x="0" y="278"/>
                </a:moveTo>
                <a:lnTo>
                  <a:pt x="0" y="0"/>
                </a:lnTo>
              </a:path>
            </a:pathLst>
          </a:custGeom>
          <a:noFill/>
          <a:ln w="60325">
            <a:solidFill>
              <a:srgbClr val="FF00FF"/>
            </a:solidFill>
            <a:round/>
            <a:headEn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54" name="Text Box 97"/>
          <p:cNvSpPr txBox="1">
            <a:spLocks noChangeArrowheads="1"/>
          </p:cNvSpPr>
          <p:nvPr/>
        </p:nvSpPr>
        <p:spPr bwMode="auto">
          <a:xfrm>
            <a:off x="675787" y="1150936"/>
            <a:ext cx="4848225"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a:solidFill>
                  <a:srgbClr val="0000FF"/>
                </a:solidFill>
                <a:latin typeface="+mn-ea"/>
                <a:ea typeface="+mn-ea"/>
              </a:rPr>
              <a:t>由于电流变化比较慢，在任一</a:t>
            </a:r>
          </a:p>
          <a:p>
            <a:pPr algn="just" eaLnBrk="1" hangingPunct="1">
              <a:spcBef>
                <a:spcPct val="0"/>
              </a:spcBef>
              <a:buClrTx/>
              <a:buFontTx/>
              <a:buNone/>
            </a:pPr>
            <a:r>
              <a:rPr lang="zh-CN" altLang="en-US" sz="2800">
                <a:solidFill>
                  <a:srgbClr val="0000FF"/>
                </a:solidFill>
                <a:latin typeface="+mn-ea"/>
                <a:ea typeface="+mn-ea"/>
              </a:rPr>
              <a:t>时刻基尔霍夫第二方程仍成立</a:t>
            </a:r>
          </a:p>
        </p:txBody>
      </p:sp>
      <mc:AlternateContent xmlns:mc="http://schemas.openxmlformats.org/markup-compatibility/2006" xmlns:a14="http://schemas.microsoft.com/office/drawing/2010/main">
        <mc:Choice Requires="a14">
          <p:sp>
            <p:nvSpPr>
              <p:cNvPr id="105492" name="Text Box 98"/>
              <p:cNvSpPr txBox="1">
                <a:spLocks noChangeArrowheads="1"/>
              </p:cNvSpPr>
              <p:nvPr/>
            </p:nvSpPr>
            <p:spPr bwMode="auto">
              <a:xfrm>
                <a:off x="675787" y="3719189"/>
                <a:ext cx="4305301" cy="5238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利用初始条件</a:t>
                </a:r>
                <a14:m>
                  <m:oMath xmlns:m="http://schemas.openxmlformats.org/officeDocument/2006/math">
                    <m:r>
                      <a:rPr lang="en-US" altLang="zh-CN" sz="2800" b="0" i="1" smtClean="0">
                        <a:solidFill>
                          <a:srgbClr val="0000FF"/>
                        </a:solidFill>
                        <a:latin typeface="Cambria Math" panose="02040503050406030204" pitchFamily="18" charset="0"/>
                        <a:ea typeface="+mn-ea"/>
                      </a:rPr>
                      <m:t>𝑡</m:t>
                    </m:r>
                    <m:r>
                      <a:rPr lang="en-US" altLang="zh-CN" sz="2800" b="0" i="1" smtClean="0">
                        <a:solidFill>
                          <a:srgbClr val="0000FF"/>
                        </a:solidFill>
                        <a:latin typeface="Cambria Math" panose="02040503050406030204" pitchFamily="18" charset="0"/>
                        <a:ea typeface="+mn-ea"/>
                      </a:rPr>
                      <m:t>=0</m:t>
                    </m:r>
                  </m:oMath>
                </a14:m>
                <a:r>
                  <a:rPr lang="zh-CN" altLang="en-US" sz="2800" dirty="0">
                    <a:solidFill>
                      <a:srgbClr val="0000FF"/>
                    </a:solidFill>
                    <a:latin typeface="+mn-ea"/>
                    <a:ea typeface="+mn-ea"/>
                  </a:rPr>
                  <a:t>，</a:t>
                </a:r>
                <a14:m>
                  <m:oMath xmlns:m="http://schemas.openxmlformats.org/officeDocument/2006/math">
                    <m:r>
                      <a:rPr lang="en-US" altLang="zh-CN" sz="2800" b="0" i="1" dirty="0" smtClean="0">
                        <a:solidFill>
                          <a:srgbClr val="0000FF"/>
                        </a:solidFill>
                        <a:latin typeface="Cambria Math" panose="02040503050406030204" pitchFamily="18" charset="0"/>
                        <a:ea typeface="+mn-ea"/>
                      </a:rPr>
                      <m:t>𝑖</m:t>
                    </m:r>
                    <m:r>
                      <a:rPr lang="en-US" altLang="zh-CN" sz="2800" b="0" i="1" dirty="0" smtClean="0">
                        <a:solidFill>
                          <a:srgbClr val="0000FF"/>
                        </a:solidFill>
                        <a:latin typeface="Cambria Math" panose="02040503050406030204" pitchFamily="18" charset="0"/>
                        <a:ea typeface="+mn-ea"/>
                      </a:rPr>
                      <m:t>=0</m:t>
                    </m:r>
                  </m:oMath>
                </a14:m>
                <a:endParaRPr lang="zh-CN" altLang="en-US" sz="2800" dirty="0">
                  <a:solidFill>
                    <a:srgbClr val="0000FF"/>
                  </a:solidFill>
                  <a:latin typeface="+mn-ea"/>
                  <a:ea typeface="+mn-ea"/>
                </a:endParaRPr>
              </a:p>
            </p:txBody>
          </p:sp>
        </mc:Choice>
        <mc:Fallback xmlns="">
          <p:sp>
            <p:nvSpPr>
              <p:cNvPr id="105492" name="Text Box 98"/>
              <p:cNvSpPr txBox="1">
                <a:spLocks noRot="1" noChangeAspect="1" noMove="1" noResize="1" noEditPoints="1" noAdjustHandles="1" noChangeArrowheads="1" noChangeShapeType="1" noTextEdit="1"/>
              </p:cNvSpPr>
              <p:nvPr/>
            </p:nvSpPr>
            <p:spPr bwMode="auto">
              <a:xfrm>
                <a:off x="675787" y="3719189"/>
                <a:ext cx="4305301" cy="523875"/>
              </a:xfrm>
              <a:prstGeom prst="rect">
                <a:avLst/>
              </a:prstGeom>
              <a:blipFill>
                <a:blip r:embed="rId5"/>
                <a:stretch>
                  <a:fillRect l="-2975" t="-11628"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05491" name="Text Box 102"/>
          <p:cNvSpPr txBox="1">
            <a:spLocks noChangeArrowheads="1"/>
          </p:cNvSpPr>
          <p:nvPr/>
        </p:nvSpPr>
        <p:spPr bwMode="auto">
          <a:xfrm>
            <a:off x="675787" y="5615474"/>
            <a:ext cx="542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令</a:t>
            </a:r>
          </a:p>
        </p:txBody>
      </p:sp>
      <p:sp>
        <p:nvSpPr>
          <p:cNvPr id="105489" name="Text Box 104"/>
          <p:cNvSpPr txBox="1">
            <a:spLocks noChangeArrowheads="1"/>
          </p:cNvSpPr>
          <p:nvPr/>
        </p:nvSpPr>
        <p:spPr bwMode="auto">
          <a:xfrm>
            <a:off x="5567434" y="5615474"/>
            <a:ext cx="5429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当</a:t>
            </a:r>
          </a:p>
        </p:txBody>
      </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8AE2DE83-7E38-4832-82F5-34FF0308E992}"/>
                  </a:ext>
                </a:extLst>
              </p:cNvPr>
              <p:cNvSpPr txBox="1"/>
              <p:nvPr/>
            </p:nvSpPr>
            <p:spPr>
              <a:xfrm>
                <a:off x="1109125" y="2787153"/>
                <a:ext cx="1762727"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𝐿</m:t>
                          </m:r>
                        </m:sub>
                      </m:sSub>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𝐿</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𝑑𝑖</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68" name="文本框 67">
                <a:extLst>
                  <a:ext uri="{FF2B5EF4-FFF2-40B4-BE49-F238E27FC236}">
                    <a16:creationId xmlns:a16="http://schemas.microsoft.com/office/drawing/2014/main" id="{8AE2DE83-7E38-4832-82F5-34FF0308E992}"/>
                  </a:ext>
                </a:extLst>
              </p:cNvPr>
              <p:cNvSpPr txBox="1">
                <a:spLocks noRot="1" noChangeAspect="1" noMove="1" noResize="1" noEditPoints="1" noAdjustHandles="1" noChangeArrowheads="1" noChangeShapeType="1" noTextEdit="1"/>
              </p:cNvSpPr>
              <p:nvPr/>
            </p:nvSpPr>
            <p:spPr>
              <a:xfrm>
                <a:off x="1109125" y="2787153"/>
                <a:ext cx="1762727" cy="818044"/>
              </a:xfrm>
              <a:prstGeom prst="rect">
                <a:avLst/>
              </a:prstGeom>
              <a:blipFill>
                <a:blip r:embed="rId6"/>
                <a:stretch>
                  <a:fillRect/>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9BA3724C-2DDB-4EC5-BDB0-0B14C8A2DDCC}"/>
              </a:ext>
            </a:extLst>
          </p:cNvPr>
          <p:cNvGrpSpPr/>
          <p:nvPr/>
        </p:nvGrpSpPr>
        <p:grpSpPr>
          <a:xfrm>
            <a:off x="7169880" y="674686"/>
            <a:ext cx="3221406" cy="2514600"/>
            <a:chOff x="7169880" y="674686"/>
            <a:chExt cx="3221406" cy="2514600"/>
          </a:xfrm>
        </p:grpSpPr>
        <p:grpSp>
          <p:nvGrpSpPr>
            <p:cNvPr id="25" name="Group 107"/>
            <p:cNvGrpSpPr>
              <a:grpSpLocks/>
            </p:cNvGrpSpPr>
            <p:nvPr/>
          </p:nvGrpSpPr>
          <p:grpSpPr bwMode="auto">
            <a:xfrm>
              <a:off x="7498861" y="674686"/>
              <a:ext cx="2892425" cy="2514600"/>
              <a:chOff x="3555" y="240"/>
              <a:chExt cx="1822" cy="1584"/>
            </a:xfrm>
          </p:grpSpPr>
          <p:sp>
            <p:nvSpPr>
              <p:cNvPr id="105494" name="Line 3"/>
              <p:cNvSpPr>
                <a:spLocks noChangeShapeType="1"/>
              </p:cNvSpPr>
              <p:nvPr/>
            </p:nvSpPr>
            <p:spPr bwMode="auto">
              <a:xfrm>
                <a:off x="3555" y="1440"/>
                <a:ext cx="363" cy="0"/>
              </a:xfrm>
              <a:prstGeom prst="line">
                <a:avLst/>
              </a:prstGeom>
              <a:noFill/>
              <a:ln w="730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495" name="Line 5"/>
              <p:cNvSpPr>
                <a:spLocks noChangeShapeType="1"/>
              </p:cNvSpPr>
              <p:nvPr/>
            </p:nvSpPr>
            <p:spPr bwMode="auto">
              <a:xfrm>
                <a:off x="3744" y="1536"/>
                <a:ext cx="0" cy="288"/>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496" name="Freeform 6"/>
              <p:cNvSpPr>
                <a:spLocks/>
              </p:cNvSpPr>
              <p:nvPr/>
            </p:nvSpPr>
            <p:spPr bwMode="auto">
              <a:xfrm>
                <a:off x="3734" y="596"/>
                <a:ext cx="481" cy="1"/>
              </a:xfrm>
              <a:custGeom>
                <a:avLst/>
                <a:gdLst>
                  <a:gd name="T0" fmla="*/ 0 w 340"/>
                  <a:gd name="T1" fmla="*/ 0 h 1"/>
                  <a:gd name="T2" fmla="*/ 680 w 340"/>
                  <a:gd name="T3" fmla="*/ 0 h 1"/>
                  <a:gd name="T4" fmla="*/ 0 60000 65536"/>
                  <a:gd name="T5" fmla="*/ 0 60000 65536"/>
                </a:gdLst>
                <a:ahLst/>
                <a:cxnLst>
                  <a:cxn ang="T4">
                    <a:pos x="T0" y="T1"/>
                  </a:cxn>
                  <a:cxn ang="T5">
                    <a:pos x="T2" y="T3"/>
                  </a:cxn>
                </a:cxnLst>
                <a:rect l="0" t="0" r="r" b="b"/>
                <a:pathLst>
                  <a:path w="340" h="1">
                    <a:moveTo>
                      <a:pt x="0" y="0"/>
                    </a:moveTo>
                    <a:lnTo>
                      <a:pt x="340" y="0"/>
                    </a:ln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497" name="Rectangle 12"/>
              <p:cNvSpPr>
                <a:spLocks noChangeArrowheads="1"/>
              </p:cNvSpPr>
              <p:nvPr/>
            </p:nvSpPr>
            <p:spPr bwMode="auto">
              <a:xfrm>
                <a:off x="4351" y="1344"/>
                <a:ext cx="135"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05498" name="Oval 14"/>
              <p:cNvSpPr>
                <a:spLocks noChangeArrowheads="1"/>
              </p:cNvSpPr>
              <p:nvPr/>
            </p:nvSpPr>
            <p:spPr bwMode="auto">
              <a:xfrm>
                <a:off x="4215" y="576"/>
                <a:ext cx="6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05499" name="Oval 15"/>
              <p:cNvSpPr>
                <a:spLocks noChangeArrowheads="1"/>
              </p:cNvSpPr>
              <p:nvPr/>
            </p:nvSpPr>
            <p:spPr bwMode="auto">
              <a:xfrm>
                <a:off x="4554" y="576"/>
                <a:ext cx="6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05500" name="Oval 16"/>
              <p:cNvSpPr>
                <a:spLocks noChangeArrowheads="1"/>
              </p:cNvSpPr>
              <p:nvPr/>
            </p:nvSpPr>
            <p:spPr bwMode="auto">
              <a:xfrm>
                <a:off x="4419" y="672"/>
                <a:ext cx="67"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05501" name="Freeform 17"/>
              <p:cNvSpPr>
                <a:spLocks/>
              </p:cNvSpPr>
              <p:nvPr/>
            </p:nvSpPr>
            <p:spPr bwMode="auto">
              <a:xfrm>
                <a:off x="4645" y="600"/>
                <a:ext cx="724" cy="1"/>
              </a:xfrm>
              <a:custGeom>
                <a:avLst/>
                <a:gdLst>
                  <a:gd name="T0" fmla="*/ 0 w 512"/>
                  <a:gd name="T1" fmla="*/ 0 h 1"/>
                  <a:gd name="T2" fmla="*/ 1024 w 512"/>
                  <a:gd name="T3" fmla="*/ 0 h 1"/>
                  <a:gd name="T4" fmla="*/ 0 60000 65536"/>
                  <a:gd name="T5" fmla="*/ 0 60000 65536"/>
                </a:gdLst>
                <a:ahLst/>
                <a:cxnLst>
                  <a:cxn ang="T4">
                    <a:pos x="T0" y="T1"/>
                  </a:cxn>
                  <a:cxn ang="T5">
                    <a:pos x="T2" y="T3"/>
                  </a:cxn>
                </a:cxnLst>
                <a:rect l="0" t="0" r="r" b="b"/>
                <a:pathLst>
                  <a:path w="512" h="1">
                    <a:moveTo>
                      <a:pt x="0" y="0"/>
                    </a:moveTo>
                    <a:lnTo>
                      <a:pt x="512" y="0"/>
                    </a:ln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nvGrpSpPr>
              <p:cNvPr id="105502" name="Group 22"/>
              <p:cNvGrpSpPr>
                <a:grpSpLocks/>
              </p:cNvGrpSpPr>
              <p:nvPr/>
            </p:nvGrpSpPr>
            <p:grpSpPr bwMode="auto">
              <a:xfrm>
                <a:off x="4351" y="912"/>
                <a:ext cx="203" cy="288"/>
                <a:chOff x="3552" y="816"/>
                <a:chExt cx="184" cy="432"/>
              </a:xfrm>
            </p:grpSpPr>
            <p:sp>
              <p:nvSpPr>
                <p:cNvPr id="105520" name="Freeform 20"/>
                <p:cNvSpPr>
                  <a:spLocks/>
                </p:cNvSpPr>
                <p:nvPr/>
              </p:nvSpPr>
              <p:spPr bwMode="auto">
                <a:xfrm>
                  <a:off x="3552" y="816"/>
                  <a:ext cx="184" cy="227"/>
                </a:xfrm>
                <a:custGeom>
                  <a:avLst/>
                  <a:gdLst>
                    <a:gd name="T0" fmla="*/ 164 w 184"/>
                    <a:gd name="T1" fmla="*/ 0 h 227"/>
                    <a:gd name="T2" fmla="*/ 164 w 184"/>
                    <a:gd name="T3" fmla="*/ 48 h 227"/>
                    <a:gd name="T4" fmla="*/ 116 w 184"/>
                    <a:gd name="T5" fmla="*/ 96 h 227"/>
                    <a:gd name="T6" fmla="*/ 20 w 184"/>
                    <a:gd name="T7" fmla="*/ 96 h 227"/>
                    <a:gd name="T8" fmla="*/ 20 w 184"/>
                    <a:gd name="T9" fmla="*/ 48 h 227"/>
                    <a:gd name="T10" fmla="*/ 96 w 184"/>
                    <a:gd name="T11" fmla="*/ 32 h 227"/>
                    <a:gd name="T12" fmla="*/ 180 w 184"/>
                    <a:gd name="T13" fmla="*/ 112 h 227"/>
                    <a:gd name="T14" fmla="*/ 112 w 184"/>
                    <a:gd name="T15" fmla="*/ 212 h 227"/>
                    <a:gd name="T16" fmla="*/ 16 w 184"/>
                    <a:gd name="T17" fmla="*/ 204 h 227"/>
                    <a:gd name="T18" fmla="*/ 16 w 184"/>
                    <a:gd name="T19" fmla="*/ 152 h 227"/>
                    <a:gd name="T20" fmla="*/ 92 w 184"/>
                    <a:gd name="T21" fmla="*/ 136 h 227"/>
                    <a:gd name="T22" fmla="*/ 168 w 184"/>
                    <a:gd name="T23" fmla="*/ 216 h 2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4" h="227">
                      <a:moveTo>
                        <a:pt x="164" y="0"/>
                      </a:moveTo>
                      <a:cubicBezTo>
                        <a:pt x="164" y="8"/>
                        <a:pt x="172" y="32"/>
                        <a:pt x="164" y="48"/>
                      </a:cubicBezTo>
                      <a:cubicBezTo>
                        <a:pt x="156" y="64"/>
                        <a:pt x="140" y="88"/>
                        <a:pt x="116" y="96"/>
                      </a:cubicBezTo>
                      <a:cubicBezTo>
                        <a:pt x="92" y="104"/>
                        <a:pt x="36" y="104"/>
                        <a:pt x="20" y="96"/>
                      </a:cubicBezTo>
                      <a:cubicBezTo>
                        <a:pt x="4" y="88"/>
                        <a:pt x="7" y="59"/>
                        <a:pt x="20" y="48"/>
                      </a:cubicBezTo>
                      <a:cubicBezTo>
                        <a:pt x="33" y="37"/>
                        <a:pt x="69" y="21"/>
                        <a:pt x="96" y="32"/>
                      </a:cubicBezTo>
                      <a:cubicBezTo>
                        <a:pt x="123" y="43"/>
                        <a:pt x="176" y="56"/>
                        <a:pt x="180" y="112"/>
                      </a:cubicBezTo>
                      <a:cubicBezTo>
                        <a:pt x="184" y="168"/>
                        <a:pt x="139" y="197"/>
                        <a:pt x="112" y="212"/>
                      </a:cubicBezTo>
                      <a:cubicBezTo>
                        <a:pt x="85" y="227"/>
                        <a:pt x="32" y="214"/>
                        <a:pt x="16" y="204"/>
                      </a:cubicBezTo>
                      <a:cubicBezTo>
                        <a:pt x="0" y="194"/>
                        <a:pt x="3" y="163"/>
                        <a:pt x="16" y="152"/>
                      </a:cubicBezTo>
                      <a:cubicBezTo>
                        <a:pt x="29" y="141"/>
                        <a:pt x="67" y="125"/>
                        <a:pt x="92" y="136"/>
                      </a:cubicBezTo>
                      <a:cubicBezTo>
                        <a:pt x="160" y="148"/>
                        <a:pt x="152" y="199"/>
                        <a:pt x="168" y="216"/>
                      </a:cubicBezTo>
                    </a:path>
                  </a:pathLst>
                </a:custGeom>
                <a:noFill/>
                <a:ln w="41275">
                  <a:solidFill>
                    <a:srgbClr val="9933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21" name="Freeform 21"/>
                <p:cNvSpPr>
                  <a:spLocks/>
                </p:cNvSpPr>
                <p:nvPr/>
              </p:nvSpPr>
              <p:spPr bwMode="auto">
                <a:xfrm>
                  <a:off x="3552" y="1021"/>
                  <a:ext cx="184" cy="227"/>
                </a:xfrm>
                <a:custGeom>
                  <a:avLst/>
                  <a:gdLst>
                    <a:gd name="T0" fmla="*/ 164 w 184"/>
                    <a:gd name="T1" fmla="*/ 0 h 227"/>
                    <a:gd name="T2" fmla="*/ 164 w 184"/>
                    <a:gd name="T3" fmla="*/ 48 h 227"/>
                    <a:gd name="T4" fmla="*/ 116 w 184"/>
                    <a:gd name="T5" fmla="*/ 96 h 227"/>
                    <a:gd name="T6" fmla="*/ 20 w 184"/>
                    <a:gd name="T7" fmla="*/ 96 h 227"/>
                    <a:gd name="T8" fmla="*/ 20 w 184"/>
                    <a:gd name="T9" fmla="*/ 48 h 227"/>
                    <a:gd name="T10" fmla="*/ 96 w 184"/>
                    <a:gd name="T11" fmla="*/ 32 h 227"/>
                    <a:gd name="T12" fmla="*/ 180 w 184"/>
                    <a:gd name="T13" fmla="*/ 112 h 227"/>
                    <a:gd name="T14" fmla="*/ 112 w 184"/>
                    <a:gd name="T15" fmla="*/ 212 h 227"/>
                    <a:gd name="T16" fmla="*/ 16 w 184"/>
                    <a:gd name="T17" fmla="*/ 204 h 227"/>
                    <a:gd name="T18" fmla="*/ 16 w 184"/>
                    <a:gd name="T19" fmla="*/ 152 h 227"/>
                    <a:gd name="T20" fmla="*/ 92 w 184"/>
                    <a:gd name="T21" fmla="*/ 136 h 227"/>
                    <a:gd name="T22" fmla="*/ 168 w 184"/>
                    <a:gd name="T23" fmla="*/ 216 h 2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4" h="227">
                      <a:moveTo>
                        <a:pt x="164" y="0"/>
                      </a:moveTo>
                      <a:cubicBezTo>
                        <a:pt x="164" y="8"/>
                        <a:pt x="172" y="32"/>
                        <a:pt x="164" y="48"/>
                      </a:cubicBezTo>
                      <a:cubicBezTo>
                        <a:pt x="156" y="64"/>
                        <a:pt x="140" y="88"/>
                        <a:pt x="116" y="96"/>
                      </a:cubicBezTo>
                      <a:cubicBezTo>
                        <a:pt x="92" y="104"/>
                        <a:pt x="36" y="104"/>
                        <a:pt x="20" y="96"/>
                      </a:cubicBezTo>
                      <a:cubicBezTo>
                        <a:pt x="4" y="88"/>
                        <a:pt x="7" y="59"/>
                        <a:pt x="20" y="48"/>
                      </a:cubicBezTo>
                      <a:cubicBezTo>
                        <a:pt x="33" y="37"/>
                        <a:pt x="69" y="21"/>
                        <a:pt x="96" y="32"/>
                      </a:cubicBezTo>
                      <a:cubicBezTo>
                        <a:pt x="123" y="43"/>
                        <a:pt x="176" y="56"/>
                        <a:pt x="180" y="112"/>
                      </a:cubicBezTo>
                      <a:cubicBezTo>
                        <a:pt x="184" y="168"/>
                        <a:pt x="139" y="197"/>
                        <a:pt x="112" y="212"/>
                      </a:cubicBezTo>
                      <a:cubicBezTo>
                        <a:pt x="85" y="227"/>
                        <a:pt x="32" y="214"/>
                        <a:pt x="16" y="204"/>
                      </a:cubicBezTo>
                      <a:cubicBezTo>
                        <a:pt x="0" y="194"/>
                        <a:pt x="3" y="163"/>
                        <a:pt x="16" y="152"/>
                      </a:cubicBezTo>
                      <a:cubicBezTo>
                        <a:pt x="29" y="141"/>
                        <a:pt x="67" y="125"/>
                        <a:pt x="92" y="136"/>
                      </a:cubicBezTo>
                      <a:cubicBezTo>
                        <a:pt x="160" y="148"/>
                        <a:pt x="152" y="199"/>
                        <a:pt x="168" y="216"/>
                      </a:cubicBezTo>
                    </a:path>
                  </a:pathLst>
                </a:custGeom>
                <a:noFill/>
                <a:ln w="41275">
                  <a:solidFill>
                    <a:srgbClr val="9933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105503" name="Freeform 23"/>
              <p:cNvSpPr>
                <a:spLocks/>
              </p:cNvSpPr>
              <p:nvPr/>
            </p:nvSpPr>
            <p:spPr bwMode="auto">
              <a:xfrm>
                <a:off x="4453" y="724"/>
                <a:ext cx="1" cy="168"/>
              </a:xfrm>
              <a:custGeom>
                <a:avLst/>
                <a:gdLst>
                  <a:gd name="T0" fmla="*/ 0 w 1"/>
                  <a:gd name="T1" fmla="*/ 0 h 168"/>
                  <a:gd name="T2" fmla="*/ 0 w 1"/>
                  <a:gd name="T3" fmla="*/ 168 h 168"/>
                  <a:gd name="T4" fmla="*/ 0 60000 65536"/>
                  <a:gd name="T5" fmla="*/ 0 60000 65536"/>
                </a:gdLst>
                <a:ahLst/>
                <a:cxnLst>
                  <a:cxn ang="T4">
                    <a:pos x="T0" y="T1"/>
                  </a:cxn>
                  <a:cxn ang="T5">
                    <a:pos x="T2" y="T3"/>
                  </a:cxn>
                </a:cxnLst>
                <a:rect l="0" t="0" r="r" b="b"/>
                <a:pathLst>
                  <a:path w="1" h="168">
                    <a:moveTo>
                      <a:pt x="0" y="0"/>
                    </a:moveTo>
                    <a:lnTo>
                      <a:pt x="0" y="168"/>
                    </a:ln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04" name="Freeform 27"/>
              <p:cNvSpPr>
                <a:spLocks/>
              </p:cNvSpPr>
              <p:nvPr/>
            </p:nvSpPr>
            <p:spPr bwMode="auto">
              <a:xfrm>
                <a:off x="4453" y="892"/>
                <a:ext cx="79" cy="16"/>
              </a:xfrm>
              <a:custGeom>
                <a:avLst/>
                <a:gdLst>
                  <a:gd name="T0" fmla="*/ 0 w 56"/>
                  <a:gd name="T1" fmla="*/ 0 h 16"/>
                  <a:gd name="T2" fmla="*/ 111 w 56"/>
                  <a:gd name="T3" fmla="*/ 16 h 16"/>
                  <a:gd name="T4" fmla="*/ 0 60000 65536"/>
                  <a:gd name="T5" fmla="*/ 0 60000 65536"/>
                </a:gdLst>
                <a:ahLst/>
                <a:cxnLst>
                  <a:cxn ang="T4">
                    <a:pos x="T0" y="T1"/>
                  </a:cxn>
                  <a:cxn ang="T5">
                    <a:pos x="T2" y="T3"/>
                  </a:cxn>
                </a:cxnLst>
                <a:rect l="0" t="0" r="r" b="b"/>
                <a:pathLst>
                  <a:path w="56" h="16">
                    <a:moveTo>
                      <a:pt x="0" y="0"/>
                    </a:moveTo>
                    <a:cubicBezTo>
                      <a:pt x="11" y="3"/>
                      <a:pt x="44" y="13"/>
                      <a:pt x="56" y="16"/>
                    </a:cubicBezTo>
                  </a:path>
                </a:pathLst>
              </a:custGeom>
              <a:noFill/>
              <a:ln w="41275">
                <a:solidFill>
                  <a:srgbClr val="9933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05" name="Freeform 28"/>
              <p:cNvSpPr>
                <a:spLocks/>
              </p:cNvSpPr>
              <p:nvPr/>
            </p:nvSpPr>
            <p:spPr bwMode="auto">
              <a:xfrm>
                <a:off x="4405" y="1185"/>
                <a:ext cx="107" cy="72"/>
              </a:xfrm>
              <a:custGeom>
                <a:avLst/>
                <a:gdLst>
                  <a:gd name="T0" fmla="*/ 0 w 76"/>
                  <a:gd name="T1" fmla="*/ 72 h 72"/>
                  <a:gd name="T2" fmla="*/ 151 w 76"/>
                  <a:gd name="T3" fmla="*/ 0 h 72"/>
                  <a:gd name="T4" fmla="*/ 0 60000 65536"/>
                  <a:gd name="T5" fmla="*/ 0 60000 65536"/>
                </a:gdLst>
                <a:ahLst/>
                <a:cxnLst>
                  <a:cxn ang="T4">
                    <a:pos x="T0" y="T1"/>
                  </a:cxn>
                  <a:cxn ang="T5">
                    <a:pos x="T2" y="T3"/>
                  </a:cxn>
                </a:cxnLst>
                <a:rect l="0" t="0" r="r" b="b"/>
                <a:pathLst>
                  <a:path w="76" h="72">
                    <a:moveTo>
                      <a:pt x="0" y="72"/>
                    </a:moveTo>
                    <a:cubicBezTo>
                      <a:pt x="13" y="59"/>
                      <a:pt x="76" y="52"/>
                      <a:pt x="76" y="0"/>
                    </a:cubicBezTo>
                  </a:path>
                </a:pathLst>
              </a:custGeom>
              <a:noFill/>
              <a:ln w="41275">
                <a:solidFill>
                  <a:srgbClr val="9933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06" name="Freeform 29"/>
              <p:cNvSpPr>
                <a:spLocks/>
              </p:cNvSpPr>
              <p:nvPr/>
            </p:nvSpPr>
            <p:spPr bwMode="auto">
              <a:xfrm>
                <a:off x="4436" y="1256"/>
                <a:ext cx="1" cy="108"/>
              </a:xfrm>
              <a:custGeom>
                <a:avLst/>
                <a:gdLst>
                  <a:gd name="T0" fmla="*/ 0 w 1"/>
                  <a:gd name="T1" fmla="*/ 0 h 108"/>
                  <a:gd name="T2" fmla="*/ 0 w 1"/>
                  <a:gd name="T3" fmla="*/ 108 h 108"/>
                  <a:gd name="T4" fmla="*/ 0 60000 65536"/>
                  <a:gd name="T5" fmla="*/ 0 60000 65536"/>
                </a:gdLst>
                <a:ahLst/>
                <a:cxnLst>
                  <a:cxn ang="T4">
                    <a:pos x="T0" y="T1"/>
                  </a:cxn>
                  <a:cxn ang="T5">
                    <a:pos x="T2" y="T3"/>
                  </a:cxn>
                </a:cxnLst>
                <a:rect l="0" t="0" r="r" b="b"/>
                <a:pathLst>
                  <a:path w="1" h="108">
                    <a:moveTo>
                      <a:pt x="0" y="0"/>
                    </a:moveTo>
                    <a:lnTo>
                      <a:pt x="0" y="108"/>
                    </a:ln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07" name="Line 31"/>
              <p:cNvSpPr>
                <a:spLocks noChangeShapeType="1"/>
              </p:cNvSpPr>
              <p:nvPr/>
            </p:nvSpPr>
            <p:spPr bwMode="auto">
              <a:xfrm>
                <a:off x="4419" y="1632"/>
                <a:ext cx="0" cy="192"/>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08" name="Line 32"/>
              <p:cNvSpPr>
                <a:spLocks noChangeShapeType="1"/>
              </p:cNvSpPr>
              <p:nvPr/>
            </p:nvSpPr>
            <p:spPr bwMode="auto">
              <a:xfrm>
                <a:off x="3726" y="576"/>
                <a:ext cx="0" cy="864"/>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09" name="Line 33"/>
              <p:cNvSpPr>
                <a:spLocks noChangeShapeType="1"/>
              </p:cNvSpPr>
              <p:nvPr/>
            </p:nvSpPr>
            <p:spPr bwMode="auto">
              <a:xfrm>
                <a:off x="3739" y="1824"/>
                <a:ext cx="1630" cy="0"/>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10" name="Freeform 34"/>
              <p:cNvSpPr>
                <a:spLocks/>
              </p:cNvSpPr>
              <p:nvPr/>
            </p:nvSpPr>
            <p:spPr bwMode="auto">
              <a:xfrm>
                <a:off x="5374" y="596"/>
                <a:ext cx="3" cy="1224"/>
              </a:xfrm>
              <a:custGeom>
                <a:avLst/>
                <a:gdLst>
                  <a:gd name="T0" fmla="*/ 0 w 2"/>
                  <a:gd name="T1" fmla="*/ 0 h 1224"/>
                  <a:gd name="T2" fmla="*/ 5 w 2"/>
                  <a:gd name="T3" fmla="*/ 1224 h 1224"/>
                  <a:gd name="T4" fmla="*/ 0 60000 65536"/>
                  <a:gd name="T5" fmla="*/ 0 60000 65536"/>
                </a:gdLst>
                <a:ahLst/>
                <a:cxnLst>
                  <a:cxn ang="T4">
                    <a:pos x="T0" y="T1"/>
                  </a:cxn>
                  <a:cxn ang="T5">
                    <a:pos x="T2" y="T3"/>
                  </a:cxn>
                </a:cxnLst>
                <a:rect l="0" t="0" r="r" b="b"/>
                <a:pathLst>
                  <a:path w="2" h="1224">
                    <a:moveTo>
                      <a:pt x="0" y="0"/>
                    </a:moveTo>
                    <a:lnTo>
                      <a:pt x="2" y="1224"/>
                    </a:ln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11" name="Freeform 35"/>
              <p:cNvSpPr>
                <a:spLocks/>
              </p:cNvSpPr>
              <p:nvPr/>
            </p:nvSpPr>
            <p:spPr bwMode="auto">
              <a:xfrm rot="-1636334">
                <a:off x="4254" y="489"/>
                <a:ext cx="198" cy="234"/>
              </a:xfrm>
              <a:custGeom>
                <a:avLst/>
                <a:gdLst>
                  <a:gd name="T0" fmla="*/ 198 w 198"/>
                  <a:gd name="T1" fmla="*/ 234 h 234"/>
                  <a:gd name="T2" fmla="*/ 0 w 198"/>
                  <a:gd name="T3" fmla="*/ 0 h 234"/>
                  <a:gd name="T4" fmla="*/ 0 60000 65536"/>
                  <a:gd name="T5" fmla="*/ 0 60000 65536"/>
                </a:gdLst>
                <a:ahLst/>
                <a:cxnLst>
                  <a:cxn ang="T4">
                    <a:pos x="T0" y="T1"/>
                  </a:cxn>
                  <a:cxn ang="T5">
                    <a:pos x="T2" y="T3"/>
                  </a:cxn>
                </a:cxnLst>
                <a:rect l="0" t="0" r="r" b="b"/>
                <a:pathLst>
                  <a:path w="198" h="234">
                    <a:moveTo>
                      <a:pt x="198" y="234"/>
                    </a:moveTo>
                    <a:lnTo>
                      <a:pt x="0" y="0"/>
                    </a:lnTo>
                  </a:path>
                </a:pathLst>
              </a:custGeom>
              <a:noFill/>
              <a:ln w="571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15" name="Line 42"/>
              <p:cNvSpPr>
                <a:spLocks noChangeShapeType="1"/>
              </p:cNvSpPr>
              <p:nvPr/>
            </p:nvSpPr>
            <p:spPr bwMode="auto">
              <a:xfrm flipV="1">
                <a:off x="3729" y="720"/>
                <a:ext cx="0" cy="336"/>
              </a:xfrm>
              <a:prstGeom prst="line">
                <a:avLst/>
              </a:prstGeom>
              <a:noFill/>
              <a:ln w="41275">
                <a:solidFill>
                  <a:srgbClr val="FF66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16" name="Line 45"/>
              <p:cNvSpPr>
                <a:spLocks noChangeShapeType="1"/>
              </p:cNvSpPr>
              <p:nvPr/>
            </p:nvSpPr>
            <p:spPr bwMode="auto">
              <a:xfrm flipH="1">
                <a:off x="4011" y="1824"/>
                <a:ext cx="272" cy="0"/>
              </a:xfrm>
              <a:prstGeom prst="line">
                <a:avLst/>
              </a:prstGeom>
              <a:noFill/>
              <a:ln w="41275">
                <a:solidFill>
                  <a:srgbClr val="FF66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18" name="Text Box 59"/>
              <p:cNvSpPr txBox="1">
                <a:spLocks noChangeArrowheads="1"/>
              </p:cNvSpPr>
              <p:nvPr/>
            </p:nvSpPr>
            <p:spPr bwMode="auto">
              <a:xfrm>
                <a:off x="4080" y="240"/>
                <a:ext cx="98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a:solidFill>
                      <a:srgbClr val="0000FF"/>
                    </a:solidFill>
                    <a:latin typeface="+mn-ea"/>
                    <a:ea typeface="+mn-ea"/>
                  </a:rPr>
                  <a:t>1         2</a:t>
                </a:r>
              </a:p>
            </p:txBody>
          </p:sp>
          <p:sp>
            <p:nvSpPr>
              <p:cNvPr id="105519" name="Line 94"/>
              <p:cNvSpPr>
                <a:spLocks noChangeShapeType="1"/>
              </p:cNvSpPr>
              <p:nvPr/>
            </p:nvSpPr>
            <p:spPr bwMode="auto">
              <a:xfrm>
                <a:off x="3645" y="1536"/>
                <a:ext cx="181" cy="0"/>
              </a:xfrm>
              <a:prstGeom prst="line">
                <a:avLst/>
              </a:prstGeom>
              <a:noFill/>
              <a:ln w="73025">
                <a:solidFill>
                  <a:srgbClr val="8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991057DA-4A2E-4D7D-BDF7-E5A57CF5B57B}"/>
                    </a:ext>
                  </a:extLst>
                </p:cNvPr>
                <p:cNvSpPr txBox="1"/>
                <p:nvPr/>
              </p:nvSpPr>
              <p:spPr>
                <a:xfrm>
                  <a:off x="7426742" y="1590456"/>
                  <a:ext cx="21499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𝑖</m:t>
                        </m:r>
                      </m:oMath>
                    </m:oMathPara>
                  </a14:m>
                  <a:endParaRPr lang="zh-CN" altLang="en-US" sz="2800" dirty="0">
                    <a:solidFill>
                      <a:srgbClr val="0000FF"/>
                    </a:solidFill>
                    <a:latin typeface="+mn-lt"/>
                    <a:ea typeface="+mn-ea"/>
                  </a:endParaRPr>
                </a:p>
              </p:txBody>
            </p:sp>
          </mc:Choice>
          <mc:Fallback xmlns="">
            <p:sp>
              <p:nvSpPr>
                <p:cNvPr id="64" name="文本框 63">
                  <a:extLst>
                    <a:ext uri="{FF2B5EF4-FFF2-40B4-BE49-F238E27FC236}">
                      <a16:creationId xmlns:a16="http://schemas.microsoft.com/office/drawing/2014/main" id="{991057DA-4A2E-4D7D-BDF7-E5A57CF5B57B}"/>
                    </a:ext>
                  </a:extLst>
                </p:cNvPr>
                <p:cNvSpPr txBox="1">
                  <a:spLocks noRot="1" noChangeAspect="1" noMove="1" noResize="1" noEditPoints="1" noAdjustHandles="1" noChangeArrowheads="1" noChangeShapeType="1" noTextEdit="1"/>
                </p:cNvSpPr>
                <p:nvPr/>
              </p:nvSpPr>
              <p:spPr>
                <a:xfrm>
                  <a:off x="7426742" y="1590456"/>
                  <a:ext cx="214995"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DBEF1635-CA30-4549-BD81-B6E27C65433F}"/>
                    </a:ext>
                  </a:extLst>
                </p:cNvPr>
                <p:cNvSpPr txBox="1"/>
                <p:nvPr/>
              </p:nvSpPr>
              <p:spPr>
                <a:xfrm>
                  <a:off x="8407938" y="1836737"/>
                  <a:ext cx="287899"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𝐿</m:t>
                        </m:r>
                      </m:oMath>
                    </m:oMathPara>
                  </a14:m>
                  <a:endParaRPr lang="zh-CN" altLang="en-US" sz="2800" dirty="0">
                    <a:solidFill>
                      <a:srgbClr val="0000FF"/>
                    </a:solidFill>
                    <a:latin typeface="+mn-lt"/>
                    <a:ea typeface="+mn-ea"/>
                  </a:endParaRPr>
                </a:p>
              </p:txBody>
            </p:sp>
          </mc:Choice>
          <mc:Fallback xmlns="">
            <p:sp>
              <p:nvSpPr>
                <p:cNvPr id="65" name="文本框 64">
                  <a:extLst>
                    <a:ext uri="{FF2B5EF4-FFF2-40B4-BE49-F238E27FC236}">
                      <a16:creationId xmlns:a16="http://schemas.microsoft.com/office/drawing/2014/main" id="{DBEF1635-CA30-4549-BD81-B6E27C65433F}"/>
                    </a:ext>
                  </a:extLst>
                </p:cNvPr>
                <p:cNvSpPr txBox="1">
                  <a:spLocks noRot="1" noChangeAspect="1" noMove="1" noResize="1" noEditPoints="1" noAdjustHandles="1" noChangeArrowheads="1" noChangeShapeType="1" noTextEdit="1"/>
                </p:cNvSpPr>
                <p:nvPr/>
              </p:nvSpPr>
              <p:spPr>
                <a:xfrm>
                  <a:off x="8407938" y="1836737"/>
                  <a:ext cx="287899"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DDDCB01-AD49-4695-A9CF-68573F62C2D3}"/>
                    </a:ext>
                  </a:extLst>
                </p:cNvPr>
                <p:cNvSpPr txBox="1"/>
                <p:nvPr/>
              </p:nvSpPr>
              <p:spPr>
                <a:xfrm>
                  <a:off x="9008917" y="2443039"/>
                  <a:ext cx="32951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𝑅</m:t>
                        </m:r>
                      </m:oMath>
                    </m:oMathPara>
                  </a14:m>
                  <a:endParaRPr lang="zh-CN" altLang="en-US" sz="2800" dirty="0">
                    <a:solidFill>
                      <a:srgbClr val="0000FF"/>
                    </a:solidFill>
                    <a:latin typeface="+mn-lt"/>
                    <a:ea typeface="+mn-ea"/>
                  </a:endParaRPr>
                </a:p>
              </p:txBody>
            </p:sp>
          </mc:Choice>
          <mc:Fallback xmlns="">
            <p:sp>
              <p:nvSpPr>
                <p:cNvPr id="9" name="文本框 8">
                  <a:extLst>
                    <a:ext uri="{FF2B5EF4-FFF2-40B4-BE49-F238E27FC236}">
                      <a16:creationId xmlns:a16="http://schemas.microsoft.com/office/drawing/2014/main" id="{1DDDCB01-AD49-4695-A9CF-68573F62C2D3}"/>
                    </a:ext>
                  </a:extLst>
                </p:cNvPr>
                <p:cNvSpPr txBox="1">
                  <a:spLocks noRot="1" noChangeAspect="1" noMove="1" noResize="1" noEditPoints="1" noAdjustHandles="1" noChangeArrowheads="1" noChangeShapeType="1" noTextEdit="1"/>
                </p:cNvSpPr>
                <p:nvPr/>
              </p:nvSpPr>
              <p:spPr>
                <a:xfrm>
                  <a:off x="9008917" y="2443039"/>
                  <a:ext cx="329513"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84B56C6-AC44-493C-8CB9-FE807F3C0C77}"/>
                    </a:ext>
                  </a:extLst>
                </p:cNvPr>
                <p:cNvSpPr txBox="1"/>
                <p:nvPr/>
              </p:nvSpPr>
              <p:spPr>
                <a:xfrm>
                  <a:off x="7169880" y="2409082"/>
                  <a:ext cx="26468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𝜀</m:t>
                        </m:r>
                      </m:oMath>
                    </m:oMathPara>
                  </a14:m>
                  <a:endParaRPr lang="zh-CN" altLang="en-US" sz="2800" dirty="0">
                    <a:solidFill>
                      <a:srgbClr val="0000FF"/>
                    </a:solidFill>
                    <a:latin typeface="+mn-lt"/>
                    <a:ea typeface="+mn-ea"/>
                  </a:endParaRPr>
                </a:p>
              </p:txBody>
            </p:sp>
          </mc:Choice>
          <mc:Fallback xmlns="">
            <p:sp>
              <p:nvSpPr>
                <p:cNvPr id="10" name="文本框 9">
                  <a:extLst>
                    <a:ext uri="{FF2B5EF4-FFF2-40B4-BE49-F238E27FC236}">
                      <a16:creationId xmlns:a16="http://schemas.microsoft.com/office/drawing/2014/main" id="{F84B56C6-AC44-493C-8CB9-FE807F3C0C77}"/>
                    </a:ext>
                  </a:extLst>
                </p:cNvPr>
                <p:cNvSpPr txBox="1">
                  <a:spLocks noRot="1" noChangeAspect="1" noMove="1" noResize="1" noEditPoints="1" noAdjustHandles="1" noChangeArrowheads="1" noChangeShapeType="1" noTextEdit="1"/>
                </p:cNvSpPr>
                <p:nvPr/>
              </p:nvSpPr>
              <p:spPr>
                <a:xfrm>
                  <a:off x="7169880" y="2409082"/>
                  <a:ext cx="264688" cy="430887"/>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2043FBB6-A25E-4F9B-A770-4066F09A620B}"/>
                  </a:ext>
                </a:extLst>
              </p:cNvPr>
              <p:cNvSpPr txBox="1"/>
              <p:nvPr/>
            </p:nvSpPr>
            <p:spPr>
              <a:xfrm>
                <a:off x="9401304" y="1750264"/>
                <a:ext cx="64722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panose="02040503050406030204" pitchFamily="18" charset="0"/>
                              <a:ea typeface="+mn-ea"/>
                            </a:rPr>
                          </m:ctrlPr>
                        </m:dPr>
                        <m:e>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𝐿</m:t>
                              </m:r>
                            </m:sub>
                          </m:sSub>
                        </m:e>
                      </m:d>
                    </m:oMath>
                  </m:oMathPara>
                </a14:m>
                <a:endParaRPr lang="zh-CN" altLang="en-US" sz="2800" dirty="0">
                  <a:solidFill>
                    <a:srgbClr val="0000FF"/>
                  </a:solidFill>
                  <a:latin typeface="+mn-lt"/>
                  <a:ea typeface="+mn-ea"/>
                </a:endParaRPr>
              </a:p>
            </p:txBody>
          </p:sp>
        </mc:Choice>
        <mc:Fallback xmlns="">
          <p:sp>
            <p:nvSpPr>
              <p:cNvPr id="13" name="文本框 12">
                <a:extLst>
                  <a:ext uri="{FF2B5EF4-FFF2-40B4-BE49-F238E27FC236}">
                    <a16:creationId xmlns:a16="http://schemas.microsoft.com/office/drawing/2014/main" id="{2043FBB6-A25E-4F9B-A770-4066F09A620B}"/>
                  </a:ext>
                </a:extLst>
              </p:cNvPr>
              <p:cNvSpPr txBox="1">
                <a:spLocks noRot="1" noChangeAspect="1" noMove="1" noResize="1" noEditPoints="1" noAdjustHandles="1" noChangeArrowheads="1" noChangeShapeType="1" noTextEdit="1"/>
              </p:cNvSpPr>
              <p:nvPr/>
            </p:nvSpPr>
            <p:spPr>
              <a:xfrm>
                <a:off x="9401304" y="1750264"/>
                <a:ext cx="647228"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55434212-A24D-4AE4-B09B-B9B15CC96E8E}"/>
                  </a:ext>
                </a:extLst>
              </p:cNvPr>
              <p:cNvSpPr txBox="1"/>
              <p:nvPr/>
            </p:nvSpPr>
            <p:spPr>
              <a:xfrm>
                <a:off x="1759909" y="2227837"/>
                <a:ext cx="2955489"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𝜀</m:t>
                      </m:r>
                      <m:r>
                        <a:rPr lang="en-US" altLang="zh-CN" sz="2800" b="0" i="1" smtClean="0">
                          <a:solidFill>
                            <a:srgbClr val="0000FF"/>
                          </a:solidFill>
                          <a:latin typeface="Cambria Math" panose="02040503050406030204" pitchFamily="18" charset="0"/>
                          <a:ea typeface="+mn-ea"/>
                        </a:rPr>
                        <m:t>+</m:t>
                      </m:r>
                      <m:d>
                        <m:dPr>
                          <m:begChr m:val="|"/>
                          <m:endChr m:val="|"/>
                          <m:ctrlPr>
                            <a:rPr lang="en-US" altLang="zh-CN" sz="2800" i="1" smtClean="0">
                              <a:solidFill>
                                <a:srgbClr val="0000FF"/>
                              </a:solidFill>
                              <a:latin typeface="Cambria Math" panose="02040503050406030204" pitchFamily="18" charset="0"/>
                              <a:ea typeface="+mn-ea"/>
                            </a:rPr>
                          </m:ctrlPr>
                        </m:dPr>
                        <m:e>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𝐿</m:t>
                              </m:r>
                            </m:sub>
                          </m:sSub>
                        </m:e>
                      </m:d>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𝑖𝑅</m:t>
                      </m:r>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72" name="文本框 71">
                <a:extLst>
                  <a:ext uri="{FF2B5EF4-FFF2-40B4-BE49-F238E27FC236}">
                    <a16:creationId xmlns:a16="http://schemas.microsoft.com/office/drawing/2014/main" id="{55434212-A24D-4AE4-B09B-B9B15CC96E8E}"/>
                  </a:ext>
                </a:extLst>
              </p:cNvPr>
              <p:cNvSpPr txBox="1">
                <a:spLocks noRot="1" noChangeAspect="1" noMove="1" noResize="1" noEditPoints="1" noAdjustHandles="1" noChangeArrowheads="1" noChangeShapeType="1" noTextEdit="1"/>
              </p:cNvSpPr>
              <p:nvPr/>
            </p:nvSpPr>
            <p:spPr>
              <a:xfrm>
                <a:off x="1759909" y="2227837"/>
                <a:ext cx="2955489"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0EA856A-9E8A-4FA1-843D-CC106BEB23CA}"/>
                  </a:ext>
                </a:extLst>
              </p:cNvPr>
              <p:cNvSpPr txBox="1"/>
              <p:nvPr/>
            </p:nvSpPr>
            <p:spPr>
              <a:xfrm>
                <a:off x="3303652" y="2787153"/>
                <a:ext cx="2433871"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r>
                        <a:rPr lang="zh-CN" altLang="en-US" sz="2800" i="1">
                          <a:solidFill>
                            <a:srgbClr val="0000FF"/>
                          </a:solidFill>
                          <a:latin typeface="Cambria Math" panose="02040503050406030204" pitchFamily="18" charset="0"/>
                        </a:rPr>
                        <m:t>𝜀</m:t>
                      </m:r>
                      <m:r>
                        <a:rPr lang="en-US" altLang="zh-CN" sz="2800" b="0" i="1" smtClean="0">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𝐿</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𝑑𝑖</m:t>
                          </m:r>
                        </m:num>
                        <m:den>
                          <m:r>
                            <a:rPr lang="en-US" altLang="zh-CN" sz="2800" i="1">
                              <a:solidFill>
                                <a:srgbClr val="0000FF"/>
                              </a:solidFill>
                              <a:latin typeface="Cambria Math" panose="02040503050406030204" pitchFamily="18" charset="0"/>
                            </a:rPr>
                            <m:t>𝑑𝑡</m:t>
                          </m:r>
                        </m:den>
                      </m:f>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𝑖𝑅</m:t>
                      </m:r>
                    </m:oMath>
                  </m:oMathPara>
                </a14:m>
                <a:endParaRPr lang="zh-CN" altLang="en-US" sz="2800" dirty="0">
                  <a:solidFill>
                    <a:srgbClr val="0000FF"/>
                  </a:solidFill>
                  <a:latin typeface="+mn-lt"/>
                  <a:ea typeface="+mn-ea"/>
                </a:endParaRPr>
              </a:p>
            </p:txBody>
          </p:sp>
        </mc:Choice>
        <mc:Fallback xmlns="">
          <p:sp>
            <p:nvSpPr>
              <p:cNvPr id="14" name="文本框 13">
                <a:extLst>
                  <a:ext uri="{FF2B5EF4-FFF2-40B4-BE49-F238E27FC236}">
                    <a16:creationId xmlns:a16="http://schemas.microsoft.com/office/drawing/2014/main" id="{A0EA856A-9E8A-4FA1-843D-CC106BEB23CA}"/>
                  </a:ext>
                </a:extLst>
              </p:cNvPr>
              <p:cNvSpPr txBox="1">
                <a:spLocks noRot="1" noChangeAspect="1" noMove="1" noResize="1" noEditPoints="1" noAdjustHandles="1" noChangeArrowheads="1" noChangeShapeType="1" noTextEdit="1"/>
              </p:cNvSpPr>
              <p:nvPr/>
            </p:nvSpPr>
            <p:spPr>
              <a:xfrm>
                <a:off x="3303652" y="2787153"/>
                <a:ext cx="2433871" cy="81804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38021178-4F26-44AE-AA05-C5AF31FF117E}"/>
                  </a:ext>
                </a:extLst>
              </p:cNvPr>
              <p:cNvSpPr txBox="1"/>
              <p:nvPr/>
            </p:nvSpPr>
            <p:spPr>
              <a:xfrm>
                <a:off x="1779785" y="4464447"/>
                <a:ext cx="2915735" cy="78560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𝜀</m:t>
                          </m:r>
                        </m:num>
                        <m:den>
                          <m:r>
                            <a:rPr lang="en-US" altLang="zh-CN" sz="2800" b="0" i="1" smtClean="0">
                              <a:solidFill>
                                <a:srgbClr val="0000FF"/>
                              </a:solidFill>
                              <a:latin typeface="Cambria Math" panose="02040503050406030204" pitchFamily="18" charset="0"/>
                            </a:rPr>
                            <m:t>𝑅</m:t>
                          </m:r>
                        </m:den>
                      </m:f>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1−</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𝑒</m:t>
                          </m:r>
                        </m:e>
                        <m:sup>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𝑅</m:t>
                              </m:r>
                            </m:num>
                            <m:den>
                              <m:r>
                                <a:rPr lang="en-US" altLang="zh-CN" sz="2800" i="1">
                                  <a:solidFill>
                                    <a:srgbClr val="0000FF"/>
                                  </a:solidFill>
                                  <a:latin typeface="Cambria Math" panose="02040503050406030204" pitchFamily="18" charset="0"/>
                                </a:rPr>
                                <m:t>𝐿</m:t>
                              </m:r>
                            </m:den>
                          </m:f>
                          <m:r>
                            <a:rPr lang="en-US" altLang="zh-CN" sz="2800" i="1">
                              <a:solidFill>
                                <a:srgbClr val="0000FF"/>
                              </a:solidFill>
                              <a:latin typeface="Cambria Math" panose="02040503050406030204" pitchFamily="18" charset="0"/>
                            </a:rPr>
                            <m:t>𝑡</m:t>
                          </m:r>
                        </m:sup>
                      </m:sSup>
                      <m:r>
                        <a:rPr lang="en-US" altLang="zh-CN" sz="2800" b="0" i="1" smtClean="0">
                          <a:solidFill>
                            <a:srgbClr val="0000FF"/>
                          </a:solidFill>
                          <a:latin typeface="Cambria Math" panose="02040503050406030204" pitchFamily="18" charset="0"/>
                        </a:rPr>
                        <m:t>)</m:t>
                      </m:r>
                    </m:oMath>
                  </m:oMathPara>
                </a14:m>
                <a:endParaRPr lang="zh-CN" altLang="en-US" sz="2800" dirty="0">
                  <a:solidFill>
                    <a:srgbClr val="0000FF"/>
                  </a:solidFill>
                  <a:latin typeface="+mn-lt"/>
                  <a:ea typeface="+mn-ea"/>
                </a:endParaRPr>
              </a:p>
            </p:txBody>
          </p:sp>
        </mc:Choice>
        <mc:Fallback xmlns="">
          <p:sp>
            <p:nvSpPr>
              <p:cNvPr id="74" name="文本框 73">
                <a:extLst>
                  <a:ext uri="{FF2B5EF4-FFF2-40B4-BE49-F238E27FC236}">
                    <a16:creationId xmlns:a16="http://schemas.microsoft.com/office/drawing/2014/main" id="{38021178-4F26-44AE-AA05-C5AF31FF117E}"/>
                  </a:ext>
                </a:extLst>
              </p:cNvPr>
              <p:cNvSpPr txBox="1">
                <a:spLocks noRot="1" noChangeAspect="1" noMove="1" noResize="1" noEditPoints="1" noAdjustHandles="1" noChangeArrowheads="1" noChangeShapeType="1" noTextEdit="1"/>
              </p:cNvSpPr>
              <p:nvPr/>
            </p:nvSpPr>
            <p:spPr>
              <a:xfrm>
                <a:off x="1779785" y="4464447"/>
                <a:ext cx="2915735" cy="78560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31DA162D-D1C4-4A1B-84FC-5A9BA0BC5574}"/>
                  </a:ext>
                </a:extLst>
              </p:cNvPr>
              <p:cNvSpPr txBox="1"/>
              <p:nvPr/>
            </p:nvSpPr>
            <p:spPr>
              <a:xfrm>
                <a:off x="1343611" y="5471431"/>
                <a:ext cx="1079142" cy="735138"/>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𝜀</m:t>
                          </m:r>
                        </m:num>
                        <m:den>
                          <m:r>
                            <a:rPr lang="en-US" altLang="zh-CN" sz="2800" i="1">
                              <a:solidFill>
                                <a:srgbClr val="0000FF"/>
                              </a:solidFill>
                              <a:latin typeface="Cambria Math" panose="02040503050406030204" pitchFamily="18" charset="0"/>
                            </a:rPr>
                            <m:t>𝑅</m:t>
                          </m:r>
                        </m:den>
                      </m:f>
                    </m:oMath>
                  </m:oMathPara>
                </a14:m>
                <a:endParaRPr lang="zh-CN" altLang="en-US" sz="2800" dirty="0">
                  <a:solidFill>
                    <a:srgbClr val="0000FF"/>
                  </a:solidFill>
                  <a:latin typeface="+mn-lt"/>
                  <a:ea typeface="+mn-ea"/>
                </a:endParaRPr>
              </a:p>
            </p:txBody>
          </p:sp>
        </mc:Choice>
        <mc:Fallback xmlns="">
          <p:sp>
            <p:nvSpPr>
              <p:cNvPr id="75" name="文本框 74">
                <a:extLst>
                  <a:ext uri="{FF2B5EF4-FFF2-40B4-BE49-F238E27FC236}">
                    <a16:creationId xmlns:a16="http://schemas.microsoft.com/office/drawing/2014/main" id="{31DA162D-D1C4-4A1B-84FC-5A9BA0BC5574}"/>
                  </a:ext>
                </a:extLst>
              </p:cNvPr>
              <p:cNvSpPr txBox="1">
                <a:spLocks noRot="1" noChangeAspect="1" noMove="1" noResize="1" noEditPoints="1" noAdjustHandles="1" noChangeArrowheads="1" noChangeShapeType="1" noTextEdit="1"/>
              </p:cNvSpPr>
              <p:nvPr/>
            </p:nvSpPr>
            <p:spPr>
              <a:xfrm>
                <a:off x="1343611" y="5471431"/>
                <a:ext cx="1079142" cy="735138"/>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1C0FC4DD-C5C4-4200-994C-BB670E7EEB8B}"/>
                  </a:ext>
                </a:extLst>
              </p:cNvPr>
              <p:cNvSpPr txBox="1"/>
              <p:nvPr/>
            </p:nvSpPr>
            <p:spPr>
              <a:xfrm>
                <a:off x="6141535" y="5471431"/>
                <a:ext cx="1586652" cy="80381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m:t>
                      </m:r>
                      <m:r>
                        <a:rPr lang="zh-CN" altLang="en-US" sz="2800" b="0" i="1" smtClean="0">
                          <a:solidFill>
                            <a:srgbClr val="0000FF"/>
                          </a:solidFill>
                          <a:latin typeface="Cambria Math" panose="02040503050406030204" pitchFamily="18" charset="0"/>
                        </a:rPr>
                        <m:t>𝜏</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𝐿</m:t>
                          </m:r>
                        </m:num>
                        <m:den>
                          <m:r>
                            <a:rPr lang="en-US" altLang="zh-CN" sz="2800" b="0" i="1" smtClean="0">
                              <a:solidFill>
                                <a:srgbClr val="0000FF"/>
                              </a:solidFill>
                              <a:latin typeface="Cambria Math" panose="02040503050406030204" pitchFamily="18" charset="0"/>
                            </a:rPr>
                            <m:t>𝑅</m:t>
                          </m:r>
                        </m:den>
                      </m:f>
                    </m:oMath>
                  </m:oMathPara>
                </a14:m>
                <a:endParaRPr lang="zh-CN" altLang="en-US" sz="2800" dirty="0">
                  <a:solidFill>
                    <a:srgbClr val="0000FF"/>
                  </a:solidFill>
                  <a:latin typeface="+mn-lt"/>
                  <a:ea typeface="+mn-ea"/>
                </a:endParaRPr>
              </a:p>
            </p:txBody>
          </p:sp>
        </mc:Choice>
        <mc:Fallback xmlns="">
          <p:sp>
            <p:nvSpPr>
              <p:cNvPr id="76" name="文本框 75">
                <a:extLst>
                  <a:ext uri="{FF2B5EF4-FFF2-40B4-BE49-F238E27FC236}">
                    <a16:creationId xmlns:a16="http://schemas.microsoft.com/office/drawing/2014/main" id="{1C0FC4DD-C5C4-4200-994C-BB670E7EEB8B}"/>
                  </a:ext>
                </a:extLst>
              </p:cNvPr>
              <p:cNvSpPr txBox="1">
                <a:spLocks noRot="1" noChangeAspect="1" noMove="1" noResize="1" noEditPoints="1" noAdjustHandles="1" noChangeArrowheads="1" noChangeShapeType="1" noTextEdit="1"/>
              </p:cNvSpPr>
              <p:nvPr/>
            </p:nvSpPr>
            <p:spPr>
              <a:xfrm>
                <a:off x="6141535" y="5471431"/>
                <a:ext cx="1586652" cy="80381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4BCC7021-49F8-4166-83C0-5D19C0211DF6}"/>
                  </a:ext>
                </a:extLst>
              </p:cNvPr>
              <p:cNvSpPr txBox="1"/>
              <p:nvPr/>
            </p:nvSpPr>
            <p:spPr>
              <a:xfrm>
                <a:off x="7980723" y="5718155"/>
                <a:ext cx="183345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ea typeface="+mn-ea"/>
                        </a:rPr>
                        <m:t>=0.632</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oMath>
                  </m:oMathPara>
                </a14:m>
                <a:endParaRPr lang="zh-CN" altLang="en-US" sz="2800" dirty="0">
                  <a:solidFill>
                    <a:srgbClr val="0000FF"/>
                  </a:solidFill>
                  <a:latin typeface="+mn-lt"/>
                  <a:ea typeface="+mn-ea"/>
                </a:endParaRPr>
              </a:p>
            </p:txBody>
          </p:sp>
        </mc:Choice>
        <mc:Fallback xmlns="">
          <p:sp>
            <p:nvSpPr>
              <p:cNvPr id="77" name="文本框 76">
                <a:extLst>
                  <a:ext uri="{FF2B5EF4-FFF2-40B4-BE49-F238E27FC236}">
                    <a16:creationId xmlns:a16="http://schemas.microsoft.com/office/drawing/2014/main" id="{4BCC7021-49F8-4166-83C0-5D19C0211DF6}"/>
                  </a:ext>
                </a:extLst>
              </p:cNvPr>
              <p:cNvSpPr txBox="1">
                <a:spLocks noRot="1" noChangeAspect="1" noMove="1" noResize="1" noEditPoints="1" noAdjustHandles="1" noChangeArrowheads="1" noChangeShapeType="1" noTextEdit="1"/>
              </p:cNvSpPr>
              <p:nvPr/>
            </p:nvSpPr>
            <p:spPr>
              <a:xfrm>
                <a:off x="7980723" y="5718155"/>
                <a:ext cx="1833451" cy="430887"/>
              </a:xfrm>
              <a:prstGeom prst="rect">
                <a:avLst/>
              </a:prstGeom>
              <a:blipFill>
                <a:blip r:embed="rId17"/>
                <a:stretch>
                  <a:fillRect/>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52F275D1-BC31-4387-BAC3-65217214421A}"/>
              </a:ext>
            </a:extLst>
          </p:cNvPr>
          <p:cNvGrpSpPr/>
          <p:nvPr/>
        </p:nvGrpSpPr>
        <p:grpSpPr>
          <a:xfrm>
            <a:off x="7458572" y="3487261"/>
            <a:ext cx="3100689" cy="1913073"/>
            <a:chOff x="6991305" y="3901994"/>
            <a:chExt cx="3100689" cy="1913073"/>
          </a:xfrm>
        </p:grpSpPr>
        <p:grpSp>
          <p:nvGrpSpPr>
            <p:cNvPr id="11" name="Group 101"/>
            <p:cNvGrpSpPr>
              <a:grpSpLocks/>
            </p:cNvGrpSpPr>
            <p:nvPr/>
          </p:nvGrpSpPr>
          <p:grpSpPr bwMode="auto">
            <a:xfrm>
              <a:off x="8219586" y="4116917"/>
              <a:ext cx="1752600" cy="1376363"/>
              <a:chOff x="4272" y="2353"/>
              <a:chExt cx="1104" cy="867"/>
            </a:xfrm>
          </p:grpSpPr>
          <p:sp>
            <p:nvSpPr>
              <p:cNvPr id="105525" name="Line 63"/>
              <p:cNvSpPr>
                <a:spLocks noChangeShapeType="1"/>
              </p:cNvSpPr>
              <p:nvPr/>
            </p:nvSpPr>
            <p:spPr bwMode="auto">
              <a:xfrm>
                <a:off x="4272" y="2353"/>
                <a:ext cx="0" cy="863"/>
              </a:xfrm>
              <a:prstGeom prst="line">
                <a:avLst/>
              </a:prstGeom>
              <a:noFill/>
              <a:ln w="44450">
                <a:solidFill>
                  <a:schemeClr val="tx1"/>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26" name="Line 64"/>
              <p:cNvSpPr>
                <a:spLocks noChangeShapeType="1"/>
              </p:cNvSpPr>
              <p:nvPr/>
            </p:nvSpPr>
            <p:spPr bwMode="auto">
              <a:xfrm>
                <a:off x="4272" y="3216"/>
                <a:ext cx="1104" cy="0"/>
              </a:xfrm>
              <a:prstGeom prst="line">
                <a:avLst/>
              </a:prstGeom>
              <a:noFill/>
              <a:ln w="44450">
                <a:solidFill>
                  <a:schemeClr val="tx1"/>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27" name="Freeform 65"/>
              <p:cNvSpPr>
                <a:spLocks/>
              </p:cNvSpPr>
              <p:nvPr/>
            </p:nvSpPr>
            <p:spPr bwMode="auto">
              <a:xfrm>
                <a:off x="4280" y="2684"/>
                <a:ext cx="748" cy="536"/>
              </a:xfrm>
              <a:custGeom>
                <a:avLst/>
                <a:gdLst>
                  <a:gd name="T0" fmla="*/ 0 w 748"/>
                  <a:gd name="T1" fmla="*/ 536 h 536"/>
                  <a:gd name="T2" fmla="*/ 748 w 748"/>
                  <a:gd name="T3" fmla="*/ 0 h 536"/>
                  <a:gd name="T4" fmla="*/ 0 60000 65536"/>
                  <a:gd name="T5" fmla="*/ 0 60000 65536"/>
                </a:gdLst>
                <a:ahLst/>
                <a:cxnLst>
                  <a:cxn ang="T4">
                    <a:pos x="T0" y="T1"/>
                  </a:cxn>
                  <a:cxn ang="T5">
                    <a:pos x="T2" y="T3"/>
                  </a:cxn>
                </a:cxnLst>
                <a:rect l="0" t="0" r="r" b="b"/>
                <a:pathLst>
                  <a:path w="748" h="536">
                    <a:moveTo>
                      <a:pt x="0" y="536"/>
                    </a:moveTo>
                    <a:cubicBezTo>
                      <a:pt x="125" y="447"/>
                      <a:pt x="172" y="24"/>
                      <a:pt x="748" y="0"/>
                    </a:cubicBez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30" name="Line 74"/>
              <p:cNvSpPr>
                <a:spLocks noChangeShapeType="1"/>
              </p:cNvSpPr>
              <p:nvPr/>
            </p:nvSpPr>
            <p:spPr bwMode="auto">
              <a:xfrm>
                <a:off x="4272" y="2640"/>
                <a:ext cx="864" cy="0"/>
              </a:xfrm>
              <a:prstGeom prst="line">
                <a:avLst/>
              </a:prstGeom>
              <a:noFill/>
              <a:ln w="41275">
                <a:solidFill>
                  <a:srgbClr val="9933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31" name="Line 84"/>
              <p:cNvSpPr>
                <a:spLocks noChangeShapeType="1"/>
              </p:cNvSpPr>
              <p:nvPr/>
            </p:nvSpPr>
            <p:spPr bwMode="auto">
              <a:xfrm>
                <a:off x="4560" y="2880"/>
                <a:ext cx="0" cy="336"/>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5532" name="Line 85"/>
              <p:cNvSpPr>
                <a:spLocks noChangeShapeType="1"/>
              </p:cNvSpPr>
              <p:nvPr/>
            </p:nvSpPr>
            <p:spPr bwMode="auto">
              <a:xfrm>
                <a:off x="4272" y="2871"/>
                <a:ext cx="288" cy="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ea"/>
                  <a:ea typeface="+mn-ea"/>
                </a:endParaRPr>
              </a:p>
            </p:txBody>
          </p:sp>
        </p:gr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4D7232EF-56A3-4579-BC11-15BF146233E7}"/>
                    </a:ext>
                  </a:extLst>
                </p:cNvPr>
                <p:cNvSpPr txBox="1"/>
                <p:nvPr/>
              </p:nvSpPr>
              <p:spPr>
                <a:xfrm>
                  <a:off x="8551887" y="5384180"/>
                  <a:ext cx="26257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rPr>
                          <m:t>𝜏</m:t>
                        </m:r>
                      </m:oMath>
                    </m:oMathPara>
                  </a14:m>
                  <a:endParaRPr lang="zh-CN" altLang="en-US" sz="2800" dirty="0">
                    <a:solidFill>
                      <a:srgbClr val="0000FF"/>
                    </a:solidFill>
                    <a:latin typeface="+mn-lt"/>
                    <a:ea typeface="+mn-ea"/>
                  </a:endParaRPr>
                </a:p>
              </p:txBody>
            </p:sp>
          </mc:Choice>
          <mc:Fallback xmlns="">
            <p:sp>
              <p:nvSpPr>
                <p:cNvPr id="78" name="文本框 77">
                  <a:extLst>
                    <a:ext uri="{FF2B5EF4-FFF2-40B4-BE49-F238E27FC236}">
                      <a16:creationId xmlns:a16="http://schemas.microsoft.com/office/drawing/2014/main" id="{4D7232EF-56A3-4579-BC11-15BF146233E7}"/>
                    </a:ext>
                  </a:extLst>
                </p:cNvPr>
                <p:cNvSpPr txBox="1">
                  <a:spLocks noRot="1" noChangeAspect="1" noMove="1" noResize="1" noEditPoints="1" noAdjustHandles="1" noChangeArrowheads="1" noChangeShapeType="1" noTextEdit="1"/>
                </p:cNvSpPr>
                <p:nvPr/>
              </p:nvSpPr>
              <p:spPr>
                <a:xfrm>
                  <a:off x="8551887" y="5384180"/>
                  <a:ext cx="262571" cy="43088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文本框 78">
                  <a:extLst>
                    <a:ext uri="{FF2B5EF4-FFF2-40B4-BE49-F238E27FC236}">
                      <a16:creationId xmlns:a16="http://schemas.microsoft.com/office/drawing/2014/main" id="{73D606F7-425F-4EE0-B6D2-7C96C434F92F}"/>
                    </a:ext>
                  </a:extLst>
                </p:cNvPr>
                <p:cNvSpPr txBox="1"/>
                <p:nvPr/>
              </p:nvSpPr>
              <p:spPr>
                <a:xfrm>
                  <a:off x="8285341" y="3901994"/>
                  <a:ext cx="21499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𝑖</m:t>
                        </m:r>
                      </m:oMath>
                    </m:oMathPara>
                  </a14:m>
                  <a:endParaRPr lang="zh-CN" altLang="en-US" sz="2800" dirty="0">
                    <a:solidFill>
                      <a:srgbClr val="0000FF"/>
                    </a:solidFill>
                    <a:latin typeface="+mn-lt"/>
                    <a:ea typeface="+mn-ea"/>
                  </a:endParaRPr>
                </a:p>
              </p:txBody>
            </p:sp>
          </mc:Choice>
          <mc:Fallback xmlns="">
            <p:sp>
              <p:nvSpPr>
                <p:cNvPr id="79" name="文本框 78">
                  <a:extLst>
                    <a:ext uri="{FF2B5EF4-FFF2-40B4-BE49-F238E27FC236}">
                      <a16:creationId xmlns:a16="http://schemas.microsoft.com/office/drawing/2014/main" id="{73D606F7-425F-4EE0-B6D2-7C96C434F92F}"/>
                    </a:ext>
                  </a:extLst>
                </p:cNvPr>
                <p:cNvSpPr txBox="1">
                  <a:spLocks noRot="1" noChangeAspect="1" noMove="1" noResize="1" noEditPoints="1" noAdjustHandles="1" noChangeArrowheads="1" noChangeShapeType="1" noTextEdit="1"/>
                </p:cNvSpPr>
                <p:nvPr/>
              </p:nvSpPr>
              <p:spPr>
                <a:xfrm>
                  <a:off x="8285341" y="3901994"/>
                  <a:ext cx="214995" cy="43088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73B868B1-81B9-4CEC-BA32-3338D58A14D3}"/>
                    </a:ext>
                  </a:extLst>
                </p:cNvPr>
                <p:cNvSpPr txBox="1"/>
                <p:nvPr/>
              </p:nvSpPr>
              <p:spPr>
                <a:xfrm>
                  <a:off x="9852377" y="5000224"/>
                  <a:ext cx="23961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𝑡</m:t>
                        </m:r>
                      </m:oMath>
                    </m:oMathPara>
                  </a14:m>
                  <a:endParaRPr lang="zh-CN" altLang="en-US" sz="2800" dirty="0">
                    <a:solidFill>
                      <a:srgbClr val="0000FF"/>
                    </a:solidFill>
                    <a:latin typeface="+mn-lt"/>
                    <a:ea typeface="+mn-ea"/>
                  </a:endParaRPr>
                </a:p>
              </p:txBody>
            </p:sp>
          </mc:Choice>
          <mc:Fallback xmlns="">
            <p:sp>
              <p:nvSpPr>
                <p:cNvPr id="80" name="文本框 79">
                  <a:extLst>
                    <a:ext uri="{FF2B5EF4-FFF2-40B4-BE49-F238E27FC236}">
                      <a16:creationId xmlns:a16="http://schemas.microsoft.com/office/drawing/2014/main" id="{73B868B1-81B9-4CEC-BA32-3338D58A14D3}"/>
                    </a:ext>
                  </a:extLst>
                </p:cNvPr>
                <p:cNvSpPr txBox="1">
                  <a:spLocks noRot="1" noChangeAspect="1" noMove="1" noResize="1" noEditPoints="1" noAdjustHandles="1" noChangeArrowheads="1" noChangeShapeType="1" noTextEdit="1"/>
                </p:cNvSpPr>
                <p:nvPr/>
              </p:nvSpPr>
              <p:spPr>
                <a:xfrm>
                  <a:off x="9852377" y="5000224"/>
                  <a:ext cx="239617" cy="43088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5246BB69-130A-4073-B7FB-1C6BC5E967AA}"/>
                    </a:ext>
                  </a:extLst>
                </p:cNvPr>
                <p:cNvSpPr txBox="1"/>
                <p:nvPr/>
              </p:nvSpPr>
              <p:spPr>
                <a:xfrm>
                  <a:off x="7834734" y="4332881"/>
                  <a:ext cx="37215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oMath>
                    </m:oMathPara>
                  </a14:m>
                  <a:endParaRPr lang="zh-CN" altLang="en-US" sz="2800" dirty="0">
                    <a:solidFill>
                      <a:srgbClr val="0000FF"/>
                    </a:solidFill>
                    <a:latin typeface="+mn-lt"/>
                    <a:ea typeface="+mn-ea"/>
                  </a:endParaRPr>
                </a:p>
              </p:txBody>
            </p:sp>
          </mc:Choice>
          <mc:Fallback xmlns="">
            <p:sp>
              <p:nvSpPr>
                <p:cNvPr id="81" name="文本框 80">
                  <a:extLst>
                    <a:ext uri="{FF2B5EF4-FFF2-40B4-BE49-F238E27FC236}">
                      <a16:creationId xmlns:a16="http://schemas.microsoft.com/office/drawing/2014/main" id="{5246BB69-130A-4073-B7FB-1C6BC5E967AA}"/>
                    </a:ext>
                  </a:extLst>
                </p:cNvPr>
                <p:cNvSpPr txBox="1">
                  <a:spLocks noRot="1" noChangeAspect="1" noMove="1" noResize="1" noEditPoints="1" noAdjustHandles="1" noChangeArrowheads="1" noChangeShapeType="1" noTextEdit="1"/>
                </p:cNvSpPr>
                <p:nvPr/>
              </p:nvSpPr>
              <p:spPr>
                <a:xfrm>
                  <a:off x="7834734" y="4332881"/>
                  <a:ext cx="372153" cy="430887"/>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F3C61261-303B-4094-A9BA-92F2C8CDB27C}"/>
                    </a:ext>
                  </a:extLst>
                </p:cNvPr>
                <p:cNvSpPr txBox="1"/>
                <p:nvPr/>
              </p:nvSpPr>
              <p:spPr>
                <a:xfrm>
                  <a:off x="6991305" y="4723798"/>
                  <a:ext cx="124098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0.632</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oMath>
                    </m:oMathPara>
                  </a14:m>
                  <a:endParaRPr lang="zh-CN" altLang="en-US" sz="2800" dirty="0">
                    <a:solidFill>
                      <a:srgbClr val="0000FF"/>
                    </a:solidFill>
                    <a:latin typeface="+mn-lt"/>
                    <a:ea typeface="+mn-ea"/>
                  </a:endParaRPr>
                </a:p>
              </p:txBody>
            </p:sp>
          </mc:Choice>
          <mc:Fallback xmlns="">
            <p:sp>
              <p:nvSpPr>
                <p:cNvPr id="82" name="文本框 81">
                  <a:extLst>
                    <a:ext uri="{FF2B5EF4-FFF2-40B4-BE49-F238E27FC236}">
                      <a16:creationId xmlns:a16="http://schemas.microsoft.com/office/drawing/2014/main" id="{F3C61261-303B-4094-A9BA-92F2C8CDB27C}"/>
                    </a:ext>
                  </a:extLst>
                </p:cNvPr>
                <p:cNvSpPr txBox="1">
                  <a:spLocks noRot="1" noChangeAspect="1" noMove="1" noResize="1" noEditPoints="1" noAdjustHandles="1" noChangeArrowheads="1" noChangeShapeType="1" noTextEdit="1"/>
                </p:cNvSpPr>
                <p:nvPr/>
              </p:nvSpPr>
              <p:spPr>
                <a:xfrm>
                  <a:off x="6991305" y="4723798"/>
                  <a:ext cx="1240981" cy="430887"/>
                </a:xfrm>
                <a:prstGeom prst="rect">
                  <a:avLst/>
                </a:prstGeom>
                <a:blipFill>
                  <a:blip r:embed="rId2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94074858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up)">
                                      <p:cBhvr>
                                        <p:cTn id="17" dur="500"/>
                                        <p:tgtEl>
                                          <p:spTgt spid="5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5523"/>
                                        </p:tgtEl>
                                        <p:attrNameLst>
                                          <p:attrName>style.visibility</p:attrName>
                                        </p:attrNameLst>
                                      </p:cBhvr>
                                      <p:to>
                                        <p:strVal val="visible"/>
                                      </p:to>
                                    </p:set>
                                    <p:animEffect transition="in" filter="wipe(down)">
                                      <p:cBhvr>
                                        <p:cTn id="22" dur="500"/>
                                        <p:tgtEl>
                                          <p:spTgt spid="1055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2"/>
                                        </p:tgtEl>
                                        <p:attrNameLst>
                                          <p:attrName>style.visibility</p:attrName>
                                        </p:attrNameLst>
                                      </p:cBhvr>
                                      <p:to>
                                        <p:strVal val="visible"/>
                                      </p:to>
                                    </p:set>
                                    <p:animEffect transition="in" filter="wipe(left)">
                                      <p:cBhvr>
                                        <p:cTn id="32" dur="500"/>
                                        <p:tgtEl>
                                          <p:spTgt spid="7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8"/>
                                        </p:tgtEl>
                                        <p:attrNameLst>
                                          <p:attrName>style.visibility</p:attrName>
                                        </p:attrNameLst>
                                      </p:cBhvr>
                                      <p:to>
                                        <p:strVal val="visible"/>
                                      </p:to>
                                    </p:set>
                                    <p:animEffect transition="in" filter="wipe(left)">
                                      <p:cBhvr>
                                        <p:cTn id="37" dur="500"/>
                                        <p:tgtEl>
                                          <p:spTgt spid="6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5492"/>
                                        </p:tgtEl>
                                        <p:attrNameLst>
                                          <p:attrName>style.visibility</p:attrName>
                                        </p:attrNameLst>
                                      </p:cBhvr>
                                      <p:to>
                                        <p:strVal val="visible"/>
                                      </p:to>
                                    </p:set>
                                    <p:animEffect transition="in" filter="wipe(left)">
                                      <p:cBhvr>
                                        <p:cTn id="47" dur="500"/>
                                        <p:tgtEl>
                                          <p:spTgt spid="10549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wipe(left)">
                                      <p:cBhvr>
                                        <p:cTn id="52" dur="500"/>
                                        <p:tgtEl>
                                          <p:spTgt spid="7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5491"/>
                                        </p:tgtEl>
                                        <p:attrNameLst>
                                          <p:attrName>style.visibility</p:attrName>
                                        </p:attrNameLst>
                                      </p:cBhvr>
                                      <p:to>
                                        <p:strVal val="visible"/>
                                      </p:to>
                                    </p:set>
                                    <p:animEffect transition="in" filter="wipe(left)">
                                      <p:cBhvr>
                                        <p:cTn id="57" dur="500"/>
                                        <p:tgtEl>
                                          <p:spTgt spid="10549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5"/>
                                        </p:tgtEl>
                                        <p:attrNameLst>
                                          <p:attrName>style.visibility</p:attrName>
                                        </p:attrNameLst>
                                      </p:cBhvr>
                                      <p:to>
                                        <p:strVal val="visible"/>
                                      </p:to>
                                    </p:set>
                                    <p:animEffect transition="in" filter="wipe(left)">
                                      <p:cBhvr>
                                        <p:cTn id="62" dur="500"/>
                                        <p:tgtEl>
                                          <p:spTgt spid="7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05534"/>
                                        </p:tgtEl>
                                        <p:attrNameLst>
                                          <p:attrName>style.visibility</p:attrName>
                                        </p:attrNameLst>
                                      </p:cBhvr>
                                      <p:to>
                                        <p:strVal val="visible"/>
                                      </p:to>
                                    </p:set>
                                    <p:animEffect transition="in" filter="wipe(left)">
                                      <p:cBhvr>
                                        <p:cTn id="67" dur="500"/>
                                        <p:tgtEl>
                                          <p:spTgt spid="105534"/>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05489"/>
                                        </p:tgtEl>
                                        <p:attrNameLst>
                                          <p:attrName>style.visibility</p:attrName>
                                        </p:attrNameLst>
                                      </p:cBhvr>
                                      <p:to>
                                        <p:strVal val="visible"/>
                                      </p:to>
                                    </p:set>
                                    <p:animEffect transition="in" filter="wipe(left)">
                                      <p:cBhvr>
                                        <p:cTn id="72" dur="500"/>
                                        <p:tgtEl>
                                          <p:spTgt spid="10548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6"/>
                                        </p:tgtEl>
                                        <p:attrNameLst>
                                          <p:attrName>style.visibility</p:attrName>
                                        </p:attrNameLst>
                                      </p:cBhvr>
                                      <p:to>
                                        <p:strVal val="visible"/>
                                      </p:to>
                                    </p:set>
                                    <p:animEffect transition="in" filter="wipe(left)">
                                      <p:cBhvr>
                                        <p:cTn id="77" dur="500"/>
                                        <p:tgtEl>
                                          <p:spTgt spid="7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77"/>
                                        </p:tgtEl>
                                        <p:attrNameLst>
                                          <p:attrName>style.visibility</p:attrName>
                                        </p:attrNameLst>
                                      </p:cBhvr>
                                      <p:to>
                                        <p:strVal val="visible"/>
                                      </p:to>
                                    </p:set>
                                    <p:animEffect transition="in" filter="wipe(left)">
                                      <p:cBhvr>
                                        <p:cTn id="82" dur="500"/>
                                        <p:tgtEl>
                                          <p:spTgt spid="77"/>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nodeType="click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wipe(left)">
                                      <p:cBhvr>
                                        <p:cTn id="8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105534" grpId="0"/>
      <p:bldP spid="105523" grpId="0" animBg="1"/>
      <p:bldP spid="54" grpId="0" autoUpdateAnimBg="0"/>
      <p:bldP spid="105492" grpId="0"/>
      <p:bldP spid="105491" grpId="0"/>
      <p:bldP spid="105489" grpId="0"/>
      <p:bldP spid="68" grpId="0"/>
      <p:bldP spid="13" grpId="0"/>
      <p:bldP spid="72" grpId="0"/>
      <p:bldP spid="14" grpId="0"/>
      <p:bldP spid="74" grpId="0"/>
      <p:bldP spid="75" grpId="0"/>
      <p:bldP spid="76" grpId="0"/>
      <p:bldP spid="7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7576" name="Text Box 3"/>
              <p:cNvSpPr txBox="1">
                <a:spLocks noChangeArrowheads="1"/>
              </p:cNvSpPr>
              <p:nvPr/>
            </p:nvSpPr>
            <p:spPr bwMode="auto">
              <a:xfrm>
                <a:off x="597877" y="480647"/>
                <a:ext cx="6958310"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当开关倒向2时，电路的阶跃电压从</a:t>
                </a:r>
                <a14:m>
                  <m:oMath xmlns:m="http://schemas.openxmlformats.org/officeDocument/2006/math">
                    <m:r>
                      <a:rPr lang="zh-CN" altLang="en-US" sz="2800" i="1">
                        <a:solidFill>
                          <a:srgbClr val="0000FF"/>
                        </a:solidFill>
                        <a:latin typeface="Cambria Math" panose="02040503050406030204" pitchFamily="18" charset="0"/>
                      </a:rPr>
                      <m:t>𝜀</m:t>
                    </m:r>
                  </m:oMath>
                </a14:m>
                <a:r>
                  <a:rPr lang="zh-CN" altLang="en-US" sz="2800" dirty="0">
                    <a:solidFill>
                      <a:srgbClr val="0000FF"/>
                    </a:solidFill>
                    <a:latin typeface="+mn-ea"/>
                    <a:ea typeface="+mn-ea"/>
                  </a:rPr>
                  <a:t>到0</a:t>
                </a:r>
              </a:p>
            </p:txBody>
          </p:sp>
        </mc:Choice>
        <mc:Fallback xmlns="">
          <p:sp>
            <p:nvSpPr>
              <p:cNvPr id="107576" name="Text Box 3"/>
              <p:cNvSpPr txBox="1">
                <a:spLocks noRot="1" noChangeAspect="1" noMove="1" noResize="1" noEditPoints="1" noAdjustHandles="1" noChangeArrowheads="1" noChangeShapeType="1" noTextEdit="1"/>
              </p:cNvSpPr>
              <p:nvPr/>
            </p:nvSpPr>
            <p:spPr bwMode="auto">
              <a:xfrm>
                <a:off x="597877" y="480647"/>
                <a:ext cx="6958310" cy="523220"/>
              </a:xfrm>
              <a:prstGeom prst="rect">
                <a:avLst/>
              </a:prstGeom>
              <a:blipFill>
                <a:blip r:embed="rId3"/>
                <a:stretch>
                  <a:fillRect l="-1751" t="-12791"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574" name="Text Box 7"/>
              <p:cNvSpPr txBox="1">
                <a:spLocks noChangeArrowheads="1"/>
              </p:cNvSpPr>
              <p:nvPr/>
            </p:nvSpPr>
            <p:spPr bwMode="auto">
              <a:xfrm>
                <a:off x="4360252" y="3460677"/>
                <a:ext cx="6867814" cy="138499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自感的作用将使电路中的电流不会瞬间突变。从开始变化到趋于恒定状态的过程叫暂态过程。时间常数</a:t>
                </a:r>
                <a14:m>
                  <m:oMath xmlns:m="http://schemas.openxmlformats.org/officeDocument/2006/math">
                    <m:r>
                      <a:rPr lang="zh-CN" altLang="en-US" sz="2800" i="1">
                        <a:solidFill>
                          <a:srgbClr val="0000FF"/>
                        </a:solidFill>
                        <a:latin typeface="Cambria Math" panose="02040503050406030204" pitchFamily="18" charset="0"/>
                      </a:rPr>
                      <m:t>𝜏</m:t>
                    </m:r>
                  </m:oMath>
                </a14:m>
                <a:r>
                  <a:rPr lang="zh-CN" altLang="en-US" sz="2800" dirty="0">
                    <a:solidFill>
                      <a:srgbClr val="0000FF"/>
                    </a:solidFill>
                    <a:latin typeface="+mn-ea"/>
                    <a:ea typeface="+mn-ea"/>
                  </a:rPr>
                  <a:t>表征该过程的快慢。</a:t>
                </a:r>
              </a:p>
            </p:txBody>
          </p:sp>
        </mc:Choice>
        <mc:Fallback xmlns="">
          <p:sp>
            <p:nvSpPr>
              <p:cNvPr id="107574" name="Text Box 7"/>
              <p:cNvSpPr txBox="1">
                <a:spLocks noRot="1" noChangeAspect="1" noMove="1" noResize="1" noEditPoints="1" noAdjustHandles="1" noChangeArrowheads="1" noChangeShapeType="1" noTextEdit="1"/>
              </p:cNvSpPr>
              <p:nvPr/>
            </p:nvSpPr>
            <p:spPr bwMode="auto">
              <a:xfrm>
                <a:off x="4360252" y="3460677"/>
                <a:ext cx="6867814" cy="1384995"/>
              </a:xfrm>
              <a:prstGeom prst="rect">
                <a:avLst/>
              </a:prstGeom>
              <a:blipFill>
                <a:blip r:embed="rId4"/>
                <a:stretch>
                  <a:fillRect l="-1775" t="-4846" r="-1775" b="-114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07564" name="Freeform 47"/>
          <p:cNvSpPr>
            <a:spLocks/>
          </p:cNvSpPr>
          <p:nvPr/>
        </p:nvSpPr>
        <p:spPr bwMode="auto">
          <a:xfrm>
            <a:off x="10106890" y="1726178"/>
            <a:ext cx="1588" cy="511175"/>
          </a:xfrm>
          <a:custGeom>
            <a:avLst/>
            <a:gdLst>
              <a:gd name="T0" fmla="*/ 0 w 1"/>
              <a:gd name="T1" fmla="*/ 0 h 322"/>
              <a:gd name="T2" fmla="*/ 0 w 1"/>
              <a:gd name="T3" fmla="*/ 322 h 322"/>
              <a:gd name="T4" fmla="*/ 0 60000 65536"/>
              <a:gd name="T5" fmla="*/ 0 60000 65536"/>
            </a:gdLst>
            <a:ahLst/>
            <a:cxnLst>
              <a:cxn ang="T4">
                <a:pos x="T0" y="T1"/>
              </a:cxn>
              <a:cxn ang="T5">
                <a:pos x="T2" y="T3"/>
              </a:cxn>
            </a:cxnLst>
            <a:rect l="0" t="0" r="r" b="b"/>
            <a:pathLst>
              <a:path w="1" h="322">
                <a:moveTo>
                  <a:pt x="0" y="0"/>
                </a:moveTo>
                <a:lnTo>
                  <a:pt x="0" y="322"/>
                </a:lnTo>
              </a:path>
            </a:pathLst>
          </a:custGeom>
          <a:noFill/>
          <a:ln w="69850">
            <a:solidFill>
              <a:srgbClr val="FF00FF"/>
            </a:solidFill>
            <a:round/>
            <a:headEn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34" name="Text Box 57"/>
          <p:cNvSpPr txBox="1">
            <a:spLocks noChangeArrowheads="1"/>
          </p:cNvSpPr>
          <p:nvPr/>
        </p:nvSpPr>
        <p:spPr bwMode="auto">
          <a:xfrm>
            <a:off x="5779478" y="5249500"/>
            <a:ext cx="544513" cy="52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当</a:t>
            </a:r>
          </a:p>
        </p:txBody>
      </p:sp>
      <mc:AlternateContent xmlns:mc="http://schemas.openxmlformats.org/markup-compatibility/2006" xmlns:a14="http://schemas.microsoft.com/office/drawing/2010/main">
        <mc:Choice Requires="a14">
          <p:sp>
            <p:nvSpPr>
              <p:cNvPr id="57" name="Text Box 59"/>
              <p:cNvSpPr txBox="1">
                <a:spLocks noChangeArrowheads="1"/>
              </p:cNvSpPr>
              <p:nvPr/>
            </p:nvSpPr>
            <p:spPr bwMode="auto">
              <a:xfrm>
                <a:off x="597877" y="5244092"/>
                <a:ext cx="3762375"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当</a:t>
                </a:r>
                <a14:m>
                  <m:oMath xmlns:m="http://schemas.openxmlformats.org/officeDocument/2006/math">
                    <m:r>
                      <a:rPr lang="en-US" altLang="zh-CN" sz="2800" b="0" i="1" smtClean="0">
                        <a:solidFill>
                          <a:srgbClr val="0000FF"/>
                        </a:solidFill>
                        <a:latin typeface="Cambria Math" panose="02040503050406030204" pitchFamily="18" charset="0"/>
                        <a:ea typeface="+mn-ea"/>
                      </a:rPr>
                      <m:t>𝑡</m:t>
                    </m:r>
                  </m:oMath>
                </a14:m>
                <a:r>
                  <a:rPr lang="zh-CN" altLang="en-US" sz="2800" dirty="0">
                    <a:solidFill>
                      <a:srgbClr val="0000FF"/>
                    </a:solidFill>
                    <a:latin typeface="+mn-ea"/>
                    <a:ea typeface="+mn-ea"/>
                  </a:rPr>
                  <a:t>大于</a:t>
                </a:r>
                <a14:m>
                  <m:oMath xmlns:m="http://schemas.openxmlformats.org/officeDocument/2006/math">
                    <m:r>
                      <a:rPr lang="zh-CN" altLang="en-US" sz="2800" i="1">
                        <a:solidFill>
                          <a:srgbClr val="0000FF"/>
                        </a:solidFill>
                        <a:latin typeface="Cambria Math" panose="02040503050406030204" pitchFamily="18" charset="0"/>
                      </a:rPr>
                      <m:t>𝜏</m:t>
                    </m:r>
                  </m:oMath>
                </a14:m>
                <a:r>
                  <a:rPr lang="zh-CN" altLang="en-US" sz="2800" dirty="0">
                    <a:solidFill>
                      <a:srgbClr val="0000FF"/>
                    </a:solidFill>
                    <a:latin typeface="+mn-ea"/>
                    <a:ea typeface="+mn-ea"/>
                    <a:sym typeface="Symbol" panose="05050102010706020507" pitchFamily="18" charset="2"/>
                  </a:rPr>
                  <a:t>的若干倍以后，暂态过程基本结束。</a:t>
                </a:r>
                <a:endParaRPr lang="zh-CN" altLang="en-US" sz="2800" dirty="0">
                  <a:solidFill>
                    <a:srgbClr val="0000FF"/>
                  </a:solidFill>
                  <a:latin typeface="+mn-ea"/>
                  <a:ea typeface="+mn-ea"/>
                </a:endParaRPr>
              </a:p>
            </p:txBody>
          </p:sp>
        </mc:Choice>
        <mc:Fallback xmlns="">
          <p:sp>
            <p:nvSpPr>
              <p:cNvPr id="57" name="Text Box 59"/>
              <p:cNvSpPr txBox="1">
                <a:spLocks noRot="1" noChangeAspect="1" noMove="1" noResize="1" noEditPoints="1" noAdjustHandles="1" noChangeArrowheads="1" noChangeShapeType="1" noTextEdit="1"/>
              </p:cNvSpPr>
              <p:nvPr/>
            </p:nvSpPr>
            <p:spPr bwMode="auto">
              <a:xfrm>
                <a:off x="597877" y="5244092"/>
                <a:ext cx="3762375" cy="954107"/>
              </a:xfrm>
              <a:prstGeom prst="rect">
                <a:avLst/>
              </a:prstGeom>
              <a:blipFill>
                <a:blip r:embed="rId5"/>
                <a:stretch>
                  <a:fillRect l="-3241" t="-6369" r="-12966" b="-1656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C7742F28-48E5-4DEF-8B15-F9D8D73F0704}"/>
              </a:ext>
            </a:extLst>
          </p:cNvPr>
          <p:cNvGrpSpPr/>
          <p:nvPr/>
        </p:nvGrpSpPr>
        <p:grpSpPr>
          <a:xfrm>
            <a:off x="8041055" y="633046"/>
            <a:ext cx="3191773" cy="2514600"/>
            <a:chOff x="5561091" y="556846"/>
            <a:chExt cx="3191773" cy="2514600"/>
          </a:xfrm>
        </p:grpSpPr>
        <p:grpSp>
          <p:nvGrpSpPr>
            <p:cNvPr id="24" name="Group 63"/>
            <p:cNvGrpSpPr>
              <a:grpSpLocks/>
            </p:cNvGrpSpPr>
            <p:nvPr/>
          </p:nvGrpSpPr>
          <p:grpSpPr bwMode="auto">
            <a:xfrm>
              <a:off x="5860439" y="556846"/>
              <a:ext cx="2892425" cy="2514600"/>
              <a:chOff x="3507" y="240"/>
              <a:chExt cx="1822" cy="1584"/>
            </a:xfrm>
          </p:grpSpPr>
          <p:sp>
            <p:nvSpPr>
              <p:cNvPr id="107535" name="Line 22"/>
              <p:cNvSpPr>
                <a:spLocks noChangeShapeType="1"/>
              </p:cNvSpPr>
              <p:nvPr/>
            </p:nvSpPr>
            <p:spPr bwMode="auto">
              <a:xfrm>
                <a:off x="3507" y="1440"/>
                <a:ext cx="363" cy="0"/>
              </a:xfrm>
              <a:prstGeom prst="line">
                <a:avLst/>
              </a:prstGeom>
              <a:noFill/>
              <a:ln w="73025">
                <a:solidFill>
                  <a:srgbClr val="FF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36" name="Line 23"/>
              <p:cNvSpPr>
                <a:spLocks noChangeShapeType="1"/>
              </p:cNvSpPr>
              <p:nvPr/>
            </p:nvSpPr>
            <p:spPr bwMode="auto">
              <a:xfrm>
                <a:off x="3696" y="1536"/>
                <a:ext cx="0" cy="288"/>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37" name="Freeform 24"/>
              <p:cNvSpPr>
                <a:spLocks/>
              </p:cNvSpPr>
              <p:nvPr/>
            </p:nvSpPr>
            <p:spPr bwMode="auto">
              <a:xfrm>
                <a:off x="3686" y="596"/>
                <a:ext cx="481" cy="1"/>
              </a:xfrm>
              <a:custGeom>
                <a:avLst/>
                <a:gdLst>
                  <a:gd name="T0" fmla="*/ 0 w 340"/>
                  <a:gd name="T1" fmla="*/ 0 h 1"/>
                  <a:gd name="T2" fmla="*/ 680 w 340"/>
                  <a:gd name="T3" fmla="*/ 0 h 1"/>
                  <a:gd name="T4" fmla="*/ 0 60000 65536"/>
                  <a:gd name="T5" fmla="*/ 0 60000 65536"/>
                </a:gdLst>
                <a:ahLst/>
                <a:cxnLst>
                  <a:cxn ang="T4">
                    <a:pos x="T0" y="T1"/>
                  </a:cxn>
                  <a:cxn ang="T5">
                    <a:pos x="T2" y="T3"/>
                  </a:cxn>
                </a:cxnLst>
                <a:rect l="0" t="0" r="r" b="b"/>
                <a:pathLst>
                  <a:path w="340" h="1">
                    <a:moveTo>
                      <a:pt x="0" y="0"/>
                    </a:moveTo>
                    <a:lnTo>
                      <a:pt x="340" y="0"/>
                    </a:ln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38" name="Rectangle 25"/>
              <p:cNvSpPr>
                <a:spLocks noChangeArrowheads="1"/>
              </p:cNvSpPr>
              <p:nvPr/>
            </p:nvSpPr>
            <p:spPr bwMode="auto">
              <a:xfrm>
                <a:off x="4303" y="1344"/>
                <a:ext cx="135" cy="2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07539" name="Oval 26"/>
              <p:cNvSpPr>
                <a:spLocks noChangeArrowheads="1"/>
              </p:cNvSpPr>
              <p:nvPr/>
            </p:nvSpPr>
            <p:spPr bwMode="auto">
              <a:xfrm>
                <a:off x="4167" y="576"/>
                <a:ext cx="6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07540" name="Oval 27"/>
              <p:cNvSpPr>
                <a:spLocks noChangeArrowheads="1"/>
              </p:cNvSpPr>
              <p:nvPr/>
            </p:nvSpPr>
            <p:spPr bwMode="auto">
              <a:xfrm>
                <a:off x="4506" y="576"/>
                <a:ext cx="6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07541" name="Oval 28"/>
              <p:cNvSpPr>
                <a:spLocks noChangeArrowheads="1"/>
              </p:cNvSpPr>
              <p:nvPr/>
            </p:nvSpPr>
            <p:spPr bwMode="auto">
              <a:xfrm>
                <a:off x="4371" y="672"/>
                <a:ext cx="67"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07542" name="Freeform 29"/>
              <p:cNvSpPr>
                <a:spLocks/>
              </p:cNvSpPr>
              <p:nvPr/>
            </p:nvSpPr>
            <p:spPr bwMode="auto">
              <a:xfrm>
                <a:off x="4597" y="600"/>
                <a:ext cx="724" cy="1"/>
              </a:xfrm>
              <a:custGeom>
                <a:avLst/>
                <a:gdLst>
                  <a:gd name="T0" fmla="*/ 0 w 512"/>
                  <a:gd name="T1" fmla="*/ 0 h 1"/>
                  <a:gd name="T2" fmla="*/ 1024 w 512"/>
                  <a:gd name="T3" fmla="*/ 0 h 1"/>
                  <a:gd name="T4" fmla="*/ 0 60000 65536"/>
                  <a:gd name="T5" fmla="*/ 0 60000 65536"/>
                </a:gdLst>
                <a:ahLst/>
                <a:cxnLst>
                  <a:cxn ang="T4">
                    <a:pos x="T0" y="T1"/>
                  </a:cxn>
                  <a:cxn ang="T5">
                    <a:pos x="T2" y="T3"/>
                  </a:cxn>
                </a:cxnLst>
                <a:rect l="0" t="0" r="r" b="b"/>
                <a:pathLst>
                  <a:path w="512" h="1">
                    <a:moveTo>
                      <a:pt x="0" y="0"/>
                    </a:moveTo>
                    <a:lnTo>
                      <a:pt x="512" y="0"/>
                    </a:ln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nvGrpSpPr>
              <p:cNvPr id="107543" name="Group 30"/>
              <p:cNvGrpSpPr>
                <a:grpSpLocks/>
              </p:cNvGrpSpPr>
              <p:nvPr/>
            </p:nvGrpSpPr>
            <p:grpSpPr bwMode="auto">
              <a:xfrm>
                <a:off x="4303" y="912"/>
                <a:ext cx="203" cy="288"/>
                <a:chOff x="3552" y="816"/>
                <a:chExt cx="184" cy="432"/>
              </a:xfrm>
            </p:grpSpPr>
            <p:sp>
              <p:nvSpPr>
                <p:cNvPr id="107561" name="Freeform 31"/>
                <p:cNvSpPr>
                  <a:spLocks/>
                </p:cNvSpPr>
                <p:nvPr/>
              </p:nvSpPr>
              <p:spPr bwMode="auto">
                <a:xfrm>
                  <a:off x="3552" y="816"/>
                  <a:ext cx="184" cy="227"/>
                </a:xfrm>
                <a:custGeom>
                  <a:avLst/>
                  <a:gdLst>
                    <a:gd name="T0" fmla="*/ 164 w 184"/>
                    <a:gd name="T1" fmla="*/ 0 h 227"/>
                    <a:gd name="T2" fmla="*/ 164 w 184"/>
                    <a:gd name="T3" fmla="*/ 48 h 227"/>
                    <a:gd name="T4" fmla="*/ 116 w 184"/>
                    <a:gd name="T5" fmla="*/ 96 h 227"/>
                    <a:gd name="T6" fmla="*/ 20 w 184"/>
                    <a:gd name="T7" fmla="*/ 96 h 227"/>
                    <a:gd name="T8" fmla="*/ 20 w 184"/>
                    <a:gd name="T9" fmla="*/ 48 h 227"/>
                    <a:gd name="T10" fmla="*/ 96 w 184"/>
                    <a:gd name="T11" fmla="*/ 32 h 227"/>
                    <a:gd name="T12" fmla="*/ 180 w 184"/>
                    <a:gd name="T13" fmla="*/ 112 h 227"/>
                    <a:gd name="T14" fmla="*/ 112 w 184"/>
                    <a:gd name="T15" fmla="*/ 212 h 227"/>
                    <a:gd name="T16" fmla="*/ 16 w 184"/>
                    <a:gd name="T17" fmla="*/ 204 h 227"/>
                    <a:gd name="T18" fmla="*/ 16 w 184"/>
                    <a:gd name="T19" fmla="*/ 152 h 227"/>
                    <a:gd name="T20" fmla="*/ 92 w 184"/>
                    <a:gd name="T21" fmla="*/ 136 h 227"/>
                    <a:gd name="T22" fmla="*/ 168 w 184"/>
                    <a:gd name="T23" fmla="*/ 216 h 2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4" h="227">
                      <a:moveTo>
                        <a:pt x="164" y="0"/>
                      </a:moveTo>
                      <a:cubicBezTo>
                        <a:pt x="164" y="8"/>
                        <a:pt x="172" y="32"/>
                        <a:pt x="164" y="48"/>
                      </a:cubicBezTo>
                      <a:cubicBezTo>
                        <a:pt x="156" y="64"/>
                        <a:pt x="140" y="88"/>
                        <a:pt x="116" y="96"/>
                      </a:cubicBezTo>
                      <a:cubicBezTo>
                        <a:pt x="92" y="104"/>
                        <a:pt x="36" y="104"/>
                        <a:pt x="20" y="96"/>
                      </a:cubicBezTo>
                      <a:cubicBezTo>
                        <a:pt x="4" y="88"/>
                        <a:pt x="7" y="59"/>
                        <a:pt x="20" y="48"/>
                      </a:cubicBezTo>
                      <a:cubicBezTo>
                        <a:pt x="33" y="37"/>
                        <a:pt x="69" y="21"/>
                        <a:pt x="96" y="32"/>
                      </a:cubicBezTo>
                      <a:cubicBezTo>
                        <a:pt x="123" y="43"/>
                        <a:pt x="176" y="56"/>
                        <a:pt x="180" y="112"/>
                      </a:cubicBezTo>
                      <a:cubicBezTo>
                        <a:pt x="184" y="168"/>
                        <a:pt x="139" y="197"/>
                        <a:pt x="112" y="212"/>
                      </a:cubicBezTo>
                      <a:cubicBezTo>
                        <a:pt x="85" y="227"/>
                        <a:pt x="32" y="214"/>
                        <a:pt x="16" y="204"/>
                      </a:cubicBezTo>
                      <a:cubicBezTo>
                        <a:pt x="0" y="194"/>
                        <a:pt x="3" y="163"/>
                        <a:pt x="16" y="152"/>
                      </a:cubicBezTo>
                      <a:cubicBezTo>
                        <a:pt x="29" y="141"/>
                        <a:pt x="67" y="125"/>
                        <a:pt x="92" y="136"/>
                      </a:cubicBezTo>
                      <a:cubicBezTo>
                        <a:pt x="160" y="148"/>
                        <a:pt x="152" y="199"/>
                        <a:pt x="168" y="216"/>
                      </a:cubicBezTo>
                    </a:path>
                  </a:pathLst>
                </a:custGeom>
                <a:noFill/>
                <a:ln w="41275">
                  <a:solidFill>
                    <a:srgbClr val="9933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62" name="Freeform 32"/>
                <p:cNvSpPr>
                  <a:spLocks/>
                </p:cNvSpPr>
                <p:nvPr/>
              </p:nvSpPr>
              <p:spPr bwMode="auto">
                <a:xfrm>
                  <a:off x="3552" y="1021"/>
                  <a:ext cx="184" cy="227"/>
                </a:xfrm>
                <a:custGeom>
                  <a:avLst/>
                  <a:gdLst>
                    <a:gd name="T0" fmla="*/ 164 w 184"/>
                    <a:gd name="T1" fmla="*/ 0 h 227"/>
                    <a:gd name="T2" fmla="*/ 164 w 184"/>
                    <a:gd name="T3" fmla="*/ 48 h 227"/>
                    <a:gd name="T4" fmla="*/ 116 w 184"/>
                    <a:gd name="T5" fmla="*/ 96 h 227"/>
                    <a:gd name="T6" fmla="*/ 20 w 184"/>
                    <a:gd name="T7" fmla="*/ 96 h 227"/>
                    <a:gd name="T8" fmla="*/ 20 w 184"/>
                    <a:gd name="T9" fmla="*/ 48 h 227"/>
                    <a:gd name="T10" fmla="*/ 96 w 184"/>
                    <a:gd name="T11" fmla="*/ 32 h 227"/>
                    <a:gd name="T12" fmla="*/ 180 w 184"/>
                    <a:gd name="T13" fmla="*/ 112 h 227"/>
                    <a:gd name="T14" fmla="*/ 112 w 184"/>
                    <a:gd name="T15" fmla="*/ 212 h 227"/>
                    <a:gd name="T16" fmla="*/ 16 w 184"/>
                    <a:gd name="T17" fmla="*/ 204 h 227"/>
                    <a:gd name="T18" fmla="*/ 16 w 184"/>
                    <a:gd name="T19" fmla="*/ 152 h 227"/>
                    <a:gd name="T20" fmla="*/ 92 w 184"/>
                    <a:gd name="T21" fmla="*/ 136 h 227"/>
                    <a:gd name="T22" fmla="*/ 168 w 184"/>
                    <a:gd name="T23" fmla="*/ 216 h 2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84" h="227">
                      <a:moveTo>
                        <a:pt x="164" y="0"/>
                      </a:moveTo>
                      <a:cubicBezTo>
                        <a:pt x="164" y="8"/>
                        <a:pt x="172" y="32"/>
                        <a:pt x="164" y="48"/>
                      </a:cubicBezTo>
                      <a:cubicBezTo>
                        <a:pt x="156" y="64"/>
                        <a:pt x="140" y="88"/>
                        <a:pt x="116" y="96"/>
                      </a:cubicBezTo>
                      <a:cubicBezTo>
                        <a:pt x="92" y="104"/>
                        <a:pt x="36" y="104"/>
                        <a:pt x="20" y="96"/>
                      </a:cubicBezTo>
                      <a:cubicBezTo>
                        <a:pt x="4" y="88"/>
                        <a:pt x="7" y="59"/>
                        <a:pt x="20" y="48"/>
                      </a:cubicBezTo>
                      <a:cubicBezTo>
                        <a:pt x="33" y="37"/>
                        <a:pt x="69" y="21"/>
                        <a:pt x="96" y="32"/>
                      </a:cubicBezTo>
                      <a:cubicBezTo>
                        <a:pt x="123" y="43"/>
                        <a:pt x="176" y="56"/>
                        <a:pt x="180" y="112"/>
                      </a:cubicBezTo>
                      <a:cubicBezTo>
                        <a:pt x="184" y="168"/>
                        <a:pt x="139" y="197"/>
                        <a:pt x="112" y="212"/>
                      </a:cubicBezTo>
                      <a:cubicBezTo>
                        <a:pt x="85" y="227"/>
                        <a:pt x="32" y="214"/>
                        <a:pt x="16" y="204"/>
                      </a:cubicBezTo>
                      <a:cubicBezTo>
                        <a:pt x="0" y="194"/>
                        <a:pt x="3" y="163"/>
                        <a:pt x="16" y="152"/>
                      </a:cubicBezTo>
                      <a:cubicBezTo>
                        <a:pt x="29" y="141"/>
                        <a:pt x="67" y="125"/>
                        <a:pt x="92" y="136"/>
                      </a:cubicBezTo>
                      <a:cubicBezTo>
                        <a:pt x="160" y="148"/>
                        <a:pt x="152" y="199"/>
                        <a:pt x="168" y="216"/>
                      </a:cubicBezTo>
                    </a:path>
                  </a:pathLst>
                </a:custGeom>
                <a:noFill/>
                <a:ln w="41275">
                  <a:solidFill>
                    <a:srgbClr val="9933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107544" name="Freeform 33"/>
              <p:cNvSpPr>
                <a:spLocks/>
              </p:cNvSpPr>
              <p:nvPr/>
            </p:nvSpPr>
            <p:spPr bwMode="auto">
              <a:xfrm>
                <a:off x="4405" y="724"/>
                <a:ext cx="1" cy="168"/>
              </a:xfrm>
              <a:custGeom>
                <a:avLst/>
                <a:gdLst>
                  <a:gd name="T0" fmla="*/ 0 w 1"/>
                  <a:gd name="T1" fmla="*/ 0 h 168"/>
                  <a:gd name="T2" fmla="*/ 0 w 1"/>
                  <a:gd name="T3" fmla="*/ 168 h 168"/>
                  <a:gd name="T4" fmla="*/ 0 60000 65536"/>
                  <a:gd name="T5" fmla="*/ 0 60000 65536"/>
                </a:gdLst>
                <a:ahLst/>
                <a:cxnLst>
                  <a:cxn ang="T4">
                    <a:pos x="T0" y="T1"/>
                  </a:cxn>
                  <a:cxn ang="T5">
                    <a:pos x="T2" y="T3"/>
                  </a:cxn>
                </a:cxnLst>
                <a:rect l="0" t="0" r="r" b="b"/>
                <a:pathLst>
                  <a:path w="1" h="168">
                    <a:moveTo>
                      <a:pt x="0" y="0"/>
                    </a:moveTo>
                    <a:lnTo>
                      <a:pt x="0" y="168"/>
                    </a:ln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45" name="Freeform 34"/>
              <p:cNvSpPr>
                <a:spLocks/>
              </p:cNvSpPr>
              <p:nvPr/>
            </p:nvSpPr>
            <p:spPr bwMode="auto">
              <a:xfrm>
                <a:off x="4405" y="892"/>
                <a:ext cx="79" cy="16"/>
              </a:xfrm>
              <a:custGeom>
                <a:avLst/>
                <a:gdLst>
                  <a:gd name="T0" fmla="*/ 0 w 56"/>
                  <a:gd name="T1" fmla="*/ 0 h 16"/>
                  <a:gd name="T2" fmla="*/ 111 w 56"/>
                  <a:gd name="T3" fmla="*/ 16 h 16"/>
                  <a:gd name="T4" fmla="*/ 0 60000 65536"/>
                  <a:gd name="T5" fmla="*/ 0 60000 65536"/>
                </a:gdLst>
                <a:ahLst/>
                <a:cxnLst>
                  <a:cxn ang="T4">
                    <a:pos x="T0" y="T1"/>
                  </a:cxn>
                  <a:cxn ang="T5">
                    <a:pos x="T2" y="T3"/>
                  </a:cxn>
                </a:cxnLst>
                <a:rect l="0" t="0" r="r" b="b"/>
                <a:pathLst>
                  <a:path w="56" h="16">
                    <a:moveTo>
                      <a:pt x="0" y="0"/>
                    </a:moveTo>
                    <a:cubicBezTo>
                      <a:pt x="11" y="3"/>
                      <a:pt x="44" y="13"/>
                      <a:pt x="56" y="16"/>
                    </a:cubicBezTo>
                  </a:path>
                </a:pathLst>
              </a:custGeom>
              <a:noFill/>
              <a:ln w="41275">
                <a:solidFill>
                  <a:srgbClr val="9933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46" name="Freeform 35"/>
              <p:cNvSpPr>
                <a:spLocks/>
              </p:cNvSpPr>
              <p:nvPr/>
            </p:nvSpPr>
            <p:spPr bwMode="auto">
              <a:xfrm>
                <a:off x="4357" y="1185"/>
                <a:ext cx="107" cy="72"/>
              </a:xfrm>
              <a:custGeom>
                <a:avLst/>
                <a:gdLst>
                  <a:gd name="T0" fmla="*/ 0 w 76"/>
                  <a:gd name="T1" fmla="*/ 72 h 72"/>
                  <a:gd name="T2" fmla="*/ 151 w 76"/>
                  <a:gd name="T3" fmla="*/ 0 h 72"/>
                  <a:gd name="T4" fmla="*/ 0 60000 65536"/>
                  <a:gd name="T5" fmla="*/ 0 60000 65536"/>
                </a:gdLst>
                <a:ahLst/>
                <a:cxnLst>
                  <a:cxn ang="T4">
                    <a:pos x="T0" y="T1"/>
                  </a:cxn>
                  <a:cxn ang="T5">
                    <a:pos x="T2" y="T3"/>
                  </a:cxn>
                </a:cxnLst>
                <a:rect l="0" t="0" r="r" b="b"/>
                <a:pathLst>
                  <a:path w="76" h="72">
                    <a:moveTo>
                      <a:pt x="0" y="72"/>
                    </a:moveTo>
                    <a:cubicBezTo>
                      <a:pt x="13" y="59"/>
                      <a:pt x="76" y="52"/>
                      <a:pt x="76" y="0"/>
                    </a:cubicBezTo>
                  </a:path>
                </a:pathLst>
              </a:custGeom>
              <a:noFill/>
              <a:ln w="41275">
                <a:solidFill>
                  <a:srgbClr val="9933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47" name="Freeform 36"/>
              <p:cNvSpPr>
                <a:spLocks/>
              </p:cNvSpPr>
              <p:nvPr/>
            </p:nvSpPr>
            <p:spPr bwMode="auto">
              <a:xfrm>
                <a:off x="4388" y="1256"/>
                <a:ext cx="1" cy="108"/>
              </a:xfrm>
              <a:custGeom>
                <a:avLst/>
                <a:gdLst>
                  <a:gd name="T0" fmla="*/ 0 w 1"/>
                  <a:gd name="T1" fmla="*/ 0 h 108"/>
                  <a:gd name="T2" fmla="*/ 0 w 1"/>
                  <a:gd name="T3" fmla="*/ 108 h 108"/>
                  <a:gd name="T4" fmla="*/ 0 60000 65536"/>
                  <a:gd name="T5" fmla="*/ 0 60000 65536"/>
                </a:gdLst>
                <a:ahLst/>
                <a:cxnLst>
                  <a:cxn ang="T4">
                    <a:pos x="T0" y="T1"/>
                  </a:cxn>
                  <a:cxn ang="T5">
                    <a:pos x="T2" y="T3"/>
                  </a:cxn>
                </a:cxnLst>
                <a:rect l="0" t="0" r="r" b="b"/>
                <a:pathLst>
                  <a:path w="1" h="108">
                    <a:moveTo>
                      <a:pt x="0" y="0"/>
                    </a:moveTo>
                    <a:lnTo>
                      <a:pt x="0" y="108"/>
                    </a:ln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48" name="Line 37"/>
              <p:cNvSpPr>
                <a:spLocks noChangeShapeType="1"/>
              </p:cNvSpPr>
              <p:nvPr/>
            </p:nvSpPr>
            <p:spPr bwMode="auto">
              <a:xfrm>
                <a:off x="4371" y="1632"/>
                <a:ext cx="0" cy="192"/>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49" name="Line 38"/>
              <p:cNvSpPr>
                <a:spLocks noChangeShapeType="1"/>
              </p:cNvSpPr>
              <p:nvPr/>
            </p:nvSpPr>
            <p:spPr bwMode="auto">
              <a:xfrm>
                <a:off x="3678" y="576"/>
                <a:ext cx="0" cy="864"/>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50" name="Line 39"/>
              <p:cNvSpPr>
                <a:spLocks noChangeShapeType="1"/>
              </p:cNvSpPr>
              <p:nvPr/>
            </p:nvSpPr>
            <p:spPr bwMode="auto">
              <a:xfrm>
                <a:off x="3691" y="1824"/>
                <a:ext cx="1630" cy="0"/>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51" name="Freeform 40"/>
              <p:cNvSpPr>
                <a:spLocks/>
              </p:cNvSpPr>
              <p:nvPr/>
            </p:nvSpPr>
            <p:spPr bwMode="auto">
              <a:xfrm>
                <a:off x="5326" y="596"/>
                <a:ext cx="3" cy="1224"/>
              </a:xfrm>
              <a:custGeom>
                <a:avLst/>
                <a:gdLst>
                  <a:gd name="T0" fmla="*/ 0 w 2"/>
                  <a:gd name="T1" fmla="*/ 0 h 1224"/>
                  <a:gd name="T2" fmla="*/ 5 w 2"/>
                  <a:gd name="T3" fmla="*/ 1224 h 1224"/>
                  <a:gd name="T4" fmla="*/ 0 60000 65536"/>
                  <a:gd name="T5" fmla="*/ 0 60000 65536"/>
                </a:gdLst>
                <a:ahLst/>
                <a:cxnLst>
                  <a:cxn ang="T4">
                    <a:pos x="T0" y="T1"/>
                  </a:cxn>
                  <a:cxn ang="T5">
                    <a:pos x="T2" y="T3"/>
                  </a:cxn>
                </a:cxnLst>
                <a:rect l="0" t="0" r="r" b="b"/>
                <a:pathLst>
                  <a:path w="2" h="1224">
                    <a:moveTo>
                      <a:pt x="0" y="0"/>
                    </a:moveTo>
                    <a:lnTo>
                      <a:pt x="2" y="1224"/>
                    </a:lnTo>
                  </a:path>
                </a:pathLst>
              </a:custGeom>
              <a:noFill/>
              <a:ln w="4127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52" name="Freeform 41"/>
              <p:cNvSpPr>
                <a:spLocks/>
              </p:cNvSpPr>
              <p:nvPr/>
            </p:nvSpPr>
            <p:spPr bwMode="auto">
              <a:xfrm rot="1198102" flipH="1">
                <a:off x="4377" y="489"/>
                <a:ext cx="198" cy="234"/>
              </a:xfrm>
              <a:custGeom>
                <a:avLst/>
                <a:gdLst>
                  <a:gd name="T0" fmla="*/ 198 w 198"/>
                  <a:gd name="T1" fmla="*/ 234 h 234"/>
                  <a:gd name="T2" fmla="*/ 0 w 198"/>
                  <a:gd name="T3" fmla="*/ 0 h 234"/>
                  <a:gd name="T4" fmla="*/ 0 60000 65536"/>
                  <a:gd name="T5" fmla="*/ 0 60000 65536"/>
                </a:gdLst>
                <a:ahLst/>
                <a:cxnLst>
                  <a:cxn ang="T4">
                    <a:pos x="T0" y="T1"/>
                  </a:cxn>
                  <a:cxn ang="T5">
                    <a:pos x="T2" y="T3"/>
                  </a:cxn>
                </a:cxnLst>
                <a:rect l="0" t="0" r="r" b="b"/>
                <a:pathLst>
                  <a:path w="198" h="234">
                    <a:moveTo>
                      <a:pt x="198" y="234"/>
                    </a:moveTo>
                    <a:lnTo>
                      <a:pt x="0" y="0"/>
                    </a:lnTo>
                  </a:path>
                </a:pathLst>
              </a:custGeom>
              <a:noFill/>
              <a:ln w="5715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56" name="Line 46"/>
              <p:cNvSpPr>
                <a:spLocks noChangeShapeType="1"/>
              </p:cNvSpPr>
              <p:nvPr/>
            </p:nvSpPr>
            <p:spPr bwMode="auto">
              <a:xfrm flipV="1">
                <a:off x="5328" y="1104"/>
                <a:ext cx="0" cy="336"/>
              </a:xfrm>
              <a:prstGeom prst="line">
                <a:avLst/>
              </a:prstGeom>
              <a:noFill/>
              <a:ln w="41275">
                <a:solidFill>
                  <a:srgbClr val="FF66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57" name="Line 48"/>
              <p:cNvSpPr>
                <a:spLocks noChangeShapeType="1"/>
              </p:cNvSpPr>
              <p:nvPr/>
            </p:nvSpPr>
            <p:spPr bwMode="auto">
              <a:xfrm>
                <a:off x="4768" y="1824"/>
                <a:ext cx="272" cy="0"/>
              </a:xfrm>
              <a:prstGeom prst="line">
                <a:avLst/>
              </a:prstGeom>
              <a:noFill/>
              <a:ln w="41275">
                <a:solidFill>
                  <a:srgbClr val="FF66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59" name="Text Box 50"/>
              <p:cNvSpPr txBox="1">
                <a:spLocks noChangeArrowheads="1"/>
              </p:cNvSpPr>
              <p:nvPr/>
            </p:nvSpPr>
            <p:spPr bwMode="auto">
              <a:xfrm>
                <a:off x="4032" y="240"/>
                <a:ext cx="98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a:solidFill>
                      <a:srgbClr val="0000FF"/>
                    </a:solidFill>
                    <a:latin typeface="+mn-ea"/>
                    <a:ea typeface="+mn-ea"/>
                  </a:rPr>
                  <a:t>1         2</a:t>
                </a:r>
              </a:p>
            </p:txBody>
          </p:sp>
          <p:sp>
            <p:nvSpPr>
              <p:cNvPr id="107560" name="Line 51"/>
              <p:cNvSpPr>
                <a:spLocks noChangeShapeType="1"/>
              </p:cNvSpPr>
              <p:nvPr/>
            </p:nvSpPr>
            <p:spPr bwMode="auto">
              <a:xfrm>
                <a:off x="3597" y="1536"/>
                <a:ext cx="181" cy="0"/>
              </a:xfrm>
              <a:prstGeom prst="line">
                <a:avLst/>
              </a:prstGeom>
              <a:noFill/>
              <a:ln w="73025">
                <a:solidFill>
                  <a:srgbClr val="8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38AD0D41-392E-4D9E-8817-2268215A3766}"/>
                    </a:ext>
                  </a:extLst>
                </p:cNvPr>
                <p:cNvSpPr txBox="1"/>
                <p:nvPr/>
              </p:nvSpPr>
              <p:spPr>
                <a:xfrm>
                  <a:off x="6809764" y="1645196"/>
                  <a:ext cx="287899"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𝐿</m:t>
                        </m:r>
                      </m:oMath>
                    </m:oMathPara>
                  </a14:m>
                  <a:endParaRPr lang="zh-CN" altLang="en-US" sz="2800" dirty="0">
                    <a:solidFill>
                      <a:srgbClr val="0000FF"/>
                    </a:solidFill>
                    <a:latin typeface="+mn-lt"/>
                    <a:ea typeface="+mn-ea"/>
                  </a:endParaRPr>
                </a:p>
              </p:txBody>
            </p:sp>
          </mc:Choice>
          <mc:Fallback xmlns="">
            <p:sp>
              <p:nvSpPr>
                <p:cNvPr id="59" name="文本框 58">
                  <a:extLst>
                    <a:ext uri="{FF2B5EF4-FFF2-40B4-BE49-F238E27FC236}">
                      <a16:creationId xmlns:a16="http://schemas.microsoft.com/office/drawing/2014/main" id="{38AD0D41-392E-4D9E-8817-2268215A3766}"/>
                    </a:ext>
                  </a:extLst>
                </p:cNvPr>
                <p:cNvSpPr txBox="1">
                  <a:spLocks noRot="1" noChangeAspect="1" noMove="1" noResize="1" noEditPoints="1" noAdjustHandles="1" noChangeArrowheads="1" noChangeShapeType="1" noTextEdit="1"/>
                </p:cNvSpPr>
                <p:nvPr/>
              </p:nvSpPr>
              <p:spPr>
                <a:xfrm>
                  <a:off x="6809764" y="1645196"/>
                  <a:ext cx="287899"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8EEBB887-4865-4D5E-9021-DA0AD51503CA}"/>
                    </a:ext>
                  </a:extLst>
                </p:cNvPr>
                <p:cNvSpPr txBox="1"/>
                <p:nvPr/>
              </p:nvSpPr>
              <p:spPr>
                <a:xfrm>
                  <a:off x="7398726" y="2358228"/>
                  <a:ext cx="32951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𝑅</m:t>
                        </m:r>
                      </m:oMath>
                    </m:oMathPara>
                  </a14:m>
                  <a:endParaRPr lang="zh-CN" altLang="en-US" sz="2800" dirty="0">
                    <a:solidFill>
                      <a:srgbClr val="0000FF"/>
                    </a:solidFill>
                    <a:latin typeface="+mn-lt"/>
                    <a:ea typeface="+mn-ea"/>
                  </a:endParaRPr>
                </a:p>
              </p:txBody>
            </p:sp>
          </mc:Choice>
          <mc:Fallback xmlns="">
            <p:sp>
              <p:nvSpPr>
                <p:cNvPr id="60" name="文本框 59">
                  <a:extLst>
                    <a:ext uri="{FF2B5EF4-FFF2-40B4-BE49-F238E27FC236}">
                      <a16:creationId xmlns:a16="http://schemas.microsoft.com/office/drawing/2014/main" id="{8EEBB887-4865-4D5E-9021-DA0AD51503CA}"/>
                    </a:ext>
                  </a:extLst>
                </p:cNvPr>
                <p:cNvSpPr txBox="1">
                  <a:spLocks noRot="1" noChangeAspect="1" noMove="1" noResize="1" noEditPoints="1" noAdjustHandles="1" noChangeArrowheads="1" noChangeShapeType="1" noTextEdit="1"/>
                </p:cNvSpPr>
                <p:nvPr/>
              </p:nvSpPr>
              <p:spPr>
                <a:xfrm>
                  <a:off x="7398726" y="2358228"/>
                  <a:ext cx="329513"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02FF8EDB-D730-4777-AFD8-92BD1469FB29}"/>
                    </a:ext>
                  </a:extLst>
                </p:cNvPr>
                <p:cNvSpPr txBox="1"/>
                <p:nvPr/>
              </p:nvSpPr>
              <p:spPr>
                <a:xfrm>
                  <a:off x="5561091" y="2289237"/>
                  <a:ext cx="26468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𝜀</m:t>
                        </m:r>
                      </m:oMath>
                    </m:oMathPara>
                  </a14:m>
                  <a:endParaRPr lang="zh-CN" altLang="en-US" sz="2800" dirty="0">
                    <a:solidFill>
                      <a:srgbClr val="0000FF"/>
                    </a:solidFill>
                    <a:latin typeface="+mn-lt"/>
                    <a:ea typeface="+mn-ea"/>
                  </a:endParaRPr>
                </a:p>
              </p:txBody>
            </p:sp>
          </mc:Choice>
          <mc:Fallback xmlns="">
            <p:sp>
              <p:nvSpPr>
                <p:cNvPr id="61" name="文本框 60">
                  <a:extLst>
                    <a:ext uri="{FF2B5EF4-FFF2-40B4-BE49-F238E27FC236}">
                      <a16:creationId xmlns:a16="http://schemas.microsoft.com/office/drawing/2014/main" id="{02FF8EDB-D730-4777-AFD8-92BD1469FB29}"/>
                    </a:ext>
                  </a:extLst>
                </p:cNvPr>
                <p:cNvSpPr txBox="1">
                  <a:spLocks noRot="1" noChangeAspect="1" noMove="1" noResize="1" noEditPoints="1" noAdjustHandles="1" noChangeArrowheads="1" noChangeShapeType="1" noTextEdit="1"/>
                </p:cNvSpPr>
                <p:nvPr/>
              </p:nvSpPr>
              <p:spPr>
                <a:xfrm>
                  <a:off x="5561091" y="2289237"/>
                  <a:ext cx="264688" cy="430887"/>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3" name="文本框 62">
                <a:extLst>
                  <a:ext uri="{FF2B5EF4-FFF2-40B4-BE49-F238E27FC236}">
                    <a16:creationId xmlns:a16="http://schemas.microsoft.com/office/drawing/2014/main" id="{F2B73CBF-2601-4660-9363-9204287A18E3}"/>
                  </a:ext>
                </a:extLst>
              </p:cNvPr>
              <p:cNvSpPr txBox="1"/>
              <p:nvPr/>
            </p:nvSpPr>
            <p:spPr>
              <a:xfrm>
                <a:off x="4429070" y="1080067"/>
                <a:ext cx="1762727"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𝐿</m:t>
                          </m:r>
                        </m:sub>
                      </m:sSub>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𝐿</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𝑑𝑖</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63" name="文本框 62">
                <a:extLst>
                  <a:ext uri="{FF2B5EF4-FFF2-40B4-BE49-F238E27FC236}">
                    <a16:creationId xmlns:a16="http://schemas.microsoft.com/office/drawing/2014/main" id="{F2B73CBF-2601-4660-9363-9204287A18E3}"/>
                  </a:ext>
                </a:extLst>
              </p:cNvPr>
              <p:cNvSpPr txBox="1">
                <a:spLocks noRot="1" noChangeAspect="1" noMove="1" noResize="1" noEditPoints="1" noAdjustHandles="1" noChangeArrowheads="1" noChangeShapeType="1" noTextEdit="1"/>
              </p:cNvSpPr>
              <p:nvPr/>
            </p:nvSpPr>
            <p:spPr>
              <a:xfrm>
                <a:off x="4429070" y="1080067"/>
                <a:ext cx="1762727" cy="81804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F6C88804-4849-422A-B824-C082BE12DD86}"/>
                  </a:ext>
                </a:extLst>
              </p:cNvPr>
              <p:cNvSpPr txBox="1"/>
              <p:nvPr/>
            </p:nvSpPr>
            <p:spPr>
              <a:xfrm>
                <a:off x="1329656" y="1289128"/>
                <a:ext cx="235333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d>
                        <m:dPr>
                          <m:begChr m:val="|"/>
                          <m:endChr m:val="|"/>
                          <m:ctrlPr>
                            <a:rPr lang="en-US" altLang="zh-CN" sz="2800" i="1" smtClean="0">
                              <a:solidFill>
                                <a:srgbClr val="0000FF"/>
                              </a:solidFill>
                              <a:latin typeface="Cambria Math" panose="02040503050406030204" pitchFamily="18" charset="0"/>
                              <a:ea typeface="+mn-ea"/>
                            </a:rPr>
                          </m:ctrlPr>
                        </m:dPr>
                        <m:e>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𝐿</m:t>
                              </m:r>
                            </m:sub>
                          </m:sSub>
                        </m:e>
                      </m:d>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𝑖𝑅</m:t>
                      </m:r>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64" name="文本框 63">
                <a:extLst>
                  <a:ext uri="{FF2B5EF4-FFF2-40B4-BE49-F238E27FC236}">
                    <a16:creationId xmlns:a16="http://schemas.microsoft.com/office/drawing/2014/main" id="{F6C88804-4849-422A-B824-C082BE12DD86}"/>
                  </a:ext>
                </a:extLst>
              </p:cNvPr>
              <p:cNvSpPr txBox="1">
                <a:spLocks noRot="1" noChangeAspect="1" noMove="1" noResize="1" noEditPoints="1" noAdjustHandles="1" noChangeArrowheads="1" noChangeShapeType="1" noTextEdit="1"/>
              </p:cNvSpPr>
              <p:nvPr/>
            </p:nvSpPr>
            <p:spPr>
              <a:xfrm>
                <a:off x="1329656" y="1289128"/>
                <a:ext cx="2353337"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EE40FBE0-DCF4-4F45-B99D-AB5C72654D7A}"/>
                  </a:ext>
                </a:extLst>
              </p:cNvPr>
              <p:cNvSpPr txBox="1"/>
              <p:nvPr/>
            </p:nvSpPr>
            <p:spPr>
              <a:xfrm>
                <a:off x="1308235" y="2056552"/>
                <a:ext cx="2152769"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𝐿</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𝑑𝑖</m:t>
                          </m:r>
                        </m:num>
                        <m:den>
                          <m:r>
                            <a:rPr lang="en-US" altLang="zh-CN" sz="2800" i="1">
                              <a:solidFill>
                                <a:srgbClr val="0000FF"/>
                              </a:solidFill>
                              <a:latin typeface="Cambria Math" panose="02040503050406030204" pitchFamily="18" charset="0"/>
                            </a:rPr>
                            <m:t>𝑑𝑡</m:t>
                          </m:r>
                        </m:den>
                      </m:f>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𝑖𝑅</m:t>
                      </m:r>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xmlns="">
          <p:sp>
            <p:nvSpPr>
              <p:cNvPr id="65" name="文本框 64">
                <a:extLst>
                  <a:ext uri="{FF2B5EF4-FFF2-40B4-BE49-F238E27FC236}">
                    <a16:creationId xmlns:a16="http://schemas.microsoft.com/office/drawing/2014/main" id="{EE40FBE0-DCF4-4F45-B99D-AB5C72654D7A}"/>
                  </a:ext>
                </a:extLst>
              </p:cNvPr>
              <p:cNvSpPr txBox="1">
                <a:spLocks noRot="1" noChangeAspect="1" noMove="1" noResize="1" noEditPoints="1" noAdjustHandles="1" noChangeArrowheads="1" noChangeShapeType="1" noTextEdit="1"/>
              </p:cNvSpPr>
              <p:nvPr/>
            </p:nvSpPr>
            <p:spPr>
              <a:xfrm>
                <a:off x="1308235" y="2056552"/>
                <a:ext cx="2152769" cy="81804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F4479F1B-94C6-421C-BC06-80EA4D285B29}"/>
                  </a:ext>
                </a:extLst>
              </p:cNvPr>
              <p:cNvSpPr txBox="1"/>
              <p:nvPr/>
            </p:nvSpPr>
            <p:spPr>
              <a:xfrm>
                <a:off x="4429531" y="2057953"/>
                <a:ext cx="1991571" cy="78560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𝜀</m:t>
                          </m:r>
                        </m:num>
                        <m:den>
                          <m:r>
                            <a:rPr lang="en-US" altLang="zh-CN" sz="2800" b="0" i="1" smtClean="0">
                              <a:solidFill>
                                <a:srgbClr val="0000FF"/>
                              </a:solidFill>
                              <a:latin typeface="Cambria Math" panose="02040503050406030204" pitchFamily="18" charset="0"/>
                            </a:rPr>
                            <m:t>𝑅</m:t>
                          </m:r>
                        </m:den>
                      </m:f>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𝑒</m:t>
                          </m:r>
                        </m:e>
                        <m:sup>
                          <m:r>
                            <a:rPr lang="en-US" altLang="zh-CN" sz="2800" i="1">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𝑅</m:t>
                              </m:r>
                            </m:num>
                            <m:den>
                              <m:r>
                                <a:rPr lang="en-US" altLang="zh-CN" sz="2800" i="1">
                                  <a:solidFill>
                                    <a:srgbClr val="0000FF"/>
                                  </a:solidFill>
                                  <a:latin typeface="Cambria Math" panose="02040503050406030204" pitchFamily="18" charset="0"/>
                                </a:rPr>
                                <m:t>𝐿</m:t>
                              </m:r>
                            </m:den>
                          </m:f>
                          <m:r>
                            <a:rPr lang="en-US" altLang="zh-CN" sz="2800" i="1">
                              <a:solidFill>
                                <a:srgbClr val="0000FF"/>
                              </a:solidFill>
                              <a:latin typeface="Cambria Math" panose="02040503050406030204" pitchFamily="18" charset="0"/>
                            </a:rPr>
                            <m:t>𝑡</m:t>
                          </m:r>
                        </m:sup>
                      </m:sSup>
                    </m:oMath>
                  </m:oMathPara>
                </a14:m>
                <a:endParaRPr lang="zh-CN" altLang="en-US" sz="2800" dirty="0">
                  <a:solidFill>
                    <a:srgbClr val="0000FF"/>
                  </a:solidFill>
                  <a:latin typeface="+mn-lt"/>
                  <a:ea typeface="+mn-ea"/>
                </a:endParaRPr>
              </a:p>
            </p:txBody>
          </p:sp>
        </mc:Choice>
        <mc:Fallback xmlns="">
          <p:sp>
            <p:nvSpPr>
              <p:cNvPr id="66" name="文本框 65">
                <a:extLst>
                  <a:ext uri="{FF2B5EF4-FFF2-40B4-BE49-F238E27FC236}">
                    <a16:creationId xmlns:a16="http://schemas.microsoft.com/office/drawing/2014/main" id="{F4479F1B-94C6-421C-BC06-80EA4D285B29}"/>
                  </a:ext>
                </a:extLst>
              </p:cNvPr>
              <p:cNvSpPr txBox="1">
                <a:spLocks noRot="1" noChangeAspect="1" noMove="1" noResize="1" noEditPoints="1" noAdjustHandles="1" noChangeArrowheads="1" noChangeShapeType="1" noTextEdit="1"/>
              </p:cNvSpPr>
              <p:nvPr/>
            </p:nvSpPr>
            <p:spPr>
              <a:xfrm>
                <a:off x="4429531" y="2057953"/>
                <a:ext cx="1991571" cy="78560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文本框 66">
                <a:extLst>
                  <a:ext uri="{FF2B5EF4-FFF2-40B4-BE49-F238E27FC236}">
                    <a16:creationId xmlns:a16="http://schemas.microsoft.com/office/drawing/2014/main" id="{64392090-5C22-4619-90BC-C538C41B169A}"/>
                  </a:ext>
                </a:extLst>
              </p:cNvPr>
              <p:cNvSpPr txBox="1"/>
              <p:nvPr/>
            </p:nvSpPr>
            <p:spPr>
              <a:xfrm>
                <a:off x="10306547" y="1697074"/>
                <a:ext cx="41158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𝐿</m:t>
                          </m:r>
                        </m:sub>
                      </m:sSub>
                    </m:oMath>
                  </m:oMathPara>
                </a14:m>
                <a:endParaRPr lang="zh-CN" altLang="en-US" sz="2800" dirty="0">
                  <a:solidFill>
                    <a:srgbClr val="0000FF"/>
                  </a:solidFill>
                  <a:latin typeface="+mn-lt"/>
                  <a:ea typeface="+mn-ea"/>
                </a:endParaRPr>
              </a:p>
            </p:txBody>
          </p:sp>
        </mc:Choice>
        <mc:Fallback xmlns="">
          <p:sp>
            <p:nvSpPr>
              <p:cNvPr id="67" name="文本框 66">
                <a:extLst>
                  <a:ext uri="{FF2B5EF4-FFF2-40B4-BE49-F238E27FC236}">
                    <a16:creationId xmlns:a16="http://schemas.microsoft.com/office/drawing/2014/main" id="{64392090-5C22-4619-90BC-C538C41B169A}"/>
                  </a:ext>
                </a:extLst>
              </p:cNvPr>
              <p:cNvSpPr txBox="1">
                <a:spLocks noRot="1" noChangeAspect="1" noMove="1" noResize="1" noEditPoints="1" noAdjustHandles="1" noChangeArrowheads="1" noChangeShapeType="1" noTextEdit="1"/>
              </p:cNvSpPr>
              <p:nvPr/>
            </p:nvSpPr>
            <p:spPr>
              <a:xfrm>
                <a:off x="10306547" y="1697074"/>
                <a:ext cx="411587" cy="430887"/>
              </a:xfrm>
              <a:prstGeom prst="rect">
                <a:avLst/>
              </a:prstGeom>
              <a:blipFill>
                <a:blip r:embed="rId13"/>
                <a:stretch>
                  <a:fillRect/>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92F5F1E7-0A5D-4ED4-83A3-797B8176FFB2}"/>
              </a:ext>
            </a:extLst>
          </p:cNvPr>
          <p:cNvGrpSpPr/>
          <p:nvPr/>
        </p:nvGrpSpPr>
        <p:grpSpPr>
          <a:xfrm>
            <a:off x="881386" y="3100478"/>
            <a:ext cx="2758141" cy="1996018"/>
            <a:chOff x="881386" y="3100478"/>
            <a:chExt cx="2758141" cy="1996018"/>
          </a:xfrm>
        </p:grpSpPr>
        <p:grpSp>
          <p:nvGrpSpPr>
            <p:cNvPr id="11" name="Group 58"/>
            <p:cNvGrpSpPr>
              <a:grpSpLocks/>
            </p:cNvGrpSpPr>
            <p:nvPr/>
          </p:nvGrpSpPr>
          <p:grpSpPr bwMode="auto">
            <a:xfrm>
              <a:off x="1264627" y="3223847"/>
              <a:ext cx="2374900" cy="1558925"/>
              <a:chOff x="713" y="2064"/>
              <a:chExt cx="1496" cy="982"/>
            </a:xfrm>
          </p:grpSpPr>
          <p:sp>
            <p:nvSpPr>
              <p:cNvPr id="107567" name="Line 14"/>
              <p:cNvSpPr>
                <a:spLocks noChangeShapeType="1"/>
              </p:cNvSpPr>
              <p:nvPr/>
            </p:nvSpPr>
            <p:spPr bwMode="auto">
              <a:xfrm>
                <a:off x="721" y="2064"/>
                <a:ext cx="0" cy="971"/>
              </a:xfrm>
              <a:prstGeom prst="line">
                <a:avLst/>
              </a:prstGeom>
              <a:noFill/>
              <a:ln w="44450">
                <a:solidFill>
                  <a:schemeClr val="tx1"/>
                </a:solidFill>
                <a:round/>
                <a:headEnd type="arrow"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68" name="Freeform 15"/>
              <p:cNvSpPr>
                <a:spLocks/>
              </p:cNvSpPr>
              <p:nvPr/>
            </p:nvSpPr>
            <p:spPr bwMode="auto">
              <a:xfrm>
                <a:off x="721" y="3024"/>
                <a:ext cx="1488" cy="6"/>
              </a:xfrm>
              <a:custGeom>
                <a:avLst/>
                <a:gdLst>
                  <a:gd name="T0" fmla="*/ 0 w 1488"/>
                  <a:gd name="T1" fmla="*/ 0 h 6"/>
                  <a:gd name="T2" fmla="*/ 1488 w 1488"/>
                  <a:gd name="T3" fmla="*/ 6 h 6"/>
                  <a:gd name="T4" fmla="*/ 0 60000 65536"/>
                  <a:gd name="T5" fmla="*/ 0 60000 65536"/>
                </a:gdLst>
                <a:ahLst/>
                <a:cxnLst>
                  <a:cxn ang="T4">
                    <a:pos x="T0" y="T1"/>
                  </a:cxn>
                  <a:cxn ang="T5">
                    <a:pos x="T2" y="T3"/>
                  </a:cxn>
                </a:cxnLst>
                <a:rect l="0" t="0" r="r" b="b"/>
                <a:pathLst>
                  <a:path w="1488" h="6">
                    <a:moveTo>
                      <a:pt x="0" y="0"/>
                    </a:moveTo>
                    <a:lnTo>
                      <a:pt x="1488" y="6"/>
                    </a:lnTo>
                  </a:path>
                </a:pathLst>
              </a:custGeom>
              <a:noFill/>
              <a:ln w="44450">
                <a:solidFill>
                  <a:schemeClr val="tx1"/>
                </a:solidFill>
                <a:round/>
                <a:headEnd type="none" w="med" len="med"/>
                <a:tailEnd type="arrow"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69" name="Freeform 16"/>
              <p:cNvSpPr>
                <a:spLocks/>
              </p:cNvSpPr>
              <p:nvPr/>
            </p:nvSpPr>
            <p:spPr bwMode="auto">
              <a:xfrm>
                <a:off x="721" y="2400"/>
                <a:ext cx="1060" cy="592"/>
              </a:xfrm>
              <a:custGeom>
                <a:avLst/>
                <a:gdLst>
                  <a:gd name="T0" fmla="*/ 0 w 1060"/>
                  <a:gd name="T1" fmla="*/ 0 h 592"/>
                  <a:gd name="T2" fmla="*/ 1060 w 1060"/>
                  <a:gd name="T3" fmla="*/ 592 h 592"/>
                  <a:gd name="T4" fmla="*/ 0 60000 65536"/>
                  <a:gd name="T5" fmla="*/ 0 60000 65536"/>
                </a:gdLst>
                <a:ahLst/>
                <a:cxnLst>
                  <a:cxn ang="T4">
                    <a:pos x="T0" y="T1"/>
                  </a:cxn>
                  <a:cxn ang="T5">
                    <a:pos x="T2" y="T3"/>
                  </a:cxn>
                </a:cxnLst>
                <a:rect l="0" t="0" r="r" b="b"/>
                <a:pathLst>
                  <a:path w="1060" h="592">
                    <a:moveTo>
                      <a:pt x="0" y="0"/>
                    </a:moveTo>
                    <a:cubicBezTo>
                      <a:pt x="224" y="559"/>
                      <a:pt x="894" y="547"/>
                      <a:pt x="1060" y="592"/>
                    </a:cubicBezTo>
                  </a:path>
                </a:pathLst>
              </a:custGeom>
              <a:noFill/>
              <a:ln w="47625">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71" name="Line 18"/>
              <p:cNvSpPr>
                <a:spLocks noChangeShapeType="1"/>
              </p:cNvSpPr>
              <p:nvPr/>
            </p:nvSpPr>
            <p:spPr bwMode="auto">
              <a:xfrm>
                <a:off x="713" y="2775"/>
                <a:ext cx="288" cy="0"/>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7572" name="Line 19"/>
              <p:cNvSpPr>
                <a:spLocks noChangeShapeType="1"/>
              </p:cNvSpPr>
              <p:nvPr/>
            </p:nvSpPr>
            <p:spPr bwMode="auto">
              <a:xfrm>
                <a:off x="1010" y="2760"/>
                <a:ext cx="0" cy="286"/>
              </a:xfrm>
              <a:prstGeom prst="line">
                <a:avLst/>
              </a:prstGeom>
              <a:noFill/>
              <a:ln w="28575">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641CA881-95FB-49F9-9B3E-E965B4DB9EE4}"/>
                    </a:ext>
                  </a:extLst>
                </p:cNvPr>
                <p:cNvSpPr txBox="1"/>
                <p:nvPr/>
              </p:nvSpPr>
              <p:spPr>
                <a:xfrm>
                  <a:off x="1588724" y="4665609"/>
                  <a:ext cx="26257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rPr>
                          <m:t>𝜏</m:t>
                        </m:r>
                      </m:oMath>
                    </m:oMathPara>
                  </a14:m>
                  <a:endParaRPr lang="zh-CN" altLang="en-US" sz="2800" dirty="0">
                    <a:solidFill>
                      <a:srgbClr val="0000FF"/>
                    </a:solidFill>
                    <a:latin typeface="+mn-lt"/>
                    <a:ea typeface="+mn-ea"/>
                  </a:endParaRPr>
                </a:p>
              </p:txBody>
            </p:sp>
          </mc:Choice>
          <mc:Fallback xmlns="">
            <p:sp>
              <p:nvSpPr>
                <p:cNvPr id="68" name="文本框 67">
                  <a:extLst>
                    <a:ext uri="{FF2B5EF4-FFF2-40B4-BE49-F238E27FC236}">
                      <a16:creationId xmlns:a16="http://schemas.microsoft.com/office/drawing/2014/main" id="{641CA881-95FB-49F9-9B3E-E965B4DB9EE4}"/>
                    </a:ext>
                  </a:extLst>
                </p:cNvPr>
                <p:cNvSpPr txBox="1">
                  <a:spLocks noRot="1" noChangeAspect="1" noMove="1" noResize="1" noEditPoints="1" noAdjustHandles="1" noChangeArrowheads="1" noChangeShapeType="1" noTextEdit="1"/>
                </p:cNvSpPr>
                <p:nvPr/>
              </p:nvSpPr>
              <p:spPr>
                <a:xfrm>
                  <a:off x="1588724" y="4665609"/>
                  <a:ext cx="262571"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1A0FA6A1-B62A-44BD-8CE3-00847746C337}"/>
                    </a:ext>
                  </a:extLst>
                </p:cNvPr>
                <p:cNvSpPr txBox="1"/>
                <p:nvPr/>
              </p:nvSpPr>
              <p:spPr>
                <a:xfrm>
                  <a:off x="1376631" y="3100478"/>
                  <a:ext cx="21499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𝑖</m:t>
                        </m:r>
                      </m:oMath>
                    </m:oMathPara>
                  </a14:m>
                  <a:endParaRPr lang="zh-CN" altLang="en-US" sz="2800" dirty="0">
                    <a:solidFill>
                      <a:srgbClr val="0000FF"/>
                    </a:solidFill>
                    <a:latin typeface="+mn-lt"/>
                    <a:ea typeface="+mn-ea"/>
                  </a:endParaRPr>
                </a:p>
              </p:txBody>
            </p:sp>
          </mc:Choice>
          <mc:Fallback xmlns="">
            <p:sp>
              <p:nvSpPr>
                <p:cNvPr id="69" name="文本框 68">
                  <a:extLst>
                    <a:ext uri="{FF2B5EF4-FFF2-40B4-BE49-F238E27FC236}">
                      <a16:creationId xmlns:a16="http://schemas.microsoft.com/office/drawing/2014/main" id="{1A0FA6A1-B62A-44BD-8CE3-00847746C337}"/>
                    </a:ext>
                  </a:extLst>
                </p:cNvPr>
                <p:cNvSpPr txBox="1">
                  <a:spLocks noRot="1" noChangeAspect="1" noMove="1" noResize="1" noEditPoints="1" noAdjustHandles="1" noChangeArrowheads="1" noChangeShapeType="1" noTextEdit="1"/>
                </p:cNvSpPr>
                <p:nvPr/>
              </p:nvSpPr>
              <p:spPr>
                <a:xfrm>
                  <a:off x="1376631" y="3100478"/>
                  <a:ext cx="214995"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FA209A63-7143-48DD-BBF6-667BE007B11A}"/>
                    </a:ext>
                  </a:extLst>
                </p:cNvPr>
                <p:cNvSpPr txBox="1"/>
                <p:nvPr/>
              </p:nvSpPr>
              <p:spPr>
                <a:xfrm>
                  <a:off x="3288707" y="4241705"/>
                  <a:ext cx="23961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𝑡</m:t>
                        </m:r>
                      </m:oMath>
                    </m:oMathPara>
                  </a14:m>
                  <a:endParaRPr lang="zh-CN" altLang="en-US" sz="2800" dirty="0">
                    <a:solidFill>
                      <a:srgbClr val="0000FF"/>
                    </a:solidFill>
                    <a:latin typeface="+mn-lt"/>
                    <a:ea typeface="+mn-ea"/>
                  </a:endParaRPr>
                </a:p>
              </p:txBody>
            </p:sp>
          </mc:Choice>
          <mc:Fallback xmlns="">
            <p:sp>
              <p:nvSpPr>
                <p:cNvPr id="70" name="文本框 69">
                  <a:extLst>
                    <a:ext uri="{FF2B5EF4-FFF2-40B4-BE49-F238E27FC236}">
                      <a16:creationId xmlns:a16="http://schemas.microsoft.com/office/drawing/2014/main" id="{FA209A63-7143-48DD-BBF6-667BE007B11A}"/>
                    </a:ext>
                  </a:extLst>
                </p:cNvPr>
                <p:cNvSpPr txBox="1">
                  <a:spLocks noRot="1" noChangeAspect="1" noMove="1" noResize="1" noEditPoints="1" noAdjustHandles="1" noChangeArrowheads="1" noChangeShapeType="1" noTextEdit="1"/>
                </p:cNvSpPr>
                <p:nvPr/>
              </p:nvSpPr>
              <p:spPr>
                <a:xfrm>
                  <a:off x="3288707" y="4241705"/>
                  <a:ext cx="239617" cy="43088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a:extLst>
                    <a:ext uri="{FF2B5EF4-FFF2-40B4-BE49-F238E27FC236}">
                      <a16:creationId xmlns:a16="http://schemas.microsoft.com/office/drawing/2014/main" id="{F23649CD-3A89-438E-AACC-5576FEAE384B}"/>
                    </a:ext>
                  </a:extLst>
                </p:cNvPr>
                <p:cNvSpPr txBox="1"/>
                <p:nvPr/>
              </p:nvSpPr>
              <p:spPr>
                <a:xfrm>
                  <a:off x="881386" y="3501248"/>
                  <a:ext cx="37215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oMath>
                    </m:oMathPara>
                  </a14:m>
                  <a:endParaRPr lang="zh-CN" altLang="en-US" sz="2800" dirty="0">
                    <a:solidFill>
                      <a:srgbClr val="0000FF"/>
                    </a:solidFill>
                    <a:latin typeface="+mn-lt"/>
                    <a:ea typeface="+mn-ea"/>
                  </a:endParaRPr>
                </a:p>
              </p:txBody>
            </p:sp>
          </mc:Choice>
          <mc:Fallback xmlns="">
            <p:sp>
              <p:nvSpPr>
                <p:cNvPr id="71" name="文本框 70">
                  <a:extLst>
                    <a:ext uri="{FF2B5EF4-FFF2-40B4-BE49-F238E27FC236}">
                      <a16:creationId xmlns:a16="http://schemas.microsoft.com/office/drawing/2014/main" id="{F23649CD-3A89-438E-AACC-5576FEAE384B}"/>
                    </a:ext>
                  </a:extLst>
                </p:cNvPr>
                <p:cNvSpPr txBox="1">
                  <a:spLocks noRot="1" noChangeAspect="1" noMove="1" noResize="1" noEditPoints="1" noAdjustHandles="1" noChangeArrowheads="1" noChangeShapeType="1" noTextEdit="1"/>
                </p:cNvSpPr>
                <p:nvPr/>
              </p:nvSpPr>
              <p:spPr>
                <a:xfrm>
                  <a:off x="881386" y="3501248"/>
                  <a:ext cx="372153" cy="430887"/>
                </a:xfrm>
                <a:prstGeom prst="rect">
                  <a:avLst/>
                </a:prstGeom>
                <a:blipFill>
                  <a:blip r:embed="rId1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619D21B7-1CD3-4066-94A4-A9C20343ED1E}"/>
                  </a:ext>
                </a:extLst>
              </p:cNvPr>
              <p:cNvSpPr txBox="1"/>
              <p:nvPr/>
            </p:nvSpPr>
            <p:spPr>
              <a:xfrm>
                <a:off x="6318330" y="5078288"/>
                <a:ext cx="1586652" cy="80381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m:t>
                      </m:r>
                      <m:r>
                        <a:rPr lang="zh-CN" altLang="en-US" sz="2800" b="0" i="1" smtClean="0">
                          <a:solidFill>
                            <a:srgbClr val="0000FF"/>
                          </a:solidFill>
                          <a:latin typeface="Cambria Math" panose="02040503050406030204" pitchFamily="18" charset="0"/>
                        </a:rPr>
                        <m:t>𝜏</m:t>
                      </m:r>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𝐿</m:t>
                          </m:r>
                        </m:num>
                        <m:den>
                          <m:r>
                            <a:rPr lang="en-US" altLang="zh-CN" sz="2800" b="0" i="1" smtClean="0">
                              <a:solidFill>
                                <a:srgbClr val="0000FF"/>
                              </a:solidFill>
                              <a:latin typeface="Cambria Math" panose="02040503050406030204" pitchFamily="18" charset="0"/>
                            </a:rPr>
                            <m:t>𝑅</m:t>
                          </m:r>
                        </m:den>
                      </m:f>
                    </m:oMath>
                  </m:oMathPara>
                </a14:m>
                <a:endParaRPr lang="zh-CN" altLang="en-US" sz="2800" dirty="0">
                  <a:solidFill>
                    <a:srgbClr val="0000FF"/>
                  </a:solidFill>
                  <a:latin typeface="+mn-lt"/>
                  <a:ea typeface="+mn-ea"/>
                </a:endParaRPr>
              </a:p>
            </p:txBody>
          </p:sp>
        </mc:Choice>
        <mc:Fallback xmlns="">
          <p:sp>
            <p:nvSpPr>
              <p:cNvPr id="72" name="文本框 71">
                <a:extLst>
                  <a:ext uri="{FF2B5EF4-FFF2-40B4-BE49-F238E27FC236}">
                    <a16:creationId xmlns:a16="http://schemas.microsoft.com/office/drawing/2014/main" id="{619D21B7-1CD3-4066-94A4-A9C20343ED1E}"/>
                  </a:ext>
                </a:extLst>
              </p:cNvPr>
              <p:cNvSpPr txBox="1">
                <a:spLocks noRot="1" noChangeAspect="1" noMove="1" noResize="1" noEditPoints="1" noAdjustHandles="1" noChangeArrowheads="1" noChangeShapeType="1" noTextEdit="1"/>
              </p:cNvSpPr>
              <p:nvPr/>
            </p:nvSpPr>
            <p:spPr>
              <a:xfrm>
                <a:off x="6318330" y="5078288"/>
                <a:ext cx="1586652" cy="80381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FDC9FF48-C428-4F0B-9136-0B44E0998E03}"/>
                  </a:ext>
                </a:extLst>
              </p:cNvPr>
              <p:cNvSpPr txBox="1"/>
              <p:nvPr/>
            </p:nvSpPr>
            <p:spPr>
              <a:xfrm>
                <a:off x="8483278" y="5295994"/>
                <a:ext cx="183345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ea typeface="+mn-ea"/>
                        </a:rPr>
                        <m:t>=0.368</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oMath>
                  </m:oMathPara>
                </a14:m>
                <a:endParaRPr lang="zh-CN" altLang="en-US" sz="2800" dirty="0">
                  <a:solidFill>
                    <a:srgbClr val="0000FF"/>
                  </a:solidFill>
                  <a:latin typeface="+mn-lt"/>
                  <a:ea typeface="+mn-ea"/>
                </a:endParaRPr>
              </a:p>
            </p:txBody>
          </p:sp>
        </mc:Choice>
        <mc:Fallback xmlns="">
          <p:sp>
            <p:nvSpPr>
              <p:cNvPr id="73" name="文本框 72">
                <a:extLst>
                  <a:ext uri="{FF2B5EF4-FFF2-40B4-BE49-F238E27FC236}">
                    <a16:creationId xmlns:a16="http://schemas.microsoft.com/office/drawing/2014/main" id="{FDC9FF48-C428-4F0B-9136-0B44E0998E03}"/>
                  </a:ext>
                </a:extLst>
              </p:cNvPr>
              <p:cNvSpPr txBox="1">
                <a:spLocks noRot="1" noChangeAspect="1" noMove="1" noResize="1" noEditPoints="1" noAdjustHandles="1" noChangeArrowheads="1" noChangeShapeType="1" noTextEdit="1"/>
              </p:cNvSpPr>
              <p:nvPr/>
            </p:nvSpPr>
            <p:spPr>
              <a:xfrm>
                <a:off x="8483278" y="5295994"/>
                <a:ext cx="1833451" cy="430887"/>
              </a:xfrm>
              <a:prstGeom prst="rect">
                <a:avLst/>
              </a:prstGeom>
              <a:blipFill>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5218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7576"/>
                                        </p:tgtEl>
                                        <p:attrNameLst>
                                          <p:attrName>style.visibility</p:attrName>
                                        </p:attrNameLst>
                                      </p:cBhvr>
                                      <p:to>
                                        <p:strVal val="visible"/>
                                      </p:to>
                                    </p:set>
                                    <p:animEffect transition="in" filter="wipe(left)">
                                      <p:cBhvr>
                                        <p:cTn id="7" dur="500"/>
                                        <p:tgtEl>
                                          <p:spTgt spid="1075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7564"/>
                                        </p:tgtEl>
                                        <p:attrNameLst>
                                          <p:attrName>style.visibility</p:attrName>
                                        </p:attrNameLst>
                                      </p:cBhvr>
                                      <p:to>
                                        <p:strVal val="visible"/>
                                      </p:to>
                                    </p:set>
                                    <p:animEffect transition="in" filter="wipe(up)">
                                      <p:cBhvr>
                                        <p:cTn id="17" dur="500"/>
                                        <p:tgtEl>
                                          <p:spTgt spid="10756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wipe(left)">
                                      <p:cBhvr>
                                        <p:cTn id="22" dur="500"/>
                                        <p:tgtEl>
                                          <p:spTgt spid="6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left)">
                                      <p:cBhvr>
                                        <p:cTn id="27" dur="500"/>
                                        <p:tgtEl>
                                          <p:spTgt spid="6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left)">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wipe(left)">
                                      <p:cBhvr>
                                        <p:cTn id="42" dur="500"/>
                                        <p:tgtEl>
                                          <p:spTgt spid="6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left)">
                                      <p:cBhvr>
                                        <p:cTn id="47" dur="500"/>
                                        <p:tgtEl>
                                          <p:spTgt spid="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7574"/>
                                        </p:tgtEl>
                                        <p:attrNameLst>
                                          <p:attrName>style.visibility</p:attrName>
                                        </p:attrNameLst>
                                      </p:cBhvr>
                                      <p:to>
                                        <p:strVal val="visible"/>
                                      </p:to>
                                    </p:set>
                                    <p:animEffect transition="in" filter="wipe(left)">
                                      <p:cBhvr>
                                        <p:cTn id="52" dur="500"/>
                                        <p:tgtEl>
                                          <p:spTgt spid="10757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7534"/>
                                        </p:tgtEl>
                                        <p:attrNameLst>
                                          <p:attrName>style.visibility</p:attrName>
                                        </p:attrNameLst>
                                      </p:cBhvr>
                                      <p:to>
                                        <p:strVal val="visible"/>
                                      </p:to>
                                    </p:set>
                                    <p:animEffect transition="in" filter="wipe(left)">
                                      <p:cBhvr>
                                        <p:cTn id="57" dur="500"/>
                                        <p:tgtEl>
                                          <p:spTgt spid="10753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wipe(left)">
                                      <p:cBhvr>
                                        <p:cTn id="62" dur="500"/>
                                        <p:tgtEl>
                                          <p:spTgt spid="7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left)">
                                      <p:cBhvr>
                                        <p:cTn id="67" dur="500"/>
                                        <p:tgtEl>
                                          <p:spTgt spid="7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up)">
                                      <p:cBhvr>
                                        <p:cTn id="7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76" grpId="0"/>
      <p:bldP spid="107574" grpId="0"/>
      <p:bldP spid="107564" grpId="0" animBg="1"/>
      <p:bldP spid="107534" grpId="0"/>
      <p:bldP spid="57" grpId="0" autoUpdateAnimBg="0"/>
      <p:bldP spid="63" grpId="0"/>
      <p:bldP spid="64" grpId="0"/>
      <p:bldP spid="65" grpId="0"/>
      <p:bldP spid="66" grpId="0"/>
      <p:bldP spid="67" grpId="0"/>
      <p:bldP spid="72" grpId="0"/>
      <p:bldP spid="7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4</a:t>
              </a:r>
              <a:endParaRPr lang="zh-CN" altLang="en-US" sz="6000" dirty="0"/>
            </a:p>
          </p:txBody>
        </p:sp>
        <p:sp>
          <p:nvSpPr>
            <p:cNvPr id="51" name="文本框 50"/>
            <p:cNvSpPr txBox="1"/>
            <p:nvPr/>
          </p:nvSpPr>
          <p:spPr>
            <a:xfrm>
              <a:off x="9223996" y="3061934"/>
              <a:ext cx="2954651"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磁场能量</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5538506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47588" y="604775"/>
            <a:ext cx="227658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800" dirty="0">
                <a:solidFill>
                  <a:srgbClr val="0000FF"/>
                </a:solidFill>
                <a:latin typeface="+mn-ea"/>
                <a:ea typeface="+mn-ea"/>
              </a:rPr>
              <a:t>1</a:t>
            </a:r>
            <a:r>
              <a:rPr lang="zh-CN" altLang="en-US" sz="2800" dirty="0">
                <a:solidFill>
                  <a:srgbClr val="0000FF"/>
                </a:solidFill>
                <a:latin typeface="+mn-ea"/>
                <a:ea typeface="+mn-ea"/>
              </a:rPr>
              <a:t>、自感磁能:</a:t>
            </a:r>
          </a:p>
        </p:txBody>
      </p:sp>
      <mc:AlternateContent xmlns:mc="http://schemas.openxmlformats.org/markup-compatibility/2006" xmlns:a14="http://schemas.microsoft.com/office/drawing/2010/main">
        <mc:Choice Requires="a14">
          <p:sp>
            <p:nvSpPr>
              <p:cNvPr id="5" name="Text Box 7"/>
              <p:cNvSpPr txBox="1">
                <a:spLocks noChangeArrowheads="1"/>
              </p:cNvSpPr>
              <p:nvPr/>
            </p:nvSpPr>
            <p:spPr bwMode="auto">
              <a:xfrm>
                <a:off x="547588" y="4563868"/>
                <a:ext cx="7930683"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同理自感为</a:t>
                </a:r>
                <a14:m>
                  <m:oMath xmlns:m="http://schemas.openxmlformats.org/officeDocument/2006/math">
                    <m:r>
                      <a:rPr lang="en-US" altLang="zh-CN" sz="2800" b="0" i="1" smtClean="0">
                        <a:solidFill>
                          <a:srgbClr val="0000FF"/>
                        </a:solidFill>
                        <a:latin typeface="Cambria Math" panose="02040503050406030204" pitchFamily="18" charset="0"/>
                        <a:ea typeface="+mn-ea"/>
                      </a:rPr>
                      <m:t>𝐿</m:t>
                    </m:r>
                  </m:oMath>
                </a14:m>
                <a:r>
                  <a:rPr lang="zh-CN" altLang="en-US" sz="2800" dirty="0">
                    <a:solidFill>
                      <a:srgbClr val="0000FF"/>
                    </a:solidFill>
                    <a:latin typeface="+mn-ea"/>
                    <a:ea typeface="+mn-ea"/>
                  </a:rPr>
                  <a:t>的线圈，通有电流</a:t>
                </a:r>
                <a14:m>
                  <m:oMath xmlns:m="http://schemas.openxmlformats.org/officeDocument/2006/math">
                    <m:r>
                      <a:rPr lang="en-US" altLang="zh-CN" sz="2800" b="0" i="1" smtClean="0">
                        <a:solidFill>
                          <a:srgbClr val="0000FF"/>
                        </a:solidFill>
                        <a:latin typeface="Cambria Math" panose="02040503050406030204" pitchFamily="18" charset="0"/>
                        <a:ea typeface="+mn-ea"/>
                      </a:rPr>
                      <m:t>𝐼</m:t>
                    </m:r>
                  </m:oMath>
                </a14:m>
                <a:r>
                  <a:rPr lang="zh-CN" altLang="en-US" sz="2800" dirty="0">
                    <a:solidFill>
                      <a:srgbClr val="0000FF"/>
                    </a:solidFill>
                    <a:latin typeface="+mn-ea"/>
                    <a:ea typeface="+mn-ea"/>
                  </a:rPr>
                  <a:t>所储存的磁能应该等于这电流消失时自感电动势所做的功。</a:t>
                </a:r>
              </a:p>
            </p:txBody>
          </p:sp>
        </mc:Choice>
        <mc:Fallback xmlns="">
          <p:sp>
            <p:nvSpPr>
              <p:cNvPr id="5" name="Text Box 7"/>
              <p:cNvSpPr txBox="1">
                <a:spLocks noRot="1" noChangeAspect="1" noMove="1" noResize="1" noEditPoints="1" noAdjustHandles="1" noChangeArrowheads="1" noChangeShapeType="1" noTextEdit="1"/>
              </p:cNvSpPr>
              <p:nvPr/>
            </p:nvSpPr>
            <p:spPr bwMode="auto">
              <a:xfrm>
                <a:off x="547588" y="4563868"/>
                <a:ext cx="7930683" cy="954107"/>
              </a:xfrm>
              <a:prstGeom prst="rect">
                <a:avLst/>
              </a:prstGeom>
              <a:blipFill>
                <a:blip r:embed="rId3"/>
                <a:stretch>
                  <a:fillRect l="-1614" t="-7051" r="-1537" b="-173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604" name="Text Box 85"/>
              <p:cNvSpPr txBox="1">
                <a:spLocks noChangeArrowheads="1"/>
              </p:cNvSpPr>
              <p:nvPr/>
            </p:nvSpPr>
            <p:spPr bwMode="auto">
              <a:xfrm>
                <a:off x="547588" y="1342800"/>
                <a:ext cx="9403588"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sym typeface="Symbol" panose="05050102010706020507" pitchFamily="18" charset="2"/>
                  </a:rPr>
                  <a:t>电容器充电以后储存了能量，当极板电压为</a:t>
                </a:r>
                <a14:m>
                  <m:oMath xmlns:m="http://schemas.openxmlformats.org/officeDocument/2006/math">
                    <m:r>
                      <a:rPr lang="en-US" altLang="zh-CN" sz="2800" b="0" i="1" smtClean="0">
                        <a:solidFill>
                          <a:srgbClr val="0000FF"/>
                        </a:solidFill>
                        <a:latin typeface="Cambria Math" panose="02040503050406030204" pitchFamily="18" charset="0"/>
                        <a:ea typeface="+mn-ea"/>
                        <a:sym typeface="Symbol" panose="05050102010706020507" pitchFamily="18" charset="2"/>
                      </a:rPr>
                      <m:t>𝑈</m:t>
                    </m:r>
                  </m:oMath>
                </a14:m>
                <a:r>
                  <a:rPr lang="zh-CN" altLang="en-US" sz="2800" dirty="0">
                    <a:solidFill>
                      <a:srgbClr val="0000FF"/>
                    </a:solidFill>
                    <a:latin typeface="+mn-ea"/>
                    <a:ea typeface="+mn-ea"/>
                    <a:sym typeface="Symbol" panose="05050102010706020507" pitchFamily="18" charset="2"/>
                  </a:rPr>
                  <a:t>时储能为：</a:t>
                </a:r>
                <a:endParaRPr lang="zh-CN" altLang="en-US" sz="2800" dirty="0">
                  <a:solidFill>
                    <a:srgbClr val="0000FF"/>
                  </a:solidFill>
                  <a:latin typeface="+mn-ea"/>
                  <a:ea typeface="+mn-ea"/>
                </a:endParaRPr>
              </a:p>
            </p:txBody>
          </p:sp>
        </mc:Choice>
        <mc:Fallback xmlns="">
          <p:sp>
            <p:nvSpPr>
              <p:cNvPr id="109604" name="Text Box 85"/>
              <p:cNvSpPr txBox="1">
                <a:spLocks noRot="1" noChangeAspect="1" noMove="1" noResize="1" noEditPoints="1" noAdjustHandles="1" noChangeArrowheads="1" noChangeShapeType="1" noTextEdit="1"/>
              </p:cNvSpPr>
              <p:nvPr/>
            </p:nvSpPr>
            <p:spPr bwMode="auto">
              <a:xfrm>
                <a:off x="547588" y="1342800"/>
                <a:ext cx="9403588" cy="523220"/>
              </a:xfrm>
              <a:prstGeom prst="rect">
                <a:avLst/>
              </a:prstGeom>
              <a:blipFill>
                <a:blip r:embed="rId4"/>
                <a:stretch>
                  <a:fillRect l="-1362" t="-11628"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0" name="Text Box 88"/>
          <p:cNvSpPr txBox="1">
            <a:spLocks noChangeArrowheads="1"/>
          </p:cNvSpPr>
          <p:nvPr/>
        </p:nvSpPr>
        <p:spPr bwMode="auto">
          <a:xfrm>
            <a:off x="547588" y="2076954"/>
            <a:ext cx="7930683"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同样考虑线圈，当它通有电流时，在其周围建立了磁场，所储存的磁能等于建立磁场过程中，电源反抗自感电动势所做的功。</a:t>
            </a:r>
          </a:p>
        </p:txBody>
      </p:sp>
      <p:sp>
        <p:nvSpPr>
          <p:cNvPr id="36" name="AutoShape 92"/>
          <p:cNvSpPr>
            <a:spLocks noChangeArrowheads="1"/>
          </p:cNvSpPr>
          <p:nvPr/>
        </p:nvSpPr>
        <p:spPr bwMode="auto">
          <a:xfrm>
            <a:off x="6971551" y="3050927"/>
            <a:ext cx="2174875" cy="609600"/>
          </a:xfrm>
          <a:prstGeom prst="wedgeEllipseCallout">
            <a:avLst>
              <a:gd name="adj1" fmla="val -2756"/>
              <a:gd name="adj2" fmla="val 110701"/>
            </a:avLst>
          </a:prstGeom>
          <a:solidFill>
            <a:srgbClr val="FFFF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800" dirty="0">
                <a:solidFill>
                  <a:srgbClr val="0000FF"/>
                </a:solidFill>
                <a:latin typeface="+mn-ea"/>
                <a:ea typeface="+mn-ea"/>
              </a:rPr>
              <a:t>功能原理</a:t>
            </a:r>
          </a:p>
        </p:txBody>
      </p:sp>
      <p:sp>
        <p:nvSpPr>
          <p:cNvPr id="37" name="AutoShape 93"/>
          <p:cNvSpPr>
            <a:spLocks noChangeArrowheads="1"/>
          </p:cNvSpPr>
          <p:nvPr/>
        </p:nvSpPr>
        <p:spPr bwMode="auto">
          <a:xfrm>
            <a:off x="9409612" y="4244834"/>
            <a:ext cx="685800" cy="1848261"/>
          </a:xfrm>
          <a:prstGeom prst="wedgeEllipseCallout">
            <a:avLst>
              <a:gd name="adj1" fmla="val -134197"/>
              <a:gd name="adj2" fmla="val 32927"/>
            </a:avLst>
          </a:prstGeom>
          <a:solidFill>
            <a:srgbClr val="FFFFFF"/>
          </a:solidFill>
          <a:ln w="4127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800" dirty="0">
                <a:solidFill>
                  <a:srgbClr val="0000FF"/>
                </a:solidFill>
                <a:latin typeface="+mn-ea"/>
                <a:ea typeface="+mn-ea"/>
              </a:rPr>
              <a:t>自感磁能</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A01F617-5972-43E2-8C81-AA0171EE4552}"/>
                  </a:ext>
                </a:extLst>
              </p:cNvPr>
              <p:cNvSpPr txBox="1"/>
              <p:nvPr/>
            </p:nvSpPr>
            <p:spPr>
              <a:xfrm>
                <a:off x="9565930" y="1201094"/>
                <a:ext cx="1952137"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𝑊</m:t>
                          </m:r>
                        </m:e>
                        <m:sub>
                          <m:r>
                            <a:rPr lang="en-US" altLang="zh-CN" sz="2800" b="0" i="1" smtClean="0">
                              <a:solidFill>
                                <a:srgbClr val="0000FF"/>
                              </a:solidFill>
                              <a:latin typeface="Cambria Math" panose="02040503050406030204" pitchFamily="18" charset="0"/>
                              <a:ea typeface="+mn-ea"/>
                            </a:rPr>
                            <m:t>𝐶</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𝐶</m:t>
                      </m:r>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𝑈</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solidFill>
                    <a:srgbClr val="0000FF"/>
                  </a:solidFill>
                  <a:latin typeface="+mn-lt"/>
                  <a:ea typeface="+mn-ea"/>
                </a:endParaRPr>
              </a:p>
            </p:txBody>
          </p:sp>
        </mc:Choice>
        <mc:Fallback xmlns="">
          <p:sp>
            <p:nvSpPr>
              <p:cNvPr id="8" name="文本框 7">
                <a:extLst>
                  <a:ext uri="{FF2B5EF4-FFF2-40B4-BE49-F238E27FC236}">
                    <a16:creationId xmlns:a16="http://schemas.microsoft.com/office/drawing/2014/main" id="{4A01F617-5972-43E2-8C81-AA0171EE4552}"/>
                  </a:ext>
                </a:extLst>
              </p:cNvPr>
              <p:cNvSpPr txBox="1">
                <a:spLocks noRot="1" noChangeAspect="1" noMove="1" noResize="1" noEditPoints="1" noAdjustHandles="1" noChangeArrowheads="1" noChangeShapeType="1" noTextEdit="1"/>
              </p:cNvSpPr>
              <p:nvPr/>
            </p:nvSpPr>
            <p:spPr>
              <a:xfrm>
                <a:off x="9565930" y="1201094"/>
                <a:ext cx="1952137" cy="806631"/>
              </a:xfrm>
              <a:prstGeom prst="rect">
                <a:avLst/>
              </a:prstGeom>
              <a:blipFill>
                <a:blip r:embed="rId5"/>
                <a:stretch>
                  <a:fillRect/>
                </a:stretch>
              </a:blipFill>
            </p:spPr>
            <p:txBody>
              <a:bodyPr/>
              <a:lstStyle/>
              <a:p>
                <a:r>
                  <a:rPr lang="zh-CN" altLang="en-US">
                    <a:noFill/>
                  </a:rPr>
                  <a:t> </a:t>
                </a:r>
              </a:p>
            </p:txBody>
          </p:sp>
        </mc:Fallback>
      </mc:AlternateContent>
      <p:grpSp>
        <p:nvGrpSpPr>
          <p:cNvPr id="14" name="组合 13">
            <a:extLst>
              <a:ext uri="{FF2B5EF4-FFF2-40B4-BE49-F238E27FC236}">
                <a16:creationId xmlns:a16="http://schemas.microsoft.com/office/drawing/2014/main" id="{A4A67730-D61D-4550-B699-6B8506F106A3}"/>
              </a:ext>
            </a:extLst>
          </p:cNvPr>
          <p:cNvGrpSpPr/>
          <p:nvPr/>
        </p:nvGrpSpPr>
        <p:grpSpPr>
          <a:xfrm>
            <a:off x="8927267" y="2225197"/>
            <a:ext cx="2590800" cy="1979494"/>
            <a:chOff x="8071583" y="2306455"/>
            <a:chExt cx="2590800" cy="1979494"/>
          </a:xfrm>
        </p:grpSpPr>
        <p:grpSp>
          <p:nvGrpSpPr>
            <p:cNvPr id="11" name="Group 91"/>
            <p:cNvGrpSpPr>
              <a:grpSpLocks/>
            </p:cNvGrpSpPr>
            <p:nvPr/>
          </p:nvGrpSpPr>
          <p:grpSpPr bwMode="auto">
            <a:xfrm>
              <a:off x="8071583" y="2306455"/>
              <a:ext cx="2590800" cy="1693863"/>
              <a:chOff x="3888" y="1488"/>
              <a:chExt cx="1632" cy="1067"/>
            </a:xfrm>
          </p:grpSpPr>
          <p:sp>
            <p:nvSpPr>
              <p:cNvPr id="109580" name="Rectangle 21"/>
              <p:cNvSpPr>
                <a:spLocks noChangeArrowheads="1"/>
              </p:cNvSpPr>
              <p:nvPr/>
            </p:nvSpPr>
            <p:spPr bwMode="auto">
              <a:xfrm>
                <a:off x="3888" y="1551"/>
                <a:ext cx="1632" cy="251"/>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nvGrpSpPr>
              <p:cNvPr id="109581" name="Group 29"/>
              <p:cNvGrpSpPr>
                <a:grpSpLocks/>
              </p:cNvGrpSpPr>
              <p:nvPr/>
            </p:nvGrpSpPr>
            <p:grpSpPr bwMode="auto">
              <a:xfrm>
                <a:off x="4202" y="1488"/>
                <a:ext cx="1039" cy="356"/>
                <a:chOff x="4560" y="1920"/>
                <a:chExt cx="795" cy="272"/>
              </a:xfrm>
            </p:grpSpPr>
            <p:sp>
              <p:nvSpPr>
                <p:cNvPr id="109596" name="Freeform 30"/>
                <p:cNvSpPr>
                  <a:spLocks/>
                </p:cNvSpPr>
                <p:nvPr/>
              </p:nvSpPr>
              <p:spPr bwMode="auto">
                <a:xfrm>
                  <a:off x="4560"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4445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597" name="Freeform 31"/>
                <p:cNvSpPr>
                  <a:spLocks/>
                </p:cNvSpPr>
                <p:nvPr/>
              </p:nvSpPr>
              <p:spPr bwMode="auto">
                <a:xfrm>
                  <a:off x="4656"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4445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598" name="Freeform 32"/>
                <p:cNvSpPr>
                  <a:spLocks/>
                </p:cNvSpPr>
                <p:nvPr/>
              </p:nvSpPr>
              <p:spPr bwMode="auto">
                <a:xfrm>
                  <a:off x="4752"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4445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599" name="Freeform 33"/>
                <p:cNvSpPr>
                  <a:spLocks/>
                </p:cNvSpPr>
                <p:nvPr/>
              </p:nvSpPr>
              <p:spPr bwMode="auto">
                <a:xfrm>
                  <a:off x="4848"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4445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600" name="Freeform 34"/>
                <p:cNvSpPr>
                  <a:spLocks/>
                </p:cNvSpPr>
                <p:nvPr/>
              </p:nvSpPr>
              <p:spPr bwMode="auto">
                <a:xfrm>
                  <a:off x="4944"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4445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601" name="Freeform 35"/>
                <p:cNvSpPr>
                  <a:spLocks/>
                </p:cNvSpPr>
                <p:nvPr/>
              </p:nvSpPr>
              <p:spPr bwMode="auto">
                <a:xfrm>
                  <a:off x="5040"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4445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602" name="Freeform 36"/>
                <p:cNvSpPr>
                  <a:spLocks/>
                </p:cNvSpPr>
                <p:nvPr/>
              </p:nvSpPr>
              <p:spPr bwMode="auto">
                <a:xfrm>
                  <a:off x="5136"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4445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603" name="Freeform 37"/>
                <p:cNvSpPr>
                  <a:spLocks/>
                </p:cNvSpPr>
                <p:nvPr/>
              </p:nvSpPr>
              <p:spPr bwMode="auto">
                <a:xfrm>
                  <a:off x="5232"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4445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109582" name="Line 40"/>
              <p:cNvSpPr>
                <a:spLocks noChangeShapeType="1"/>
              </p:cNvSpPr>
              <p:nvPr/>
            </p:nvSpPr>
            <p:spPr bwMode="auto">
              <a:xfrm>
                <a:off x="4202" y="1802"/>
                <a:ext cx="0" cy="251"/>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583" name="Line 41"/>
              <p:cNvSpPr>
                <a:spLocks noChangeShapeType="1"/>
              </p:cNvSpPr>
              <p:nvPr/>
            </p:nvSpPr>
            <p:spPr bwMode="auto">
              <a:xfrm>
                <a:off x="5206" y="1802"/>
                <a:ext cx="0" cy="251"/>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585" name="Line 52"/>
              <p:cNvSpPr>
                <a:spLocks noChangeShapeType="1"/>
              </p:cNvSpPr>
              <p:nvPr/>
            </p:nvSpPr>
            <p:spPr bwMode="auto">
              <a:xfrm>
                <a:off x="4202" y="2429"/>
                <a:ext cx="439" cy="0"/>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nvGrpSpPr>
              <p:cNvPr id="109586" name="Group 57"/>
              <p:cNvGrpSpPr>
                <a:grpSpLocks/>
              </p:cNvGrpSpPr>
              <p:nvPr/>
            </p:nvGrpSpPr>
            <p:grpSpPr bwMode="auto">
              <a:xfrm>
                <a:off x="4641" y="2304"/>
                <a:ext cx="63" cy="251"/>
                <a:chOff x="4896" y="2208"/>
                <a:chExt cx="48" cy="192"/>
              </a:xfrm>
            </p:grpSpPr>
            <p:sp>
              <p:nvSpPr>
                <p:cNvPr id="109594" name="Line 53"/>
                <p:cNvSpPr>
                  <a:spLocks noChangeShapeType="1"/>
                </p:cNvSpPr>
                <p:nvPr/>
              </p:nvSpPr>
              <p:spPr bwMode="auto">
                <a:xfrm>
                  <a:off x="4896" y="2208"/>
                  <a:ext cx="0" cy="192"/>
                </a:xfrm>
                <a:prstGeom prst="line">
                  <a:avLst/>
                </a:prstGeom>
                <a:noFill/>
                <a:ln w="539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595" name="Line 54"/>
                <p:cNvSpPr>
                  <a:spLocks noChangeShapeType="1"/>
                </p:cNvSpPr>
                <p:nvPr/>
              </p:nvSpPr>
              <p:spPr bwMode="auto">
                <a:xfrm>
                  <a:off x="4944" y="2256"/>
                  <a:ext cx="0" cy="96"/>
                </a:xfrm>
                <a:prstGeom prst="line">
                  <a:avLst/>
                </a:prstGeom>
                <a:noFill/>
                <a:ln w="539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109587" name="Line 56"/>
              <p:cNvSpPr>
                <a:spLocks noChangeShapeType="1"/>
              </p:cNvSpPr>
              <p:nvPr/>
            </p:nvSpPr>
            <p:spPr bwMode="auto">
              <a:xfrm>
                <a:off x="5206" y="1990"/>
                <a:ext cx="0" cy="439"/>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588" name="Line 58"/>
              <p:cNvSpPr>
                <a:spLocks noChangeShapeType="1"/>
              </p:cNvSpPr>
              <p:nvPr/>
            </p:nvSpPr>
            <p:spPr bwMode="auto">
              <a:xfrm>
                <a:off x="4202" y="1990"/>
                <a:ext cx="0" cy="439"/>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589" name="Line 69"/>
              <p:cNvSpPr>
                <a:spLocks noChangeShapeType="1"/>
              </p:cNvSpPr>
              <p:nvPr/>
            </p:nvSpPr>
            <p:spPr bwMode="auto">
              <a:xfrm>
                <a:off x="4704" y="2429"/>
                <a:ext cx="188" cy="0"/>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590" name="Line 70"/>
              <p:cNvSpPr>
                <a:spLocks noChangeShapeType="1"/>
              </p:cNvSpPr>
              <p:nvPr/>
            </p:nvSpPr>
            <p:spPr bwMode="auto">
              <a:xfrm>
                <a:off x="4892" y="2429"/>
                <a:ext cx="126" cy="126"/>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09591" name="Line 71"/>
              <p:cNvSpPr>
                <a:spLocks noChangeShapeType="1"/>
              </p:cNvSpPr>
              <p:nvPr/>
            </p:nvSpPr>
            <p:spPr bwMode="auto">
              <a:xfrm>
                <a:off x="5081" y="2429"/>
                <a:ext cx="125" cy="0"/>
              </a:xfrm>
              <a:prstGeom prst="line">
                <a:avLst/>
              </a:prstGeom>
              <a:noFill/>
              <a:ln w="412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153958FA-D2FF-48A4-91BB-8D04097C6F27}"/>
                    </a:ext>
                  </a:extLst>
                </p:cNvPr>
                <p:cNvSpPr txBox="1"/>
                <p:nvPr/>
              </p:nvSpPr>
              <p:spPr>
                <a:xfrm>
                  <a:off x="9144671" y="3165341"/>
                  <a:ext cx="26468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𝜀</m:t>
                        </m:r>
                      </m:oMath>
                    </m:oMathPara>
                  </a14:m>
                  <a:endParaRPr lang="zh-CN" altLang="en-US" sz="2800" dirty="0">
                    <a:solidFill>
                      <a:srgbClr val="0000FF"/>
                    </a:solidFill>
                    <a:latin typeface="+mn-lt"/>
                    <a:ea typeface="+mn-ea"/>
                  </a:endParaRPr>
                </a:p>
              </p:txBody>
            </p:sp>
          </mc:Choice>
          <mc:Fallback xmlns="">
            <p:sp>
              <p:nvSpPr>
                <p:cNvPr id="39" name="文本框 38">
                  <a:extLst>
                    <a:ext uri="{FF2B5EF4-FFF2-40B4-BE49-F238E27FC236}">
                      <a16:creationId xmlns:a16="http://schemas.microsoft.com/office/drawing/2014/main" id="{153958FA-D2FF-48A4-91BB-8D04097C6F27}"/>
                    </a:ext>
                  </a:extLst>
                </p:cNvPr>
                <p:cNvSpPr txBox="1">
                  <a:spLocks noRot="1" noChangeAspect="1" noMove="1" noResize="1" noEditPoints="1" noAdjustHandles="1" noChangeArrowheads="1" noChangeShapeType="1" noTextEdit="1"/>
                </p:cNvSpPr>
                <p:nvPr/>
              </p:nvSpPr>
              <p:spPr>
                <a:xfrm>
                  <a:off x="9144671" y="3165341"/>
                  <a:ext cx="264688"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94145BD0-5FA3-4C06-9D83-719FD9F3956C}"/>
                    </a:ext>
                  </a:extLst>
                </p:cNvPr>
                <p:cNvSpPr txBox="1"/>
                <p:nvPr/>
              </p:nvSpPr>
              <p:spPr>
                <a:xfrm>
                  <a:off x="9904210" y="3855062"/>
                  <a:ext cx="29905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m:t>
                        </m:r>
                      </m:oMath>
                    </m:oMathPara>
                  </a14:m>
                  <a:endParaRPr lang="zh-CN" altLang="en-US" sz="2800" dirty="0">
                    <a:solidFill>
                      <a:srgbClr val="0000FF"/>
                    </a:solidFill>
                    <a:latin typeface="+mn-lt"/>
                    <a:ea typeface="+mn-ea"/>
                  </a:endParaRPr>
                </a:p>
              </p:txBody>
            </p:sp>
          </mc:Choice>
          <mc:Fallback xmlns="">
            <p:sp>
              <p:nvSpPr>
                <p:cNvPr id="12" name="文本框 11">
                  <a:extLst>
                    <a:ext uri="{FF2B5EF4-FFF2-40B4-BE49-F238E27FC236}">
                      <a16:creationId xmlns:a16="http://schemas.microsoft.com/office/drawing/2014/main" id="{94145BD0-5FA3-4C06-9D83-719FD9F3956C}"/>
                    </a:ext>
                  </a:extLst>
                </p:cNvPr>
                <p:cNvSpPr txBox="1">
                  <a:spLocks noRot="1" noChangeAspect="1" noMove="1" noResize="1" noEditPoints="1" noAdjustHandles="1" noChangeArrowheads="1" noChangeShapeType="1" noTextEdit="1"/>
                </p:cNvSpPr>
                <p:nvPr/>
              </p:nvSpPr>
              <p:spPr>
                <a:xfrm>
                  <a:off x="9904210" y="3855062"/>
                  <a:ext cx="299056"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79ECD51-F897-4908-825A-E8991373B191}"/>
                    </a:ext>
                  </a:extLst>
                </p:cNvPr>
                <p:cNvSpPr txBox="1"/>
                <p:nvPr/>
              </p:nvSpPr>
              <p:spPr>
                <a:xfrm>
                  <a:off x="8163002" y="2374043"/>
                  <a:ext cx="36144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𝑁</m:t>
                        </m:r>
                      </m:oMath>
                    </m:oMathPara>
                  </a14:m>
                  <a:endParaRPr lang="zh-CN" altLang="en-US" sz="2800" dirty="0">
                    <a:solidFill>
                      <a:srgbClr val="0000FF"/>
                    </a:solidFill>
                    <a:latin typeface="+mn-lt"/>
                    <a:ea typeface="+mn-ea"/>
                  </a:endParaRPr>
                </a:p>
              </p:txBody>
            </p:sp>
          </mc:Choice>
          <mc:Fallback xmlns="">
            <p:sp>
              <p:nvSpPr>
                <p:cNvPr id="13" name="文本框 12">
                  <a:extLst>
                    <a:ext uri="{FF2B5EF4-FFF2-40B4-BE49-F238E27FC236}">
                      <a16:creationId xmlns:a16="http://schemas.microsoft.com/office/drawing/2014/main" id="{A79ECD51-F897-4908-825A-E8991373B191}"/>
                    </a:ext>
                  </a:extLst>
                </p:cNvPr>
                <p:cNvSpPr txBox="1">
                  <a:spLocks noRot="1" noChangeAspect="1" noMove="1" noResize="1" noEditPoints="1" noAdjustHandles="1" noChangeArrowheads="1" noChangeShapeType="1" noTextEdit="1"/>
                </p:cNvSpPr>
                <p:nvPr/>
              </p:nvSpPr>
              <p:spPr>
                <a:xfrm>
                  <a:off x="8163002" y="2374043"/>
                  <a:ext cx="361446" cy="430887"/>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084B32B-52D6-4C4B-9FB6-3B7C919DE8E6}"/>
                  </a:ext>
                </a:extLst>
              </p:cNvPr>
              <p:cNvSpPr txBox="1"/>
              <p:nvPr/>
            </p:nvSpPr>
            <p:spPr>
              <a:xfrm>
                <a:off x="710010" y="3479036"/>
                <a:ext cx="2301464"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𝐴</m:t>
                          </m:r>
                        </m:e>
                        <m:sub>
                          <m:r>
                            <a:rPr lang="en-US" altLang="zh-CN" sz="2800" b="0" i="1" smtClean="0">
                              <a:solidFill>
                                <a:srgbClr val="0000FF"/>
                              </a:solidFill>
                              <a:latin typeface="Cambria Math" panose="02040503050406030204" pitchFamily="18" charset="0"/>
                              <a:ea typeface="+mn-ea"/>
                            </a:rPr>
                            <m:t>𝐿</m:t>
                          </m:r>
                        </m:sub>
                      </m:sSub>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panose="02040503050406030204" pitchFamily="18" charset="0"/>
                              <a:ea typeface="+mn-ea"/>
                            </a:rPr>
                          </m:ctrlPr>
                        </m:naryPr>
                        <m:sub/>
                        <m:sup/>
                        <m:e>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𝐿</m:t>
                              </m:r>
                            </m:sub>
                          </m:sSub>
                          <m:r>
                            <a:rPr lang="en-US" altLang="zh-CN" sz="2800" b="0" i="1" smtClean="0">
                              <a:solidFill>
                                <a:srgbClr val="0000FF"/>
                              </a:solidFill>
                              <a:latin typeface="Cambria Math" panose="02040503050406030204" pitchFamily="18" charset="0"/>
                            </a:rPr>
                            <m:t>𝑑𝑞</m:t>
                          </m:r>
                        </m:e>
                      </m:nary>
                    </m:oMath>
                  </m:oMathPara>
                </a14:m>
                <a:endParaRPr lang="zh-CN" altLang="en-US" sz="2800" dirty="0">
                  <a:solidFill>
                    <a:srgbClr val="0000FF"/>
                  </a:solidFill>
                  <a:latin typeface="+mn-lt"/>
                  <a:ea typeface="+mn-ea"/>
                </a:endParaRPr>
              </a:p>
            </p:txBody>
          </p:sp>
        </mc:Choice>
        <mc:Fallback xmlns="">
          <p:sp>
            <p:nvSpPr>
              <p:cNvPr id="15" name="文本框 14">
                <a:extLst>
                  <a:ext uri="{FF2B5EF4-FFF2-40B4-BE49-F238E27FC236}">
                    <a16:creationId xmlns:a16="http://schemas.microsoft.com/office/drawing/2014/main" id="{3084B32B-52D6-4C4B-9FB6-3B7C919DE8E6}"/>
                  </a:ext>
                </a:extLst>
              </p:cNvPr>
              <p:cNvSpPr txBox="1">
                <a:spLocks noRot="1" noChangeAspect="1" noMove="1" noResize="1" noEditPoints="1" noAdjustHandles="1" noChangeArrowheads="1" noChangeShapeType="1" noTextEdit="1"/>
              </p:cNvSpPr>
              <p:nvPr/>
            </p:nvSpPr>
            <p:spPr>
              <a:xfrm>
                <a:off x="710010" y="3479036"/>
                <a:ext cx="2301464" cy="113018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5791E9B4-3A86-421B-9796-2C017F47C236}"/>
                  </a:ext>
                </a:extLst>
              </p:cNvPr>
              <p:cNvSpPr txBox="1"/>
              <p:nvPr/>
            </p:nvSpPr>
            <p:spPr>
              <a:xfrm>
                <a:off x="3033415" y="3503298"/>
                <a:ext cx="2155462"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panose="02040503050406030204" pitchFamily="18" charset="0"/>
                              <a:ea typeface="+mn-ea"/>
                            </a:rPr>
                          </m:ctrlPr>
                        </m:naryPr>
                        <m:sub/>
                        <m:sup/>
                        <m:e>
                          <m:r>
                            <a:rPr lang="en-US" altLang="zh-CN" sz="2800" i="1">
                              <a:solidFill>
                                <a:srgbClr val="0000FF"/>
                              </a:solidFill>
                              <a:latin typeface="Cambria Math" panose="02040503050406030204" pitchFamily="18" charset="0"/>
                            </a:rPr>
                            <m:t>𝐿</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𝑑𝑖</m:t>
                              </m:r>
                            </m:num>
                            <m:den>
                              <m:r>
                                <a:rPr lang="en-US" altLang="zh-CN" sz="2800" i="1">
                                  <a:solidFill>
                                    <a:srgbClr val="0000FF"/>
                                  </a:solidFill>
                                  <a:latin typeface="Cambria Math" panose="02040503050406030204" pitchFamily="18" charset="0"/>
                                </a:rPr>
                                <m:t>𝑑𝑡</m:t>
                              </m:r>
                            </m:den>
                          </m:f>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𝑖𝑑𝑡</m:t>
                          </m:r>
                        </m:e>
                      </m:nary>
                    </m:oMath>
                  </m:oMathPara>
                </a14:m>
                <a:endParaRPr lang="zh-CN" altLang="en-US" sz="2800" dirty="0">
                  <a:solidFill>
                    <a:srgbClr val="0000FF"/>
                  </a:solidFill>
                  <a:latin typeface="+mn-lt"/>
                  <a:ea typeface="+mn-ea"/>
                </a:endParaRPr>
              </a:p>
            </p:txBody>
          </p:sp>
        </mc:Choice>
        <mc:Fallback xmlns="">
          <p:sp>
            <p:nvSpPr>
              <p:cNvPr id="45" name="文本框 44">
                <a:extLst>
                  <a:ext uri="{FF2B5EF4-FFF2-40B4-BE49-F238E27FC236}">
                    <a16:creationId xmlns:a16="http://schemas.microsoft.com/office/drawing/2014/main" id="{5791E9B4-3A86-421B-9796-2C017F47C236}"/>
                  </a:ext>
                </a:extLst>
              </p:cNvPr>
              <p:cNvSpPr txBox="1">
                <a:spLocks noRot="1" noChangeAspect="1" noMove="1" noResize="1" noEditPoints="1" noAdjustHandles="1" noChangeArrowheads="1" noChangeShapeType="1" noTextEdit="1"/>
              </p:cNvSpPr>
              <p:nvPr/>
            </p:nvSpPr>
            <p:spPr>
              <a:xfrm>
                <a:off x="3033415" y="3503298"/>
                <a:ext cx="2155462" cy="113018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8A0D954A-A92B-4901-BBF4-4B5296A67928}"/>
                  </a:ext>
                </a:extLst>
              </p:cNvPr>
              <p:cNvSpPr txBox="1"/>
              <p:nvPr/>
            </p:nvSpPr>
            <p:spPr>
              <a:xfrm>
                <a:off x="6680966" y="3615578"/>
                <a:ext cx="1228798"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𝐿</m:t>
                      </m:r>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𝐼</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solidFill>
                    <a:srgbClr val="0000FF"/>
                  </a:solidFill>
                  <a:latin typeface="+mn-lt"/>
                  <a:ea typeface="+mn-ea"/>
                </a:endParaRPr>
              </a:p>
            </p:txBody>
          </p:sp>
        </mc:Choice>
        <mc:Fallback xmlns="">
          <p:sp>
            <p:nvSpPr>
              <p:cNvPr id="47" name="文本框 46">
                <a:extLst>
                  <a:ext uri="{FF2B5EF4-FFF2-40B4-BE49-F238E27FC236}">
                    <a16:creationId xmlns:a16="http://schemas.microsoft.com/office/drawing/2014/main" id="{8A0D954A-A92B-4901-BBF4-4B5296A67928}"/>
                  </a:ext>
                </a:extLst>
              </p:cNvPr>
              <p:cNvSpPr txBox="1">
                <a:spLocks noRot="1" noChangeAspect="1" noMove="1" noResize="1" noEditPoints="1" noAdjustHandles="1" noChangeArrowheads="1" noChangeShapeType="1" noTextEdit="1"/>
              </p:cNvSpPr>
              <p:nvPr/>
            </p:nvSpPr>
            <p:spPr>
              <a:xfrm>
                <a:off x="6680966" y="3615578"/>
                <a:ext cx="1228798" cy="806631"/>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3DBB4B98-F2EB-4D0E-8BFA-5B96027F93A2}"/>
                  </a:ext>
                </a:extLst>
              </p:cNvPr>
              <p:cNvSpPr txBox="1"/>
              <p:nvPr/>
            </p:nvSpPr>
            <p:spPr>
              <a:xfrm>
                <a:off x="7811962" y="3893494"/>
                <a:ext cx="91557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𝑊</m:t>
                          </m:r>
                        </m:e>
                        <m:sub>
                          <m:r>
                            <a:rPr lang="en-US" altLang="zh-CN" sz="2800" b="0" i="1" smtClean="0">
                              <a:solidFill>
                                <a:srgbClr val="0000FF"/>
                              </a:solidFill>
                              <a:latin typeface="Cambria Math" panose="02040503050406030204" pitchFamily="18" charset="0"/>
                              <a:ea typeface="+mn-ea"/>
                            </a:rPr>
                            <m:t>𝐿</m:t>
                          </m:r>
                        </m:sub>
                      </m:sSub>
                    </m:oMath>
                  </m:oMathPara>
                </a14:m>
                <a:endParaRPr lang="zh-CN" altLang="en-US" sz="2800" dirty="0">
                  <a:solidFill>
                    <a:srgbClr val="0000FF"/>
                  </a:solidFill>
                  <a:latin typeface="+mn-lt"/>
                  <a:ea typeface="+mn-ea"/>
                </a:endParaRPr>
              </a:p>
            </p:txBody>
          </p:sp>
        </mc:Choice>
        <mc:Fallback xmlns="">
          <p:sp>
            <p:nvSpPr>
              <p:cNvPr id="48" name="文本框 47">
                <a:extLst>
                  <a:ext uri="{FF2B5EF4-FFF2-40B4-BE49-F238E27FC236}">
                    <a16:creationId xmlns:a16="http://schemas.microsoft.com/office/drawing/2014/main" id="{3DBB4B98-F2EB-4D0E-8BFA-5B96027F93A2}"/>
                  </a:ext>
                </a:extLst>
              </p:cNvPr>
              <p:cNvSpPr txBox="1">
                <a:spLocks noRot="1" noChangeAspect="1" noMove="1" noResize="1" noEditPoints="1" noAdjustHandles="1" noChangeArrowheads="1" noChangeShapeType="1" noTextEdit="1"/>
              </p:cNvSpPr>
              <p:nvPr/>
            </p:nvSpPr>
            <p:spPr>
              <a:xfrm>
                <a:off x="7811962" y="3893494"/>
                <a:ext cx="915572"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992A8824-FFBF-41C6-94C0-ED278AC4536D}"/>
                  </a:ext>
                </a:extLst>
              </p:cNvPr>
              <p:cNvSpPr txBox="1"/>
              <p:nvPr/>
            </p:nvSpPr>
            <p:spPr>
              <a:xfrm>
                <a:off x="710010" y="5501656"/>
                <a:ext cx="2033762"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𝐴</m:t>
                          </m:r>
                        </m:e>
                        <m:sub>
                          <m:r>
                            <a:rPr lang="en-US" altLang="zh-CN" sz="2800" b="0" i="1" smtClean="0">
                              <a:solidFill>
                                <a:srgbClr val="0000FF"/>
                              </a:solidFill>
                              <a:latin typeface="Cambria Math" panose="02040503050406030204" pitchFamily="18" charset="0"/>
                              <a:ea typeface="+mn-ea"/>
                            </a:rPr>
                            <m:t>𝐿</m:t>
                          </m:r>
                        </m:sub>
                      </m:sSub>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panose="02040503050406030204" pitchFamily="18" charset="0"/>
                              <a:ea typeface="+mn-ea"/>
                            </a:rPr>
                          </m:ctrlPr>
                        </m:naryPr>
                        <m:sub/>
                        <m:sup/>
                        <m:e>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𝐿</m:t>
                              </m:r>
                            </m:sub>
                          </m:sSub>
                          <m:r>
                            <a:rPr lang="en-US" altLang="zh-CN" sz="2800" b="0" i="1" smtClean="0">
                              <a:solidFill>
                                <a:srgbClr val="0000FF"/>
                              </a:solidFill>
                              <a:latin typeface="Cambria Math" panose="02040503050406030204" pitchFamily="18" charset="0"/>
                            </a:rPr>
                            <m:t>𝑑𝑞</m:t>
                          </m:r>
                        </m:e>
                      </m:nary>
                    </m:oMath>
                  </m:oMathPara>
                </a14:m>
                <a:endParaRPr lang="zh-CN" altLang="en-US" sz="2800" dirty="0">
                  <a:solidFill>
                    <a:srgbClr val="0000FF"/>
                  </a:solidFill>
                  <a:latin typeface="+mn-lt"/>
                  <a:ea typeface="+mn-ea"/>
                </a:endParaRPr>
              </a:p>
            </p:txBody>
          </p:sp>
        </mc:Choice>
        <mc:Fallback xmlns="">
          <p:sp>
            <p:nvSpPr>
              <p:cNvPr id="49" name="文本框 48">
                <a:extLst>
                  <a:ext uri="{FF2B5EF4-FFF2-40B4-BE49-F238E27FC236}">
                    <a16:creationId xmlns:a16="http://schemas.microsoft.com/office/drawing/2014/main" id="{992A8824-FFBF-41C6-94C0-ED278AC4536D}"/>
                  </a:ext>
                </a:extLst>
              </p:cNvPr>
              <p:cNvSpPr txBox="1">
                <a:spLocks noRot="1" noChangeAspect="1" noMove="1" noResize="1" noEditPoints="1" noAdjustHandles="1" noChangeArrowheads="1" noChangeShapeType="1" noTextEdit="1"/>
              </p:cNvSpPr>
              <p:nvPr/>
            </p:nvSpPr>
            <p:spPr>
              <a:xfrm>
                <a:off x="710010" y="5501656"/>
                <a:ext cx="2033762" cy="1130181"/>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2C2F2D58-DFE4-430A-9D66-CFAEFC8C02E0}"/>
                  </a:ext>
                </a:extLst>
              </p:cNvPr>
              <p:cNvSpPr txBox="1"/>
              <p:nvPr/>
            </p:nvSpPr>
            <p:spPr>
              <a:xfrm>
                <a:off x="2740119" y="5523257"/>
                <a:ext cx="2423164"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panose="02040503050406030204" pitchFamily="18" charset="0"/>
                              <a:ea typeface="+mn-ea"/>
                            </a:rPr>
                          </m:ctrlPr>
                        </m:naryPr>
                        <m:sub/>
                        <m:sup/>
                        <m:e>
                          <m:r>
                            <a:rPr lang="en-US" altLang="zh-CN" sz="2800" b="0" i="1" smtClean="0">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𝐿</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𝑑𝑖</m:t>
                              </m:r>
                            </m:num>
                            <m:den>
                              <m:r>
                                <a:rPr lang="en-US" altLang="zh-CN" sz="2800" i="1">
                                  <a:solidFill>
                                    <a:srgbClr val="0000FF"/>
                                  </a:solidFill>
                                  <a:latin typeface="Cambria Math" panose="02040503050406030204" pitchFamily="18" charset="0"/>
                                </a:rPr>
                                <m:t>𝑑𝑡</m:t>
                              </m:r>
                            </m:den>
                          </m:f>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𝑖𝑑𝑡</m:t>
                          </m:r>
                        </m:e>
                      </m:nary>
                    </m:oMath>
                  </m:oMathPara>
                </a14:m>
                <a:endParaRPr lang="zh-CN" altLang="en-US" sz="2800" dirty="0">
                  <a:solidFill>
                    <a:srgbClr val="0000FF"/>
                  </a:solidFill>
                  <a:latin typeface="+mn-lt"/>
                  <a:ea typeface="+mn-ea"/>
                </a:endParaRPr>
              </a:p>
            </p:txBody>
          </p:sp>
        </mc:Choice>
        <mc:Fallback xmlns="">
          <p:sp>
            <p:nvSpPr>
              <p:cNvPr id="50" name="文本框 49">
                <a:extLst>
                  <a:ext uri="{FF2B5EF4-FFF2-40B4-BE49-F238E27FC236}">
                    <a16:creationId xmlns:a16="http://schemas.microsoft.com/office/drawing/2014/main" id="{2C2F2D58-DFE4-430A-9D66-CFAEFC8C02E0}"/>
                  </a:ext>
                </a:extLst>
              </p:cNvPr>
              <p:cNvSpPr txBox="1">
                <a:spLocks noRot="1" noChangeAspect="1" noMove="1" noResize="1" noEditPoints="1" noAdjustHandles="1" noChangeArrowheads="1" noChangeShapeType="1" noTextEdit="1"/>
              </p:cNvSpPr>
              <p:nvPr/>
            </p:nvSpPr>
            <p:spPr>
              <a:xfrm>
                <a:off x="2740119" y="5523257"/>
                <a:ext cx="2423164" cy="1130181"/>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50F29226-A24E-4FFF-AC8E-FC9080B769B3}"/>
                  </a:ext>
                </a:extLst>
              </p:cNvPr>
              <p:cNvSpPr txBox="1"/>
              <p:nvPr/>
            </p:nvSpPr>
            <p:spPr>
              <a:xfrm>
                <a:off x="6966252" y="5614685"/>
                <a:ext cx="1228798"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𝐿</m:t>
                      </m:r>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𝐼</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solidFill>
                    <a:srgbClr val="0000FF"/>
                  </a:solidFill>
                  <a:latin typeface="+mn-lt"/>
                  <a:ea typeface="+mn-ea"/>
                </a:endParaRPr>
              </a:p>
            </p:txBody>
          </p:sp>
        </mc:Choice>
        <mc:Fallback xmlns="">
          <p:sp>
            <p:nvSpPr>
              <p:cNvPr id="52" name="文本框 51">
                <a:extLst>
                  <a:ext uri="{FF2B5EF4-FFF2-40B4-BE49-F238E27FC236}">
                    <a16:creationId xmlns:a16="http://schemas.microsoft.com/office/drawing/2014/main" id="{50F29226-A24E-4FFF-AC8E-FC9080B769B3}"/>
                  </a:ext>
                </a:extLst>
              </p:cNvPr>
              <p:cNvSpPr txBox="1">
                <a:spLocks noRot="1" noChangeAspect="1" noMove="1" noResize="1" noEditPoints="1" noAdjustHandles="1" noChangeArrowheads="1" noChangeShapeType="1" noTextEdit="1"/>
              </p:cNvSpPr>
              <p:nvPr/>
            </p:nvSpPr>
            <p:spPr>
              <a:xfrm>
                <a:off x="6966252" y="5614685"/>
                <a:ext cx="1228798" cy="806631"/>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16FBE4F7-D2A4-40AC-8146-301FC9EE2CE1}"/>
                  </a:ext>
                </a:extLst>
              </p:cNvPr>
              <p:cNvSpPr txBox="1"/>
              <p:nvPr/>
            </p:nvSpPr>
            <p:spPr>
              <a:xfrm>
                <a:off x="8195050" y="5822261"/>
                <a:ext cx="91557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𝑊</m:t>
                          </m:r>
                        </m:e>
                        <m:sub>
                          <m:r>
                            <a:rPr lang="en-US" altLang="zh-CN" sz="2800" b="0" i="1" smtClean="0">
                              <a:solidFill>
                                <a:srgbClr val="0000FF"/>
                              </a:solidFill>
                              <a:latin typeface="Cambria Math" panose="02040503050406030204" pitchFamily="18" charset="0"/>
                              <a:ea typeface="+mn-ea"/>
                            </a:rPr>
                            <m:t>𝐿</m:t>
                          </m:r>
                        </m:sub>
                      </m:sSub>
                    </m:oMath>
                  </m:oMathPara>
                </a14:m>
                <a:endParaRPr lang="zh-CN" altLang="en-US" sz="2800" dirty="0">
                  <a:solidFill>
                    <a:srgbClr val="0000FF"/>
                  </a:solidFill>
                  <a:latin typeface="+mn-lt"/>
                  <a:ea typeface="+mn-ea"/>
                </a:endParaRPr>
              </a:p>
            </p:txBody>
          </p:sp>
        </mc:Choice>
        <mc:Fallback xmlns="">
          <p:sp>
            <p:nvSpPr>
              <p:cNvPr id="53" name="文本框 52">
                <a:extLst>
                  <a:ext uri="{FF2B5EF4-FFF2-40B4-BE49-F238E27FC236}">
                    <a16:creationId xmlns:a16="http://schemas.microsoft.com/office/drawing/2014/main" id="{16FBE4F7-D2A4-40AC-8146-301FC9EE2CE1}"/>
                  </a:ext>
                </a:extLst>
              </p:cNvPr>
              <p:cNvSpPr txBox="1">
                <a:spLocks noRot="1" noChangeAspect="1" noMove="1" noResize="1" noEditPoints="1" noAdjustHandles="1" noChangeArrowheads="1" noChangeShapeType="1" noTextEdit="1"/>
              </p:cNvSpPr>
              <p:nvPr/>
            </p:nvSpPr>
            <p:spPr>
              <a:xfrm>
                <a:off x="8195050" y="5822261"/>
                <a:ext cx="915572" cy="43088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0C844D8-8D6F-4626-BDEE-3CF221BCBB1B}"/>
                  </a:ext>
                </a:extLst>
              </p:cNvPr>
              <p:cNvSpPr txBox="1"/>
              <p:nvPr/>
            </p:nvSpPr>
            <p:spPr>
              <a:xfrm>
                <a:off x="5185722" y="5533476"/>
                <a:ext cx="1763624" cy="969048"/>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ctrlPr>
                            <a:rPr lang="zh-CN" altLang="en-US" sz="280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𝐼</m:t>
                          </m:r>
                        </m:sup>
                        <m:e>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𝐿𝑖𝑑𝑖</m:t>
                          </m:r>
                        </m:e>
                      </m:nary>
                    </m:oMath>
                  </m:oMathPara>
                </a14:m>
                <a:endParaRPr lang="zh-CN" altLang="en-US" sz="2800" dirty="0">
                  <a:solidFill>
                    <a:srgbClr val="0000FF"/>
                  </a:solidFill>
                  <a:latin typeface="+mn-lt"/>
                  <a:ea typeface="+mn-ea"/>
                </a:endParaRPr>
              </a:p>
            </p:txBody>
          </p:sp>
        </mc:Choice>
        <mc:Fallback xmlns="">
          <p:sp>
            <p:nvSpPr>
              <p:cNvPr id="2" name="文本框 1">
                <a:extLst>
                  <a:ext uri="{FF2B5EF4-FFF2-40B4-BE49-F238E27FC236}">
                    <a16:creationId xmlns:a16="http://schemas.microsoft.com/office/drawing/2014/main" id="{40C844D8-8D6F-4626-BDEE-3CF221BCBB1B}"/>
                  </a:ext>
                </a:extLst>
              </p:cNvPr>
              <p:cNvSpPr txBox="1">
                <a:spLocks noRot="1" noChangeAspect="1" noMove="1" noResize="1" noEditPoints="1" noAdjustHandles="1" noChangeArrowheads="1" noChangeShapeType="1" noTextEdit="1"/>
              </p:cNvSpPr>
              <p:nvPr/>
            </p:nvSpPr>
            <p:spPr>
              <a:xfrm>
                <a:off x="5185722" y="5533476"/>
                <a:ext cx="1763624" cy="969048"/>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D32B1154-4802-4567-BC9B-F3DE169955D0}"/>
                  </a:ext>
                </a:extLst>
              </p:cNvPr>
              <p:cNvSpPr txBox="1"/>
              <p:nvPr/>
            </p:nvSpPr>
            <p:spPr>
              <a:xfrm>
                <a:off x="5194629" y="3559602"/>
                <a:ext cx="1495922" cy="969048"/>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ctrlPr>
                            <a:rPr lang="zh-CN" altLang="en-US" sz="280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𝐼</m:t>
                          </m:r>
                        </m:sup>
                        <m:e>
                          <m:r>
                            <a:rPr lang="en-US" altLang="zh-CN" sz="2800" i="1">
                              <a:solidFill>
                                <a:srgbClr val="0000FF"/>
                              </a:solidFill>
                              <a:latin typeface="Cambria Math" panose="02040503050406030204" pitchFamily="18" charset="0"/>
                            </a:rPr>
                            <m:t>𝐿</m:t>
                          </m:r>
                          <m:r>
                            <a:rPr lang="en-US" altLang="zh-CN" sz="2800" i="1">
                              <a:solidFill>
                                <a:srgbClr val="0000FF"/>
                              </a:solidFill>
                              <a:latin typeface="Cambria Math" panose="02040503050406030204" pitchFamily="18" charset="0"/>
                              <a:ea typeface="Cambria Math" panose="02040503050406030204" pitchFamily="18" charset="0"/>
                            </a:rPr>
                            <m:t>𝑖𝑑𝑖</m:t>
                          </m:r>
                        </m:e>
                      </m:nary>
                    </m:oMath>
                  </m:oMathPara>
                </a14:m>
                <a:endParaRPr lang="zh-CN" altLang="en-US" sz="2800" dirty="0">
                  <a:solidFill>
                    <a:srgbClr val="0000FF"/>
                  </a:solidFill>
                  <a:latin typeface="+mn-lt"/>
                  <a:ea typeface="+mn-ea"/>
                </a:endParaRPr>
              </a:p>
            </p:txBody>
          </p:sp>
        </mc:Choice>
        <mc:Fallback xmlns="">
          <p:sp>
            <p:nvSpPr>
              <p:cNvPr id="54" name="文本框 53">
                <a:extLst>
                  <a:ext uri="{FF2B5EF4-FFF2-40B4-BE49-F238E27FC236}">
                    <a16:creationId xmlns:a16="http://schemas.microsoft.com/office/drawing/2014/main" id="{D32B1154-4802-4567-BC9B-F3DE169955D0}"/>
                  </a:ext>
                </a:extLst>
              </p:cNvPr>
              <p:cNvSpPr txBox="1">
                <a:spLocks noRot="1" noChangeAspect="1" noMove="1" noResize="1" noEditPoints="1" noAdjustHandles="1" noChangeArrowheads="1" noChangeShapeType="1" noTextEdit="1"/>
              </p:cNvSpPr>
              <p:nvPr/>
            </p:nvSpPr>
            <p:spPr>
              <a:xfrm>
                <a:off x="5194629" y="3559602"/>
                <a:ext cx="1495922" cy="969048"/>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2196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9604"/>
                                        </p:tgtEl>
                                        <p:attrNameLst>
                                          <p:attrName>style.visibility</p:attrName>
                                        </p:attrNameLst>
                                      </p:cBhvr>
                                      <p:to>
                                        <p:strVal val="visible"/>
                                      </p:to>
                                    </p:set>
                                    <p:animEffect transition="in" filter="wipe(left)">
                                      <p:cBhvr>
                                        <p:cTn id="7" dur="500"/>
                                        <p:tgtEl>
                                          <p:spTgt spid="1096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left)">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wipe(left)">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wipe(left)">
                                      <p:cBhvr>
                                        <p:cTn id="47" dur="500"/>
                                        <p:tgtEl>
                                          <p:spTgt spid="3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left)">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left)">
                                      <p:cBhvr>
                                        <p:cTn id="57" dur="500"/>
                                        <p:tgtEl>
                                          <p:spTgt spid="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wipe(left)">
                                      <p:cBhvr>
                                        <p:cTn id="62" dur="500"/>
                                        <p:tgtEl>
                                          <p:spTgt spid="4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animEffect transition="in" filter="wipe(left)">
                                      <p:cBhvr>
                                        <p:cTn id="67" dur="500"/>
                                        <p:tgtEl>
                                          <p:spTgt spid="5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wipe(left)">
                                      <p:cBhvr>
                                        <p:cTn id="72" dur="500"/>
                                        <p:tgtEl>
                                          <p:spTgt spid="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wipe(left)">
                                      <p:cBhvr>
                                        <p:cTn id="77" dur="500"/>
                                        <p:tgtEl>
                                          <p:spTgt spid="5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3"/>
                                        </p:tgtEl>
                                        <p:attrNameLst>
                                          <p:attrName>style.visibility</p:attrName>
                                        </p:attrNameLst>
                                      </p:cBhvr>
                                      <p:to>
                                        <p:strVal val="visible"/>
                                      </p:to>
                                    </p:set>
                                    <p:animEffect transition="in" filter="wipe(left)">
                                      <p:cBhvr>
                                        <p:cTn id="82" dur="500"/>
                                        <p:tgtEl>
                                          <p:spTgt spid="5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7"/>
                                        </p:tgtEl>
                                        <p:attrNameLst>
                                          <p:attrName>style.visibility</p:attrName>
                                        </p:attrNameLst>
                                      </p:cBhvr>
                                      <p:to>
                                        <p:strVal val="visible"/>
                                      </p:to>
                                    </p:set>
                                    <p:animEffect transition="in" filter="wipe(left)">
                                      <p:cBhvr>
                                        <p:cTn id="8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9604" grpId="0"/>
      <p:bldP spid="10" grpId="0"/>
      <p:bldP spid="36" grpId="0" animBg="1"/>
      <p:bldP spid="37" grpId="0" animBg="1"/>
      <p:bldP spid="8" grpId="0"/>
      <p:bldP spid="15" grpId="0"/>
      <p:bldP spid="45" grpId="0"/>
      <p:bldP spid="47" grpId="0"/>
      <p:bldP spid="48" grpId="0"/>
      <p:bldP spid="49" grpId="0"/>
      <p:bldP spid="50" grpId="0"/>
      <p:bldP spid="52" grpId="0"/>
      <p:bldP spid="53" grpId="0"/>
      <p:bldP spid="2" grpId="0"/>
      <p:bldP spid="5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9"/>
          <p:cNvSpPr txBox="1">
            <a:spLocks noChangeArrowheads="1"/>
          </p:cNvSpPr>
          <p:nvPr/>
        </p:nvSpPr>
        <p:spPr bwMode="auto">
          <a:xfrm>
            <a:off x="527447" y="487143"/>
            <a:ext cx="21900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800" dirty="0">
                <a:solidFill>
                  <a:srgbClr val="0000FF"/>
                </a:solidFill>
                <a:latin typeface="+mn-ea"/>
                <a:ea typeface="+mn-ea"/>
                <a:sym typeface="Symbol" panose="05050102010706020507" pitchFamily="18" charset="2"/>
              </a:rPr>
              <a:t>2</a:t>
            </a:r>
            <a:r>
              <a:rPr lang="zh-CN" altLang="en-US" sz="2800" dirty="0">
                <a:solidFill>
                  <a:srgbClr val="0000FF"/>
                </a:solidFill>
                <a:latin typeface="+mn-ea"/>
                <a:ea typeface="+mn-ea"/>
                <a:sym typeface="Symbol" panose="05050102010706020507" pitchFamily="18" charset="2"/>
              </a:rPr>
              <a:t>、</a:t>
            </a:r>
            <a:r>
              <a:rPr lang="zh-CN" altLang="en-US" sz="2800" dirty="0">
                <a:solidFill>
                  <a:srgbClr val="0000FF"/>
                </a:solidFill>
                <a:latin typeface="+mn-ea"/>
                <a:ea typeface="+mn-ea"/>
              </a:rPr>
              <a:t>互感磁能</a:t>
            </a:r>
          </a:p>
        </p:txBody>
      </p:sp>
      <mc:AlternateContent xmlns:mc="http://schemas.openxmlformats.org/markup-compatibility/2006" xmlns:a14="http://schemas.microsoft.com/office/drawing/2010/main">
        <mc:Choice Requires="a14">
          <p:sp>
            <p:nvSpPr>
              <p:cNvPr id="4" name="Text Box 14"/>
              <p:cNvSpPr txBox="1">
                <a:spLocks noChangeArrowheads="1"/>
              </p:cNvSpPr>
              <p:nvPr/>
            </p:nvSpPr>
            <p:spPr bwMode="auto">
              <a:xfrm>
                <a:off x="527447" y="3419390"/>
                <a:ext cx="7812989"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线圈1的电源维持</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1</m:t>
                        </m:r>
                      </m:sub>
                    </m:sSub>
                  </m:oMath>
                </a14:m>
                <a:r>
                  <a:rPr lang="zh-CN" altLang="en-US" sz="2800" dirty="0">
                    <a:solidFill>
                      <a:srgbClr val="0000FF"/>
                    </a:solidFill>
                    <a:latin typeface="+mn-ea"/>
                    <a:ea typeface="+mn-ea"/>
                  </a:rPr>
                  <a:t>，反抗互感电动势的功，转化为磁场的能量</a:t>
                </a:r>
              </a:p>
            </p:txBody>
          </p:sp>
        </mc:Choice>
        <mc:Fallback xmlns="">
          <p:sp>
            <p:nvSpPr>
              <p:cNvPr id="4" name="Text Box 14"/>
              <p:cNvSpPr txBox="1">
                <a:spLocks noRot="1" noChangeAspect="1" noMove="1" noResize="1" noEditPoints="1" noAdjustHandles="1" noChangeArrowheads="1" noChangeShapeType="1" noTextEdit="1"/>
              </p:cNvSpPr>
              <p:nvPr/>
            </p:nvSpPr>
            <p:spPr bwMode="auto">
              <a:xfrm>
                <a:off x="527447" y="3419390"/>
                <a:ext cx="7812989" cy="954107"/>
              </a:xfrm>
              <a:prstGeom prst="rect">
                <a:avLst/>
              </a:prstGeom>
              <a:blipFill>
                <a:blip r:embed="rId3"/>
                <a:stretch>
                  <a:fillRect l="-1639" t="-7051" r="-1639" b="-173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75" name="Text Box 60"/>
              <p:cNvSpPr txBox="1">
                <a:spLocks noChangeArrowheads="1"/>
              </p:cNvSpPr>
              <p:nvPr/>
            </p:nvSpPr>
            <p:spPr bwMode="auto">
              <a:xfrm>
                <a:off x="527447" y="1177414"/>
                <a:ext cx="5513135"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先使线圈1电流从0到</a:t>
                </a:r>
                <a14:m>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𝐼</m:t>
                        </m:r>
                      </m:e>
                      <m:sub>
                        <m:r>
                          <a:rPr lang="en-US" altLang="zh-CN" sz="2800" b="0" i="1" smtClean="0">
                            <a:solidFill>
                              <a:srgbClr val="0000FF"/>
                            </a:solidFill>
                            <a:latin typeface="Cambria Math" panose="02040503050406030204" pitchFamily="18" charset="0"/>
                            <a:ea typeface="+mn-ea"/>
                          </a:rPr>
                          <m:t>1</m:t>
                        </m:r>
                      </m:sub>
                    </m:sSub>
                  </m:oMath>
                </a14:m>
                <a:r>
                  <a:rPr lang="zh-CN" altLang="en-US" sz="2800" dirty="0">
                    <a:solidFill>
                      <a:srgbClr val="0000FF"/>
                    </a:solidFill>
                    <a:latin typeface="+mn-ea"/>
                    <a:ea typeface="+mn-ea"/>
                  </a:rPr>
                  <a:t>，电源</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1</m:t>
                        </m:r>
                      </m:sub>
                    </m:sSub>
                  </m:oMath>
                </a14:m>
                <a:r>
                  <a:rPr lang="zh-CN" altLang="en-US" sz="2800" dirty="0">
                    <a:solidFill>
                      <a:srgbClr val="0000FF"/>
                    </a:solidFill>
                    <a:latin typeface="+mn-ea"/>
                    <a:ea typeface="+mn-ea"/>
                  </a:rPr>
                  <a:t>做功，储存为线圈1的自感磁能：</a:t>
                </a:r>
              </a:p>
            </p:txBody>
          </p:sp>
        </mc:Choice>
        <mc:Fallback xmlns="">
          <p:sp>
            <p:nvSpPr>
              <p:cNvPr id="111675" name="Text Box 60"/>
              <p:cNvSpPr txBox="1">
                <a:spLocks noRot="1" noChangeAspect="1" noMove="1" noResize="1" noEditPoints="1" noAdjustHandles="1" noChangeArrowheads="1" noChangeShapeType="1" noTextEdit="1"/>
              </p:cNvSpPr>
              <p:nvPr/>
            </p:nvSpPr>
            <p:spPr bwMode="auto">
              <a:xfrm>
                <a:off x="527447" y="1177414"/>
                <a:ext cx="5513135" cy="954107"/>
              </a:xfrm>
              <a:prstGeom prst="rect">
                <a:avLst/>
              </a:prstGeom>
              <a:blipFill>
                <a:blip r:embed="rId4"/>
                <a:stretch>
                  <a:fillRect l="-2323" t="-6369" r="-2212" b="-1656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30" name="Text Box 71"/>
              <p:cNvSpPr txBox="1">
                <a:spLocks noChangeArrowheads="1"/>
              </p:cNvSpPr>
              <p:nvPr/>
            </p:nvSpPr>
            <p:spPr bwMode="auto">
              <a:xfrm>
                <a:off x="527447" y="2298572"/>
                <a:ext cx="4931244"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合上开关</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𝑘</m:t>
                        </m:r>
                      </m:e>
                      <m:sub>
                        <m:r>
                          <a:rPr lang="en-US" altLang="zh-CN" sz="2800" i="1">
                            <a:solidFill>
                              <a:srgbClr val="0000FF"/>
                            </a:solidFill>
                            <a:latin typeface="Cambria Math" panose="02040503050406030204" pitchFamily="18" charset="0"/>
                          </a:rPr>
                          <m:t>2</m:t>
                        </m:r>
                      </m:sub>
                    </m:sSub>
                  </m:oMath>
                </a14:m>
                <a:r>
                  <a:rPr lang="zh-CN" altLang="en-US" sz="2800" dirty="0">
                    <a:solidFill>
                      <a:srgbClr val="0000FF"/>
                    </a:solidFill>
                    <a:latin typeface="+mn-ea"/>
                    <a:ea typeface="+mn-ea"/>
                  </a:rPr>
                  <a:t>电流</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𝑖</m:t>
                        </m:r>
                      </m:e>
                      <m:sub>
                        <m:r>
                          <a:rPr lang="en-US" altLang="zh-CN" sz="2800" b="0" i="1" smtClean="0">
                            <a:solidFill>
                              <a:srgbClr val="0000FF"/>
                            </a:solidFill>
                            <a:latin typeface="Cambria Math" panose="02040503050406030204" pitchFamily="18" charset="0"/>
                          </a:rPr>
                          <m:t>2</m:t>
                        </m:r>
                      </m:sub>
                    </m:sSub>
                  </m:oMath>
                </a14:m>
                <a:r>
                  <a:rPr lang="zh-CN" altLang="en-US" sz="2800" dirty="0">
                    <a:solidFill>
                      <a:srgbClr val="0000FF"/>
                    </a:solidFill>
                    <a:latin typeface="+mn-ea"/>
                    <a:ea typeface="+mn-ea"/>
                  </a:rPr>
                  <a:t>增大时，在回路1中的互感电动势：</a:t>
                </a:r>
              </a:p>
            </p:txBody>
          </p:sp>
        </mc:Choice>
        <mc:Fallback xmlns="">
          <p:sp>
            <p:nvSpPr>
              <p:cNvPr id="111630" name="Text Box 71"/>
              <p:cNvSpPr txBox="1">
                <a:spLocks noRot="1" noChangeAspect="1" noMove="1" noResize="1" noEditPoints="1" noAdjustHandles="1" noChangeArrowheads="1" noChangeShapeType="1" noTextEdit="1"/>
              </p:cNvSpPr>
              <p:nvPr/>
            </p:nvSpPr>
            <p:spPr bwMode="auto">
              <a:xfrm>
                <a:off x="527447" y="2298572"/>
                <a:ext cx="4931244" cy="954107"/>
              </a:xfrm>
              <a:prstGeom prst="rect">
                <a:avLst/>
              </a:prstGeom>
              <a:blipFill>
                <a:blip r:embed="rId5"/>
                <a:stretch>
                  <a:fillRect l="-2599" t="-6369" r="-2599" b="-1656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627" name="Text Box 75"/>
              <p:cNvSpPr txBox="1">
                <a:spLocks noChangeArrowheads="1"/>
              </p:cNvSpPr>
              <p:nvPr/>
            </p:nvSpPr>
            <p:spPr bwMode="auto">
              <a:xfrm>
                <a:off x="527447" y="5479436"/>
                <a:ext cx="5513135"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线圈2的电流从0到</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2</m:t>
                        </m:r>
                      </m:sub>
                    </m:sSub>
                  </m:oMath>
                </a14:m>
                <a:r>
                  <a:rPr lang="zh-CN" altLang="en-US" sz="2800" dirty="0">
                    <a:solidFill>
                      <a:srgbClr val="0000FF"/>
                    </a:solidFill>
                    <a:latin typeface="+mn-ea"/>
                    <a:ea typeface="+mn-ea"/>
                  </a:rPr>
                  <a:t>，电源</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2</m:t>
                        </m:r>
                      </m:sub>
                    </m:sSub>
                  </m:oMath>
                </a14:m>
                <a:r>
                  <a:rPr lang="zh-CN" altLang="en-US" sz="2800" dirty="0">
                    <a:solidFill>
                      <a:srgbClr val="0000FF"/>
                    </a:solidFill>
                    <a:latin typeface="+mn-ea"/>
                    <a:ea typeface="+mn-ea"/>
                  </a:rPr>
                  <a:t>做功，储存为线圈2的自感磁能</a:t>
                </a:r>
              </a:p>
            </p:txBody>
          </p:sp>
        </mc:Choice>
        <mc:Fallback xmlns="">
          <p:sp>
            <p:nvSpPr>
              <p:cNvPr id="111627" name="Text Box 75"/>
              <p:cNvSpPr txBox="1">
                <a:spLocks noRot="1" noChangeAspect="1" noMove="1" noResize="1" noEditPoints="1" noAdjustHandles="1" noChangeArrowheads="1" noChangeShapeType="1" noTextEdit="1"/>
              </p:cNvSpPr>
              <p:nvPr/>
            </p:nvSpPr>
            <p:spPr bwMode="auto">
              <a:xfrm>
                <a:off x="527447" y="5479436"/>
                <a:ext cx="5513135" cy="954107"/>
              </a:xfrm>
              <a:prstGeom prst="rect">
                <a:avLst/>
              </a:prstGeom>
              <a:blipFill>
                <a:blip r:embed="rId6"/>
                <a:stretch>
                  <a:fillRect l="-2323" t="-7051" r="-8739" b="-173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A709D265-20EA-444E-B60D-E4CA5F037184}"/>
                  </a:ext>
                </a:extLst>
              </p:cNvPr>
              <p:cNvSpPr txBox="1"/>
              <p:nvPr/>
            </p:nvSpPr>
            <p:spPr>
              <a:xfrm>
                <a:off x="6236137" y="1306969"/>
                <a:ext cx="1932709"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𝑊</m:t>
                          </m:r>
                        </m:e>
                        <m:sub>
                          <m:r>
                            <a:rPr lang="en-US" altLang="zh-CN" sz="2800" i="1">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𝐿</m:t>
                          </m:r>
                        </m:e>
                        <m:sub>
                          <m:r>
                            <a:rPr lang="en-US" altLang="zh-CN" sz="2800" i="1">
                              <a:solidFill>
                                <a:srgbClr val="0000FF"/>
                              </a:solidFill>
                              <a:latin typeface="Cambria Math" panose="02040503050406030204" pitchFamily="18" charset="0"/>
                            </a:rPr>
                            <m:t>1</m:t>
                          </m:r>
                        </m:sub>
                      </m:sSub>
                      <m:sSubSup>
                        <m:sSubSupPr>
                          <m:ctrlPr>
                            <a:rPr lang="en-US" altLang="zh-CN" sz="2800" i="1" smtClean="0">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1</m:t>
                          </m:r>
                        </m:sub>
                        <m:sup>
                          <m:r>
                            <a:rPr lang="en-US" altLang="zh-CN" sz="2800" b="0" i="1" smtClean="0">
                              <a:solidFill>
                                <a:srgbClr val="0000FF"/>
                              </a:solidFill>
                              <a:latin typeface="Cambria Math" panose="02040503050406030204" pitchFamily="18" charset="0"/>
                            </a:rPr>
                            <m:t>2</m:t>
                          </m:r>
                        </m:sup>
                      </m:sSubSup>
                    </m:oMath>
                  </m:oMathPara>
                </a14:m>
                <a:endParaRPr lang="zh-CN" altLang="en-US" sz="2800" dirty="0">
                  <a:solidFill>
                    <a:srgbClr val="0000FF"/>
                  </a:solidFill>
                  <a:latin typeface="+mn-lt"/>
                  <a:ea typeface="+mn-ea"/>
                </a:endParaRPr>
              </a:p>
            </p:txBody>
          </p:sp>
        </mc:Choice>
        <mc:Fallback xmlns="">
          <p:sp>
            <p:nvSpPr>
              <p:cNvPr id="62" name="文本框 61">
                <a:extLst>
                  <a:ext uri="{FF2B5EF4-FFF2-40B4-BE49-F238E27FC236}">
                    <a16:creationId xmlns:a16="http://schemas.microsoft.com/office/drawing/2014/main" id="{A709D265-20EA-444E-B60D-E4CA5F037184}"/>
                  </a:ext>
                </a:extLst>
              </p:cNvPr>
              <p:cNvSpPr txBox="1">
                <a:spLocks noRot="1" noChangeAspect="1" noMove="1" noResize="1" noEditPoints="1" noAdjustHandles="1" noChangeArrowheads="1" noChangeShapeType="1" noTextEdit="1"/>
              </p:cNvSpPr>
              <p:nvPr/>
            </p:nvSpPr>
            <p:spPr>
              <a:xfrm>
                <a:off x="6236137" y="1306969"/>
                <a:ext cx="1932709" cy="806631"/>
              </a:xfrm>
              <a:prstGeom prst="rect">
                <a:avLst/>
              </a:prstGeom>
              <a:blipFill>
                <a:blip r:embed="rId7"/>
                <a:stretch>
                  <a:fillRect/>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92AEFB05-3803-4179-A8B5-1C46AA26153E}"/>
              </a:ext>
            </a:extLst>
          </p:cNvPr>
          <p:cNvGrpSpPr/>
          <p:nvPr/>
        </p:nvGrpSpPr>
        <p:grpSpPr>
          <a:xfrm>
            <a:off x="8668377" y="1010363"/>
            <a:ext cx="2854500" cy="2719239"/>
            <a:chOff x="8492952" y="375769"/>
            <a:chExt cx="2854500" cy="2719239"/>
          </a:xfrm>
        </p:grpSpPr>
        <p:grpSp>
          <p:nvGrpSpPr>
            <p:cNvPr id="8" name="Group 70"/>
            <p:cNvGrpSpPr>
              <a:grpSpLocks/>
            </p:cNvGrpSpPr>
            <p:nvPr/>
          </p:nvGrpSpPr>
          <p:grpSpPr bwMode="auto">
            <a:xfrm>
              <a:off x="8605839" y="868143"/>
              <a:ext cx="2741613" cy="1893888"/>
              <a:chOff x="3597" y="432"/>
              <a:chExt cx="1727" cy="1193"/>
            </a:xfrm>
          </p:grpSpPr>
          <p:sp>
            <p:nvSpPr>
              <p:cNvPr id="111632" name="Rectangle 18"/>
              <p:cNvSpPr>
                <a:spLocks noChangeArrowheads="1"/>
              </p:cNvSpPr>
              <p:nvPr/>
            </p:nvSpPr>
            <p:spPr bwMode="auto">
              <a:xfrm>
                <a:off x="3597" y="480"/>
                <a:ext cx="1727" cy="281"/>
              </a:xfrm>
              <a:prstGeom prst="rect">
                <a:avLst/>
              </a:prstGeom>
              <a:solidFill>
                <a:schemeClr val="accent1"/>
              </a:solidFill>
              <a:ln>
                <a:noFill/>
              </a:ln>
              <a:effectLst/>
              <a:extLst>
                <a:ext uri="{91240B29-F687-4F45-9708-019B960494DF}">
                  <a14:hiddenLine xmlns:a14="http://schemas.microsoft.com/office/drawing/2010/main" w="508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11633" name="Freeform 19"/>
              <p:cNvSpPr>
                <a:spLocks/>
              </p:cNvSpPr>
              <p:nvPr/>
            </p:nvSpPr>
            <p:spPr bwMode="auto">
              <a:xfrm>
                <a:off x="3896" y="432"/>
                <a:ext cx="207" cy="398"/>
              </a:xfrm>
              <a:custGeom>
                <a:avLst/>
                <a:gdLst>
                  <a:gd name="T0" fmla="*/ 0 w 123"/>
                  <a:gd name="T1" fmla="*/ 111 h 272"/>
                  <a:gd name="T2" fmla="*/ 136 w 123"/>
                  <a:gd name="T3" fmla="*/ 79 h 272"/>
                  <a:gd name="T4" fmla="*/ 215 w 123"/>
                  <a:gd name="T5" fmla="*/ 524 h 272"/>
                  <a:gd name="T6" fmla="*/ 328 w 123"/>
                  <a:gd name="T7" fmla="*/ 496 h 272"/>
                  <a:gd name="T8" fmla="*/ 328 w 123"/>
                  <a:gd name="T9" fmla="*/ 49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34" name="Freeform 20"/>
              <p:cNvSpPr>
                <a:spLocks/>
              </p:cNvSpPr>
              <p:nvPr/>
            </p:nvSpPr>
            <p:spPr bwMode="auto">
              <a:xfrm>
                <a:off x="4058" y="432"/>
                <a:ext cx="208" cy="398"/>
              </a:xfrm>
              <a:custGeom>
                <a:avLst/>
                <a:gdLst>
                  <a:gd name="T0" fmla="*/ 0 w 123"/>
                  <a:gd name="T1" fmla="*/ 111 h 272"/>
                  <a:gd name="T2" fmla="*/ 137 w 123"/>
                  <a:gd name="T3" fmla="*/ 79 h 272"/>
                  <a:gd name="T4" fmla="*/ 218 w 123"/>
                  <a:gd name="T5" fmla="*/ 524 h 272"/>
                  <a:gd name="T6" fmla="*/ 331 w 123"/>
                  <a:gd name="T7" fmla="*/ 496 h 272"/>
                  <a:gd name="T8" fmla="*/ 331 w 123"/>
                  <a:gd name="T9" fmla="*/ 49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35" name="Freeform 21"/>
              <p:cNvSpPr>
                <a:spLocks/>
              </p:cNvSpPr>
              <p:nvPr/>
            </p:nvSpPr>
            <p:spPr bwMode="auto">
              <a:xfrm>
                <a:off x="4221" y="432"/>
                <a:ext cx="208" cy="398"/>
              </a:xfrm>
              <a:custGeom>
                <a:avLst/>
                <a:gdLst>
                  <a:gd name="T0" fmla="*/ 0 w 123"/>
                  <a:gd name="T1" fmla="*/ 111 h 272"/>
                  <a:gd name="T2" fmla="*/ 137 w 123"/>
                  <a:gd name="T3" fmla="*/ 79 h 272"/>
                  <a:gd name="T4" fmla="*/ 218 w 123"/>
                  <a:gd name="T5" fmla="*/ 524 h 272"/>
                  <a:gd name="T6" fmla="*/ 331 w 123"/>
                  <a:gd name="T7" fmla="*/ 496 h 272"/>
                  <a:gd name="T8" fmla="*/ 331 w 123"/>
                  <a:gd name="T9" fmla="*/ 49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36" name="Freeform 22"/>
              <p:cNvSpPr>
                <a:spLocks/>
              </p:cNvSpPr>
              <p:nvPr/>
            </p:nvSpPr>
            <p:spPr bwMode="auto">
              <a:xfrm>
                <a:off x="4382" y="432"/>
                <a:ext cx="209" cy="398"/>
              </a:xfrm>
              <a:custGeom>
                <a:avLst/>
                <a:gdLst>
                  <a:gd name="T0" fmla="*/ 0 w 123"/>
                  <a:gd name="T1" fmla="*/ 111 h 272"/>
                  <a:gd name="T2" fmla="*/ 139 w 123"/>
                  <a:gd name="T3" fmla="*/ 79 h 272"/>
                  <a:gd name="T4" fmla="*/ 219 w 123"/>
                  <a:gd name="T5" fmla="*/ 524 h 272"/>
                  <a:gd name="T6" fmla="*/ 335 w 123"/>
                  <a:gd name="T7" fmla="*/ 496 h 272"/>
                  <a:gd name="T8" fmla="*/ 335 w 123"/>
                  <a:gd name="T9" fmla="*/ 49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37" name="Freeform 23"/>
              <p:cNvSpPr>
                <a:spLocks/>
              </p:cNvSpPr>
              <p:nvPr/>
            </p:nvSpPr>
            <p:spPr bwMode="auto">
              <a:xfrm>
                <a:off x="4546" y="432"/>
                <a:ext cx="208" cy="398"/>
              </a:xfrm>
              <a:custGeom>
                <a:avLst/>
                <a:gdLst>
                  <a:gd name="T0" fmla="*/ 0 w 123"/>
                  <a:gd name="T1" fmla="*/ 111 h 272"/>
                  <a:gd name="T2" fmla="*/ 137 w 123"/>
                  <a:gd name="T3" fmla="*/ 79 h 272"/>
                  <a:gd name="T4" fmla="*/ 218 w 123"/>
                  <a:gd name="T5" fmla="*/ 524 h 272"/>
                  <a:gd name="T6" fmla="*/ 331 w 123"/>
                  <a:gd name="T7" fmla="*/ 496 h 272"/>
                  <a:gd name="T8" fmla="*/ 331 w 123"/>
                  <a:gd name="T9" fmla="*/ 49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38" name="Freeform 24"/>
              <p:cNvSpPr>
                <a:spLocks/>
              </p:cNvSpPr>
              <p:nvPr/>
            </p:nvSpPr>
            <p:spPr bwMode="auto">
              <a:xfrm>
                <a:off x="4707" y="432"/>
                <a:ext cx="209" cy="398"/>
              </a:xfrm>
              <a:custGeom>
                <a:avLst/>
                <a:gdLst>
                  <a:gd name="T0" fmla="*/ 0 w 123"/>
                  <a:gd name="T1" fmla="*/ 111 h 272"/>
                  <a:gd name="T2" fmla="*/ 139 w 123"/>
                  <a:gd name="T3" fmla="*/ 79 h 272"/>
                  <a:gd name="T4" fmla="*/ 219 w 123"/>
                  <a:gd name="T5" fmla="*/ 524 h 272"/>
                  <a:gd name="T6" fmla="*/ 335 w 123"/>
                  <a:gd name="T7" fmla="*/ 496 h 272"/>
                  <a:gd name="T8" fmla="*/ 335 w 123"/>
                  <a:gd name="T9" fmla="*/ 49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39" name="Freeform 25"/>
              <p:cNvSpPr>
                <a:spLocks/>
              </p:cNvSpPr>
              <p:nvPr/>
            </p:nvSpPr>
            <p:spPr bwMode="auto">
              <a:xfrm>
                <a:off x="4870" y="432"/>
                <a:ext cx="209" cy="398"/>
              </a:xfrm>
              <a:custGeom>
                <a:avLst/>
                <a:gdLst>
                  <a:gd name="T0" fmla="*/ 0 w 123"/>
                  <a:gd name="T1" fmla="*/ 111 h 272"/>
                  <a:gd name="T2" fmla="*/ 139 w 123"/>
                  <a:gd name="T3" fmla="*/ 79 h 272"/>
                  <a:gd name="T4" fmla="*/ 219 w 123"/>
                  <a:gd name="T5" fmla="*/ 524 h 272"/>
                  <a:gd name="T6" fmla="*/ 335 w 123"/>
                  <a:gd name="T7" fmla="*/ 496 h 272"/>
                  <a:gd name="T8" fmla="*/ 335 w 123"/>
                  <a:gd name="T9" fmla="*/ 490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nvGrpSpPr>
              <p:cNvPr id="111640" name="Group 26"/>
              <p:cNvGrpSpPr>
                <a:grpSpLocks/>
              </p:cNvGrpSpPr>
              <p:nvPr/>
            </p:nvGrpSpPr>
            <p:grpSpPr bwMode="auto">
              <a:xfrm>
                <a:off x="3814" y="432"/>
                <a:ext cx="1345" cy="398"/>
                <a:chOff x="4560" y="1920"/>
                <a:chExt cx="795" cy="272"/>
              </a:xfrm>
            </p:grpSpPr>
            <p:sp>
              <p:nvSpPr>
                <p:cNvPr id="111667" name="Freeform 27"/>
                <p:cNvSpPr>
                  <a:spLocks/>
                </p:cNvSpPr>
                <p:nvPr/>
              </p:nvSpPr>
              <p:spPr bwMode="auto">
                <a:xfrm>
                  <a:off x="4560"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68" name="Freeform 28"/>
                <p:cNvSpPr>
                  <a:spLocks/>
                </p:cNvSpPr>
                <p:nvPr/>
              </p:nvSpPr>
              <p:spPr bwMode="auto">
                <a:xfrm>
                  <a:off x="4656"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69" name="Freeform 29"/>
                <p:cNvSpPr>
                  <a:spLocks/>
                </p:cNvSpPr>
                <p:nvPr/>
              </p:nvSpPr>
              <p:spPr bwMode="auto">
                <a:xfrm>
                  <a:off x="4752"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70" name="Freeform 30"/>
                <p:cNvSpPr>
                  <a:spLocks/>
                </p:cNvSpPr>
                <p:nvPr/>
              </p:nvSpPr>
              <p:spPr bwMode="auto">
                <a:xfrm>
                  <a:off x="4848"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71" name="Freeform 31"/>
                <p:cNvSpPr>
                  <a:spLocks/>
                </p:cNvSpPr>
                <p:nvPr/>
              </p:nvSpPr>
              <p:spPr bwMode="auto">
                <a:xfrm>
                  <a:off x="4944"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72" name="Freeform 32"/>
                <p:cNvSpPr>
                  <a:spLocks/>
                </p:cNvSpPr>
                <p:nvPr/>
              </p:nvSpPr>
              <p:spPr bwMode="auto">
                <a:xfrm>
                  <a:off x="5040"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73" name="Freeform 33"/>
                <p:cNvSpPr>
                  <a:spLocks/>
                </p:cNvSpPr>
                <p:nvPr/>
              </p:nvSpPr>
              <p:spPr bwMode="auto">
                <a:xfrm>
                  <a:off x="5136"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74" name="Freeform 34"/>
                <p:cNvSpPr>
                  <a:spLocks/>
                </p:cNvSpPr>
                <p:nvPr/>
              </p:nvSpPr>
              <p:spPr bwMode="auto">
                <a:xfrm>
                  <a:off x="5232" y="1920"/>
                  <a:ext cx="123" cy="272"/>
                </a:xfrm>
                <a:custGeom>
                  <a:avLst/>
                  <a:gdLst>
                    <a:gd name="T0" fmla="*/ 0 w 123"/>
                    <a:gd name="T1" fmla="*/ 52 h 272"/>
                    <a:gd name="T2" fmla="*/ 48 w 123"/>
                    <a:gd name="T3" fmla="*/ 37 h 272"/>
                    <a:gd name="T4" fmla="*/ 76 w 123"/>
                    <a:gd name="T5" fmla="*/ 245 h 272"/>
                    <a:gd name="T6" fmla="*/ 116 w 123"/>
                    <a:gd name="T7" fmla="*/ 232 h 272"/>
                    <a:gd name="T8" fmla="*/ 116 w 123"/>
                    <a:gd name="T9" fmla="*/ 229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3" h="272">
                      <a:moveTo>
                        <a:pt x="0" y="52"/>
                      </a:moveTo>
                      <a:cubicBezTo>
                        <a:pt x="12" y="56"/>
                        <a:pt x="27" y="0"/>
                        <a:pt x="48" y="37"/>
                      </a:cubicBezTo>
                      <a:cubicBezTo>
                        <a:pt x="70" y="65"/>
                        <a:pt x="48" y="212"/>
                        <a:pt x="76" y="245"/>
                      </a:cubicBezTo>
                      <a:cubicBezTo>
                        <a:pt x="89" y="272"/>
                        <a:pt x="109" y="235"/>
                        <a:pt x="116" y="232"/>
                      </a:cubicBezTo>
                      <a:cubicBezTo>
                        <a:pt x="123" y="229"/>
                        <a:pt x="116" y="230"/>
                        <a:pt x="116" y="229"/>
                      </a:cubicBezTo>
                    </a:path>
                  </a:pathLst>
                </a:custGeom>
                <a:noFill/>
                <a:ln w="50800">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111641" name="Line 35"/>
              <p:cNvSpPr>
                <a:spLocks noChangeShapeType="1"/>
              </p:cNvSpPr>
              <p:nvPr/>
            </p:nvSpPr>
            <p:spPr bwMode="auto">
              <a:xfrm>
                <a:off x="3896" y="783"/>
                <a:ext cx="0" cy="42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42" name="Line 36"/>
              <p:cNvSpPr>
                <a:spLocks noChangeShapeType="1"/>
              </p:cNvSpPr>
              <p:nvPr/>
            </p:nvSpPr>
            <p:spPr bwMode="auto">
              <a:xfrm>
                <a:off x="3814" y="783"/>
                <a:ext cx="0" cy="281"/>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43" name="Line 37"/>
              <p:cNvSpPr>
                <a:spLocks noChangeShapeType="1"/>
              </p:cNvSpPr>
              <p:nvPr/>
            </p:nvSpPr>
            <p:spPr bwMode="auto">
              <a:xfrm>
                <a:off x="5114" y="783"/>
                <a:ext cx="0" cy="281"/>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44" name="Freeform 38"/>
              <p:cNvSpPr>
                <a:spLocks/>
              </p:cNvSpPr>
              <p:nvPr/>
            </p:nvSpPr>
            <p:spPr bwMode="auto">
              <a:xfrm>
                <a:off x="5032" y="432"/>
                <a:ext cx="162" cy="398"/>
              </a:xfrm>
              <a:custGeom>
                <a:avLst/>
                <a:gdLst>
                  <a:gd name="T0" fmla="*/ 0 w 95"/>
                  <a:gd name="T1" fmla="*/ 111 h 272"/>
                  <a:gd name="T2" fmla="*/ 140 w 95"/>
                  <a:gd name="T3" fmla="*/ 79 h 272"/>
                  <a:gd name="T4" fmla="*/ 222 w 95"/>
                  <a:gd name="T5" fmla="*/ 524 h 272"/>
                  <a:gd name="T6" fmla="*/ 268 w 95"/>
                  <a:gd name="T7" fmla="*/ 540 h 272"/>
                  <a:gd name="T8" fmla="*/ 268 w 95"/>
                  <a:gd name="T9" fmla="*/ 522 h 2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5" h="272">
                    <a:moveTo>
                      <a:pt x="0" y="52"/>
                    </a:moveTo>
                    <a:cubicBezTo>
                      <a:pt x="12" y="56"/>
                      <a:pt x="27" y="0"/>
                      <a:pt x="48" y="37"/>
                    </a:cubicBezTo>
                    <a:cubicBezTo>
                      <a:pt x="70" y="65"/>
                      <a:pt x="48" y="212"/>
                      <a:pt x="76" y="245"/>
                    </a:cubicBezTo>
                    <a:cubicBezTo>
                      <a:pt x="89" y="272"/>
                      <a:pt x="85" y="255"/>
                      <a:pt x="92" y="252"/>
                    </a:cubicBezTo>
                    <a:cubicBezTo>
                      <a:pt x="95" y="252"/>
                      <a:pt x="87" y="249"/>
                      <a:pt x="92" y="244"/>
                    </a:cubicBezTo>
                  </a:path>
                </a:pathLst>
              </a:custGeom>
              <a:noFill/>
              <a:ln w="50800">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45" name="Line 41"/>
              <p:cNvSpPr>
                <a:spLocks noChangeShapeType="1"/>
              </p:cNvSpPr>
              <p:nvPr/>
            </p:nvSpPr>
            <p:spPr bwMode="auto">
              <a:xfrm>
                <a:off x="3814" y="1484"/>
                <a:ext cx="568"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nvGrpSpPr>
              <p:cNvPr id="111646" name="Group 42"/>
              <p:cNvGrpSpPr>
                <a:grpSpLocks/>
              </p:cNvGrpSpPr>
              <p:nvPr/>
            </p:nvGrpSpPr>
            <p:grpSpPr bwMode="auto">
              <a:xfrm>
                <a:off x="4382" y="1344"/>
                <a:ext cx="82" cy="281"/>
                <a:chOff x="4896" y="2208"/>
                <a:chExt cx="48" cy="192"/>
              </a:xfrm>
            </p:grpSpPr>
            <p:sp>
              <p:nvSpPr>
                <p:cNvPr id="111665" name="Line 43"/>
                <p:cNvSpPr>
                  <a:spLocks noChangeShapeType="1"/>
                </p:cNvSpPr>
                <p:nvPr/>
              </p:nvSpPr>
              <p:spPr bwMode="auto">
                <a:xfrm>
                  <a:off x="4896" y="2208"/>
                  <a:ext cx="0" cy="192"/>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66" name="Line 44"/>
                <p:cNvSpPr>
                  <a:spLocks noChangeShapeType="1"/>
                </p:cNvSpPr>
                <p:nvPr/>
              </p:nvSpPr>
              <p:spPr bwMode="auto">
                <a:xfrm>
                  <a:off x="4944" y="2256"/>
                  <a:ext cx="0" cy="96"/>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111647" name="Line 45"/>
              <p:cNvSpPr>
                <a:spLocks noChangeShapeType="1"/>
              </p:cNvSpPr>
              <p:nvPr/>
            </p:nvSpPr>
            <p:spPr bwMode="auto">
              <a:xfrm>
                <a:off x="5114" y="993"/>
                <a:ext cx="0" cy="491"/>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48" name="Line 46"/>
              <p:cNvSpPr>
                <a:spLocks noChangeShapeType="1"/>
              </p:cNvSpPr>
              <p:nvPr/>
            </p:nvSpPr>
            <p:spPr bwMode="auto">
              <a:xfrm>
                <a:off x="3814" y="993"/>
                <a:ext cx="0" cy="491"/>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49" name="Line 47"/>
              <p:cNvSpPr>
                <a:spLocks noChangeShapeType="1"/>
              </p:cNvSpPr>
              <p:nvPr/>
            </p:nvSpPr>
            <p:spPr bwMode="auto">
              <a:xfrm>
                <a:off x="3896" y="1203"/>
                <a:ext cx="243" cy="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50" name="Freeform 48"/>
              <p:cNvSpPr>
                <a:spLocks/>
              </p:cNvSpPr>
              <p:nvPr/>
            </p:nvSpPr>
            <p:spPr bwMode="auto">
              <a:xfrm>
                <a:off x="4139" y="1127"/>
                <a:ext cx="177" cy="77"/>
              </a:xfrm>
              <a:custGeom>
                <a:avLst/>
                <a:gdLst>
                  <a:gd name="T0" fmla="*/ 0 w 177"/>
                  <a:gd name="T1" fmla="*/ 77 h 77"/>
                  <a:gd name="T2" fmla="*/ 177 w 177"/>
                  <a:gd name="T3" fmla="*/ 0 h 77"/>
                  <a:gd name="T4" fmla="*/ 0 60000 65536"/>
                  <a:gd name="T5" fmla="*/ 0 60000 65536"/>
                </a:gdLst>
                <a:ahLst/>
                <a:cxnLst>
                  <a:cxn ang="T4">
                    <a:pos x="T0" y="T1"/>
                  </a:cxn>
                  <a:cxn ang="T5">
                    <a:pos x="T2" y="T3"/>
                  </a:cxn>
                </a:cxnLst>
                <a:rect l="0" t="0" r="r" b="b"/>
                <a:pathLst>
                  <a:path w="177" h="77">
                    <a:moveTo>
                      <a:pt x="0" y="77"/>
                    </a:moveTo>
                    <a:lnTo>
                      <a:pt x="177" y="0"/>
                    </a:lnTo>
                  </a:path>
                </a:pathLst>
              </a:custGeom>
              <a:noFill/>
              <a:ln w="5080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51" name="Line 49"/>
              <p:cNvSpPr>
                <a:spLocks noChangeShapeType="1"/>
              </p:cNvSpPr>
              <p:nvPr/>
            </p:nvSpPr>
            <p:spPr bwMode="auto">
              <a:xfrm>
                <a:off x="5195" y="783"/>
                <a:ext cx="0" cy="42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52" name="Line 50"/>
              <p:cNvSpPr>
                <a:spLocks noChangeShapeType="1"/>
              </p:cNvSpPr>
              <p:nvPr/>
            </p:nvSpPr>
            <p:spPr bwMode="auto">
              <a:xfrm>
                <a:off x="4382" y="1203"/>
                <a:ext cx="325" cy="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nvGrpSpPr>
              <p:cNvPr id="111653" name="Group 51"/>
              <p:cNvGrpSpPr>
                <a:grpSpLocks/>
              </p:cNvGrpSpPr>
              <p:nvPr/>
            </p:nvGrpSpPr>
            <p:grpSpPr bwMode="auto">
              <a:xfrm>
                <a:off x="4707" y="1064"/>
                <a:ext cx="82" cy="280"/>
                <a:chOff x="4896" y="2208"/>
                <a:chExt cx="48" cy="192"/>
              </a:xfrm>
            </p:grpSpPr>
            <p:sp>
              <p:nvSpPr>
                <p:cNvPr id="111663" name="Line 52"/>
                <p:cNvSpPr>
                  <a:spLocks noChangeShapeType="1"/>
                </p:cNvSpPr>
                <p:nvPr/>
              </p:nvSpPr>
              <p:spPr bwMode="auto">
                <a:xfrm>
                  <a:off x="4896" y="2208"/>
                  <a:ext cx="0" cy="192"/>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64" name="Line 53"/>
                <p:cNvSpPr>
                  <a:spLocks noChangeShapeType="1"/>
                </p:cNvSpPr>
                <p:nvPr/>
              </p:nvSpPr>
              <p:spPr bwMode="auto">
                <a:xfrm>
                  <a:off x="4944" y="2256"/>
                  <a:ext cx="0" cy="96"/>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sp>
            <p:nvSpPr>
              <p:cNvPr id="111654" name="Line 54"/>
              <p:cNvSpPr>
                <a:spLocks noChangeShapeType="1"/>
              </p:cNvSpPr>
              <p:nvPr/>
            </p:nvSpPr>
            <p:spPr bwMode="auto">
              <a:xfrm>
                <a:off x="4789" y="1203"/>
                <a:ext cx="406" cy="0"/>
              </a:xfrm>
              <a:prstGeom prst="line">
                <a:avLst/>
              </a:prstGeom>
              <a:noFill/>
              <a:ln w="508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55" name="Line 55"/>
              <p:cNvSpPr>
                <a:spLocks noChangeShapeType="1"/>
              </p:cNvSpPr>
              <p:nvPr/>
            </p:nvSpPr>
            <p:spPr bwMode="auto">
              <a:xfrm>
                <a:off x="4464" y="1484"/>
                <a:ext cx="243"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56" name="Freeform 56"/>
              <p:cNvSpPr>
                <a:spLocks/>
              </p:cNvSpPr>
              <p:nvPr/>
            </p:nvSpPr>
            <p:spPr bwMode="auto">
              <a:xfrm>
                <a:off x="4707" y="1484"/>
                <a:ext cx="239" cy="126"/>
              </a:xfrm>
              <a:custGeom>
                <a:avLst/>
                <a:gdLst>
                  <a:gd name="T0" fmla="*/ 0 w 239"/>
                  <a:gd name="T1" fmla="*/ 0 h 126"/>
                  <a:gd name="T2" fmla="*/ 239 w 239"/>
                  <a:gd name="T3" fmla="*/ 126 h 126"/>
                  <a:gd name="T4" fmla="*/ 0 60000 65536"/>
                  <a:gd name="T5" fmla="*/ 0 60000 65536"/>
                </a:gdLst>
                <a:ahLst/>
                <a:cxnLst>
                  <a:cxn ang="T4">
                    <a:pos x="T0" y="T1"/>
                  </a:cxn>
                  <a:cxn ang="T5">
                    <a:pos x="T2" y="T3"/>
                  </a:cxn>
                </a:cxnLst>
                <a:rect l="0" t="0" r="r" b="b"/>
                <a:pathLst>
                  <a:path w="239" h="126">
                    <a:moveTo>
                      <a:pt x="0" y="0"/>
                    </a:moveTo>
                    <a:lnTo>
                      <a:pt x="239" y="126"/>
                    </a:lnTo>
                  </a:path>
                </a:pathLst>
              </a:custGeom>
              <a:noFill/>
              <a:ln w="508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1657" name="Line 57"/>
              <p:cNvSpPr>
                <a:spLocks noChangeShapeType="1"/>
              </p:cNvSpPr>
              <p:nvPr/>
            </p:nvSpPr>
            <p:spPr bwMode="auto">
              <a:xfrm>
                <a:off x="4952" y="1484"/>
                <a:ext cx="162" cy="0"/>
              </a:xfrm>
              <a:prstGeom prst="line">
                <a:avLst/>
              </a:prstGeom>
              <a:noFill/>
              <a:ln w="508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45E47E4-F7D5-4E32-BD53-A4FE28DF8CD7}"/>
                    </a:ext>
                  </a:extLst>
                </p:cNvPr>
                <p:cNvSpPr/>
                <p:nvPr/>
              </p:nvSpPr>
              <p:spPr>
                <a:xfrm>
                  <a:off x="9666650" y="2571788"/>
                  <a:ext cx="6001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1</m:t>
                            </m:r>
                          </m:sub>
                        </m:sSub>
                      </m:oMath>
                    </m:oMathPara>
                  </a14:m>
                  <a:endParaRPr lang="zh-CN" altLang="en-US" sz="2800" dirty="0"/>
                </a:p>
              </p:txBody>
            </p:sp>
          </mc:Choice>
          <mc:Fallback xmlns="">
            <p:sp>
              <p:nvSpPr>
                <p:cNvPr id="6" name="矩形 5">
                  <a:extLst>
                    <a:ext uri="{FF2B5EF4-FFF2-40B4-BE49-F238E27FC236}">
                      <a16:creationId xmlns:a16="http://schemas.microsoft.com/office/drawing/2014/main" id="{E45E47E4-F7D5-4E32-BD53-A4FE28DF8CD7}"/>
                    </a:ext>
                  </a:extLst>
                </p:cNvPr>
                <p:cNvSpPr>
                  <a:spLocks noRot="1" noChangeAspect="1" noMove="1" noResize="1" noEditPoints="1" noAdjustHandles="1" noChangeArrowheads="1" noChangeShapeType="1" noTextEdit="1"/>
                </p:cNvSpPr>
                <p:nvPr/>
              </p:nvSpPr>
              <p:spPr>
                <a:xfrm>
                  <a:off x="9666650" y="2571788"/>
                  <a:ext cx="60016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C689E90F-51B6-4139-8222-6D6112B94FC6}"/>
                    </a:ext>
                  </a:extLst>
                </p:cNvPr>
                <p:cNvSpPr/>
                <p:nvPr/>
              </p:nvSpPr>
              <p:spPr>
                <a:xfrm>
                  <a:off x="10301346" y="1501159"/>
                  <a:ext cx="6084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p>
              </p:txBody>
            </p:sp>
          </mc:Choice>
          <mc:Fallback xmlns="">
            <p:sp>
              <p:nvSpPr>
                <p:cNvPr id="63" name="矩形 62">
                  <a:extLst>
                    <a:ext uri="{FF2B5EF4-FFF2-40B4-BE49-F238E27FC236}">
                      <a16:creationId xmlns:a16="http://schemas.microsoft.com/office/drawing/2014/main" id="{C689E90F-51B6-4139-8222-6D6112B94FC6}"/>
                    </a:ext>
                  </a:extLst>
                </p:cNvPr>
                <p:cNvSpPr>
                  <a:spLocks noRot="1" noChangeAspect="1" noMove="1" noResize="1" noEditPoints="1" noAdjustHandles="1" noChangeArrowheads="1" noChangeShapeType="1" noTextEdit="1"/>
                </p:cNvSpPr>
                <p:nvPr/>
              </p:nvSpPr>
              <p:spPr>
                <a:xfrm>
                  <a:off x="10301346" y="1501159"/>
                  <a:ext cx="60843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3CA49ABC-66C4-4E39-BEC6-E044FA5C4247}"/>
                    </a:ext>
                  </a:extLst>
                </p:cNvPr>
                <p:cNvSpPr/>
                <p:nvPr/>
              </p:nvSpPr>
              <p:spPr>
                <a:xfrm>
                  <a:off x="10652576" y="2483751"/>
                  <a:ext cx="6417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𝑘</m:t>
                            </m:r>
                          </m:e>
                          <m:sub>
                            <m:r>
                              <a:rPr lang="en-US" altLang="zh-CN" sz="2800" i="1">
                                <a:solidFill>
                                  <a:srgbClr val="0000FF"/>
                                </a:solidFill>
                                <a:latin typeface="Cambria Math" panose="02040503050406030204" pitchFamily="18" charset="0"/>
                              </a:rPr>
                              <m:t>1</m:t>
                            </m:r>
                          </m:sub>
                        </m:sSub>
                      </m:oMath>
                    </m:oMathPara>
                  </a14:m>
                  <a:endParaRPr lang="zh-CN" altLang="en-US" sz="2800" dirty="0"/>
                </a:p>
              </p:txBody>
            </p:sp>
          </mc:Choice>
          <mc:Fallback xmlns="">
            <p:sp>
              <p:nvSpPr>
                <p:cNvPr id="64" name="矩形 63">
                  <a:extLst>
                    <a:ext uri="{FF2B5EF4-FFF2-40B4-BE49-F238E27FC236}">
                      <a16:creationId xmlns:a16="http://schemas.microsoft.com/office/drawing/2014/main" id="{3CA49ABC-66C4-4E39-BEC6-E044FA5C4247}"/>
                    </a:ext>
                  </a:extLst>
                </p:cNvPr>
                <p:cNvSpPr>
                  <a:spLocks noRot="1" noChangeAspect="1" noMove="1" noResize="1" noEditPoints="1" noAdjustHandles="1" noChangeArrowheads="1" noChangeShapeType="1" noTextEdit="1"/>
                </p:cNvSpPr>
                <p:nvPr/>
              </p:nvSpPr>
              <p:spPr>
                <a:xfrm>
                  <a:off x="10652576" y="2483751"/>
                  <a:ext cx="64171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7D33B375-0A1F-471B-B52A-440B71F0D587}"/>
                    </a:ext>
                  </a:extLst>
                </p:cNvPr>
                <p:cNvSpPr/>
                <p:nvPr/>
              </p:nvSpPr>
              <p:spPr>
                <a:xfrm>
                  <a:off x="9517953" y="1533562"/>
                  <a:ext cx="6499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𝑘</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p>
              </p:txBody>
            </p:sp>
          </mc:Choice>
          <mc:Fallback xmlns="">
            <p:sp>
              <p:nvSpPr>
                <p:cNvPr id="65" name="矩形 64">
                  <a:extLst>
                    <a:ext uri="{FF2B5EF4-FFF2-40B4-BE49-F238E27FC236}">
                      <a16:creationId xmlns:a16="http://schemas.microsoft.com/office/drawing/2014/main" id="{7D33B375-0A1F-471B-B52A-440B71F0D587}"/>
                    </a:ext>
                  </a:extLst>
                </p:cNvPr>
                <p:cNvSpPr>
                  <a:spLocks noRot="1" noChangeAspect="1" noMove="1" noResize="1" noEditPoints="1" noAdjustHandles="1" noChangeArrowheads="1" noChangeShapeType="1" noTextEdit="1"/>
                </p:cNvSpPr>
                <p:nvPr/>
              </p:nvSpPr>
              <p:spPr>
                <a:xfrm>
                  <a:off x="9517953" y="1533562"/>
                  <a:ext cx="649985"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4A2A20AD-8EB1-4700-8C85-655AB5F7FC4B}"/>
                    </a:ext>
                  </a:extLst>
                </p:cNvPr>
                <p:cNvSpPr/>
                <p:nvPr/>
              </p:nvSpPr>
              <p:spPr>
                <a:xfrm>
                  <a:off x="8492952" y="902137"/>
                  <a:ext cx="6760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𝑁</m:t>
                            </m:r>
                          </m:e>
                          <m:sub>
                            <m:r>
                              <a:rPr lang="en-US" altLang="zh-CN" sz="2800" i="1">
                                <a:solidFill>
                                  <a:srgbClr val="0000FF"/>
                                </a:solidFill>
                                <a:latin typeface="Cambria Math" panose="02040503050406030204" pitchFamily="18" charset="0"/>
                              </a:rPr>
                              <m:t>1</m:t>
                            </m:r>
                          </m:sub>
                        </m:sSub>
                      </m:oMath>
                    </m:oMathPara>
                  </a14:m>
                  <a:endParaRPr lang="zh-CN" altLang="en-US" sz="2800" dirty="0"/>
                </a:p>
              </p:txBody>
            </p:sp>
          </mc:Choice>
          <mc:Fallback xmlns="">
            <p:sp>
              <p:nvSpPr>
                <p:cNvPr id="66" name="矩形 65">
                  <a:extLst>
                    <a:ext uri="{FF2B5EF4-FFF2-40B4-BE49-F238E27FC236}">
                      <a16:creationId xmlns:a16="http://schemas.microsoft.com/office/drawing/2014/main" id="{4A2A20AD-8EB1-4700-8C85-655AB5F7FC4B}"/>
                    </a:ext>
                  </a:extLst>
                </p:cNvPr>
                <p:cNvSpPr>
                  <a:spLocks noRot="1" noChangeAspect="1" noMove="1" noResize="1" noEditPoints="1" noAdjustHandles="1" noChangeArrowheads="1" noChangeShapeType="1" noTextEdit="1"/>
                </p:cNvSpPr>
                <p:nvPr/>
              </p:nvSpPr>
              <p:spPr>
                <a:xfrm>
                  <a:off x="8492952" y="902137"/>
                  <a:ext cx="676018"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a:extLst>
                    <a:ext uri="{FF2B5EF4-FFF2-40B4-BE49-F238E27FC236}">
                      <a16:creationId xmlns:a16="http://schemas.microsoft.com/office/drawing/2014/main" id="{61484A8A-4CA9-460B-9F37-868D6B66CF46}"/>
                    </a:ext>
                  </a:extLst>
                </p:cNvPr>
                <p:cNvSpPr/>
                <p:nvPr/>
              </p:nvSpPr>
              <p:spPr>
                <a:xfrm>
                  <a:off x="10557670" y="375769"/>
                  <a:ext cx="6842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𝑁</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p>
              </p:txBody>
            </p:sp>
          </mc:Choice>
          <mc:Fallback xmlns="">
            <p:sp>
              <p:nvSpPr>
                <p:cNvPr id="67" name="矩形 66">
                  <a:extLst>
                    <a:ext uri="{FF2B5EF4-FFF2-40B4-BE49-F238E27FC236}">
                      <a16:creationId xmlns:a16="http://schemas.microsoft.com/office/drawing/2014/main" id="{61484A8A-4CA9-460B-9F37-868D6B66CF46}"/>
                    </a:ext>
                  </a:extLst>
                </p:cNvPr>
                <p:cNvSpPr>
                  <a:spLocks noRot="1" noChangeAspect="1" noMove="1" noResize="1" noEditPoints="1" noAdjustHandles="1" noChangeArrowheads="1" noChangeShapeType="1" noTextEdit="1"/>
                </p:cNvSpPr>
                <p:nvPr/>
              </p:nvSpPr>
              <p:spPr>
                <a:xfrm>
                  <a:off x="10557670" y="375769"/>
                  <a:ext cx="684290" cy="523220"/>
                </a:xfrm>
                <a:prstGeom prst="rect">
                  <a:avLst/>
                </a:prstGeom>
                <a:blipFill>
                  <a:blip r:embed="rId1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9889ADA2-FBC5-46B3-B801-D2E560AFC27C}"/>
                  </a:ext>
                </a:extLst>
              </p:cNvPr>
              <p:cNvSpPr txBox="1"/>
              <p:nvPr/>
            </p:nvSpPr>
            <p:spPr>
              <a:xfrm>
                <a:off x="5458378" y="2335405"/>
                <a:ext cx="2450030"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1</m:t>
                          </m:r>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𝑀</m:t>
                          </m:r>
                        </m:e>
                        <m:sub>
                          <m:r>
                            <a:rPr lang="en-US" altLang="zh-CN" sz="2800" i="1">
                              <a:solidFill>
                                <a:srgbClr val="0000FF"/>
                              </a:solidFill>
                              <a:latin typeface="Cambria Math" panose="02040503050406030204" pitchFamily="18" charset="0"/>
                            </a:rPr>
                            <m:t>12</m:t>
                          </m:r>
                        </m:sub>
                      </m:sSub>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𝑖</m:t>
                              </m:r>
                            </m:e>
                            <m:sub>
                              <m:r>
                                <a:rPr lang="en-US" altLang="zh-CN" sz="2800" i="1">
                                  <a:solidFill>
                                    <a:srgbClr val="0000FF"/>
                                  </a:solidFill>
                                  <a:latin typeface="Cambria Math" panose="02040503050406030204" pitchFamily="18" charset="0"/>
                                </a:rPr>
                                <m:t>2</m:t>
                              </m:r>
                            </m:sub>
                          </m:sSub>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9" name="文本框 8">
                <a:extLst>
                  <a:ext uri="{FF2B5EF4-FFF2-40B4-BE49-F238E27FC236}">
                    <a16:creationId xmlns:a16="http://schemas.microsoft.com/office/drawing/2014/main" id="{9889ADA2-FBC5-46B3-B801-D2E560AFC27C}"/>
                  </a:ext>
                </a:extLst>
              </p:cNvPr>
              <p:cNvSpPr txBox="1">
                <a:spLocks noRot="1" noChangeAspect="1" noMove="1" noResize="1" noEditPoints="1" noAdjustHandles="1" noChangeArrowheads="1" noChangeShapeType="1" noTextEdit="1"/>
              </p:cNvSpPr>
              <p:nvPr/>
            </p:nvSpPr>
            <p:spPr>
              <a:xfrm>
                <a:off x="5458378" y="2335405"/>
                <a:ext cx="2450030" cy="81804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D5373785-2BC2-46FF-82A2-5B57B8E9DD32}"/>
                  </a:ext>
                </a:extLst>
              </p:cNvPr>
              <p:cNvSpPr txBox="1"/>
              <p:nvPr/>
            </p:nvSpPr>
            <p:spPr>
              <a:xfrm>
                <a:off x="1392599" y="4285398"/>
                <a:ext cx="2872646"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𝑊</m:t>
                          </m:r>
                        </m:e>
                        <m:sub>
                          <m:r>
                            <a:rPr lang="en-US" altLang="zh-CN" sz="2800" b="0" i="1" smtClean="0">
                              <a:solidFill>
                                <a:srgbClr val="0000FF"/>
                              </a:solidFill>
                              <a:latin typeface="Cambria Math" panose="02040503050406030204" pitchFamily="18" charset="0"/>
                              <a:ea typeface="+mn-ea"/>
                            </a:rPr>
                            <m:t>12</m:t>
                          </m:r>
                        </m:sub>
                      </m:sSub>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panose="02040503050406030204" pitchFamily="18" charset="0"/>
                              <a:ea typeface="+mn-ea"/>
                            </a:rPr>
                          </m:ctrlPr>
                        </m:naryPr>
                        <m:sub/>
                        <m:sup/>
                        <m:e>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12</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1</m:t>
                              </m:r>
                            </m:sub>
                          </m:sSub>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𝑑𝑡</m:t>
                          </m:r>
                        </m:e>
                      </m:nary>
                    </m:oMath>
                  </m:oMathPara>
                </a14:m>
                <a:endParaRPr lang="zh-CN" altLang="en-US" sz="2800" dirty="0">
                  <a:solidFill>
                    <a:srgbClr val="0000FF"/>
                  </a:solidFill>
                  <a:latin typeface="+mn-lt"/>
                  <a:ea typeface="+mn-ea"/>
                </a:endParaRPr>
              </a:p>
            </p:txBody>
          </p:sp>
        </mc:Choice>
        <mc:Fallback xmlns="">
          <p:sp>
            <p:nvSpPr>
              <p:cNvPr id="70" name="文本框 69">
                <a:extLst>
                  <a:ext uri="{FF2B5EF4-FFF2-40B4-BE49-F238E27FC236}">
                    <a16:creationId xmlns:a16="http://schemas.microsoft.com/office/drawing/2014/main" id="{D5373785-2BC2-46FF-82A2-5B57B8E9DD32}"/>
                  </a:ext>
                </a:extLst>
              </p:cNvPr>
              <p:cNvSpPr txBox="1">
                <a:spLocks noRot="1" noChangeAspect="1" noMove="1" noResize="1" noEditPoints="1" noAdjustHandles="1" noChangeArrowheads="1" noChangeShapeType="1" noTextEdit="1"/>
              </p:cNvSpPr>
              <p:nvPr/>
            </p:nvSpPr>
            <p:spPr>
              <a:xfrm>
                <a:off x="1392599" y="4285398"/>
                <a:ext cx="2872646" cy="1130181"/>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36CA04DA-136D-4AB2-815C-B76D824CB862}"/>
                  </a:ext>
                </a:extLst>
              </p:cNvPr>
              <p:cNvSpPr txBox="1"/>
              <p:nvPr/>
            </p:nvSpPr>
            <p:spPr>
              <a:xfrm>
                <a:off x="6558790" y="4645878"/>
                <a:ext cx="161005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𝑀</m:t>
                          </m:r>
                        </m:e>
                        <m:sub>
                          <m:r>
                            <a:rPr lang="en-US" altLang="zh-CN" sz="2800" i="1">
                              <a:solidFill>
                                <a:srgbClr val="0000FF"/>
                              </a:solidFill>
                              <a:latin typeface="Cambria Math" panose="02040503050406030204" pitchFamily="18" charset="0"/>
                            </a:rPr>
                            <m:t>12</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solidFill>
                    <a:srgbClr val="0000FF"/>
                  </a:solidFill>
                  <a:latin typeface="+mn-lt"/>
                  <a:ea typeface="+mn-ea"/>
                </a:endParaRPr>
              </a:p>
            </p:txBody>
          </p:sp>
        </mc:Choice>
        <mc:Fallback xmlns="">
          <p:sp>
            <p:nvSpPr>
              <p:cNvPr id="73" name="文本框 72">
                <a:extLst>
                  <a:ext uri="{FF2B5EF4-FFF2-40B4-BE49-F238E27FC236}">
                    <a16:creationId xmlns:a16="http://schemas.microsoft.com/office/drawing/2014/main" id="{36CA04DA-136D-4AB2-815C-B76D824CB862}"/>
                  </a:ext>
                </a:extLst>
              </p:cNvPr>
              <p:cNvSpPr txBox="1">
                <a:spLocks noRot="1" noChangeAspect="1" noMove="1" noResize="1" noEditPoints="1" noAdjustHandles="1" noChangeArrowheads="1" noChangeShapeType="1" noTextEdit="1"/>
              </p:cNvSpPr>
              <p:nvPr/>
            </p:nvSpPr>
            <p:spPr>
              <a:xfrm>
                <a:off x="6558790" y="4645878"/>
                <a:ext cx="1610056" cy="43088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E2229BF5-5555-436E-A1F0-0C3FCED29D27}"/>
                  </a:ext>
                </a:extLst>
              </p:cNvPr>
              <p:cNvSpPr txBox="1"/>
              <p:nvPr/>
            </p:nvSpPr>
            <p:spPr>
              <a:xfrm>
                <a:off x="6236137" y="5606715"/>
                <a:ext cx="1949252"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𝐿</m:t>
                          </m:r>
                        </m:e>
                        <m:sub>
                          <m:r>
                            <a:rPr lang="en-US" altLang="zh-CN" sz="2800" b="0" i="1" smtClean="0">
                              <a:solidFill>
                                <a:srgbClr val="0000FF"/>
                              </a:solidFill>
                              <a:latin typeface="Cambria Math" panose="02040503050406030204" pitchFamily="18" charset="0"/>
                            </a:rPr>
                            <m:t>2</m:t>
                          </m:r>
                        </m:sub>
                      </m:sSub>
                      <m:sSubSup>
                        <m:sSubSupPr>
                          <m:ctrlPr>
                            <a:rPr lang="en-US" altLang="zh-CN" sz="2800" i="1" smtClean="0">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2</m:t>
                          </m:r>
                        </m:sub>
                        <m:sup>
                          <m:r>
                            <a:rPr lang="en-US" altLang="zh-CN" sz="2800" b="0" i="1" smtClean="0">
                              <a:solidFill>
                                <a:srgbClr val="0000FF"/>
                              </a:solidFill>
                              <a:latin typeface="Cambria Math" panose="02040503050406030204" pitchFamily="18" charset="0"/>
                            </a:rPr>
                            <m:t>2</m:t>
                          </m:r>
                        </m:sup>
                      </m:sSubSup>
                    </m:oMath>
                  </m:oMathPara>
                </a14:m>
                <a:endParaRPr lang="zh-CN" altLang="en-US" sz="2800" dirty="0">
                  <a:solidFill>
                    <a:srgbClr val="0000FF"/>
                  </a:solidFill>
                  <a:latin typeface="+mn-lt"/>
                  <a:ea typeface="+mn-ea"/>
                </a:endParaRPr>
              </a:p>
            </p:txBody>
          </p:sp>
        </mc:Choice>
        <mc:Fallback xmlns="">
          <p:sp>
            <p:nvSpPr>
              <p:cNvPr id="74" name="文本框 73">
                <a:extLst>
                  <a:ext uri="{FF2B5EF4-FFF2-40B4-BE49-F238E27FC236}">
                    <a16:creationId xmlns:a16="http://schemas.microsoft.com/office/drawing/2014/main" id="{E2229BF5-5555-436E-A1F0-0C3FCED29D27}"/>
                  </a:ext>
                </a:extLst>
              </p:cNvPr>
              <p:cNvSpPr txBox="1">
                <a:spLocks noRot="1" noChangeAspect="1" noMove="1" noResize="1" noEditPoints="1" noAdjustHandles="1" noChangeArrowheads="1" noChangeShapeType="1" noTextEdit="1"/>
              </p:cNvSpPr>
              <p:nvPr/>
            </p:nvSpPr>
            <p:spPr>
              <a:xfrm>
                <a:off x="6236137" y="5606715"/>
                <a:ext cx="1949252" cy="806631"/>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73CA54D3-A862-4953-BF2C-B92A2D481F77}"/>
                  </a:ext>
                </a:extLst>
              </p:cNvPr>
              <p:cNvSpPr txBox="1"/>
              <p:nvPr/>
            </p:nvSpPr>
            <p:spPr>
              <a:xfrm>
                <a:off x="4265245" y="4285398"/>
                <a:ext cx="2345707" cy="969048"/>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ctrlPr>
                            <a:rPr lang="zh-CN" altLang="en-US" sz="280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2</m:t>
                              </m:r>
                            </m:sub>
                          </m:sSub>
                        </m:sup>
                        <m:e>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𝑀</m:t>
                              </m:r>
                            </m:e>
                            <m:sub>
                              <m:r>
                                <a:rPr lang="en-US" altLang="zh-CN" sz="2800" i="1">
                                  <a:solidFill>
                                    <a:srgbClr val="0000FF"/>
                                  </a:solidFill>
                                  <a:latin typeface="Cambria Math" panose="02040503050406030204" pitchFamily="18" charset="0"/>
                                </a:rPr>
                                <m:t>12</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𝑖</m:t>
                              </m:r>
                            </m:e>
                            <m:sub>
                              <m:r>
                                <a:rPr lang="en-US" altLang="zh-CN" sz="2800" i="1">
                                  <a:solidFill>
                                    <a:srgbClr val="0000FF"/>
                                  </a:solidFill>
                                  <a:latin typeface="Cambria Math" panose="02040503050406030204" pitchFamily="18" charset="0"/>
                                </a:rPr>
                                <m:t>2</m:t>
                              </m:r>
                            </m:sub>
                          </m:sSub>
                        </m:e>
                      </m:nary>
                    </m:oMath>
                  </m:oMathPara>
                </a14:m>
                <a:endParaRPr lang="zh-CN" altLang="en-US" sz="2800" dirty="0">
                  <a:solidFill>
                    <a:srgbClr val="0000FF"/>
                  </a:solidFill>
                  <a:latin typeface="+mn-lt"/>
                  <a:ea typeface="+mn-ea"/>
                </a:endParaRPr>
              </a:p>
            </p:txBody>
          </p:sp>
        </mc:Choice>
        <mc:Fallback xmlns="">
          <p:sp>
            <p:nvSpPr>
              <p:cNvPr id="59" name="文本框 58">
                <a:extLst>
                  <a:ext uri="{FF2B5EF4-FFF2-40B4-BE49-F238E27FC236}">
                    <a16:creationId xmlns:a16="http://schemas.microsoft.com/office/drawing/2014/main" id="{73CA54D3-A862-4953-BF2C-B92A2D481F77}"/>
                  </a:ext>
                </a:extLst>
              </p:cNvPr>
              <p:cNvSpPr txBox="1">
                <a:spLocks noRot="1" noChangeAspect="1" noMove="1" noResize="1" noEditPoints="1" noAdjustHandles="1" noChangeArrowheads="1" noChangeShapeType="1" noTextEdit="1"/>
              </p:cNvSpPr>
              <p:nvPr/>
            </p:nvSpPr>
            <p:spPr>
              <a:xfrm>
                <a:off x="4265245" y="4285398"/>
                <a:ext cx="2345707" cy="969048"/>
              </a:xfrm>
              <a:prstGeom prst="rect">
                <a:avLst/>
              </a:prstGeom>
              <a:blipFill>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1118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1675"/>
                                        </p:tgtEl>
                                        <p:attrNameLst>
                                          <p:attrName>style.visibility</p:attrName>
                                        </p:attrNameLst>
                                      </p:cBhvr>
                                      <p:to>
                                        <p:strVal val="visible"/>
                                      </p:to>
                                    </p:set>
                                    <p:animEffect transition="in" filter="wipe(left)">
                                      <p:cBhvr>
                                        <p:cTn id="17" dur="500"/>
                                        <p:tgtEl>
                                          <p:spTgt spid="11167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wipe(left)">
                                      <p:cBhvr>
                                        <p:cTn id="22" dur="500"/>
                                        <p:tgtEl>
                                          <p:spTgt spid="6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1630"/>
                                        </p:tgtEl>
                                        <p:attrNameLst>
                                          <p:attrName>style.visibility</p:attrName>
                                        </p:attrNameLst>
                                      </p:cBhvr>
                                      <p:to>
                                        <p:strVal val="visible"/>
                                      </p:to>
                                    </p:set>
                                    <p:animEffect transition="in" filter="wipe(left)">
                                      <p:cBhvr>
                                        <p:cTn id="27" dur="500"/>
                                        <p:tgtEl>
                                          <p:spTgt spid="11163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left)">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wipe(left)">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wipe(left)">
                                      <p:cBhvr>
                                        <p:cTn id="47" dur="500"/>
                                        <p:tgtEl>
                                          <p:spTgt spid="5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wipe(left)">
                                      <p:cBhvr>
                                        <p:cTn id="52" dur="500"/>
                                        <p:tgtEl>
                                          <p:spTgt spid="7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1627"/>
                                        </p:tgtEl>
                                        <p:attrNameLst>
                                          <p:attrName>style.visibility</p:attrName>
                                        </p:attrNameLst>
                                      </p:cBhvr>
                                      <p:to>
                                        <p:strVal val="visible"/>
                                      </p:to>
                                    </p:set>
                                    <p:animEffect transition="in" filter="wipe(left)">
                                      <p:cBhvr>
                                        <p:cTn id="57" dur="500"/>
                                        <p:tgtEl>
                                          <p:spTgt spid="1116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wipe(left)">
                                      <p:cBhvr>
                                        <p:cTn id="6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11675" grpId="0"/>
      <p:bldP spid="111630" grpId="0"/>
      <p:bldP spid="111627" grpId="0"/>
      <p:bldP spid="62" grpId="0"/>
      <p:bldP spid="9" grpId="0"/>
      <p:bldP spid="70" grpId="0"/>
      <p:bldP spid="73" grpId="0"/>
      <p:bldP spid="74" grpId="0"/>
      <p:bldP spid="5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Box 4"/>
              <p:cNvSpPr txBox="1">
                <a:spLocks noChangeArrowheads="1"/>
              </p:cNvSpPr>
              <p:nvPr/>
            </p:nvSpPr>
            <p:spPr bwMode="auto">
              <a:xfrm>
                <a:off x="550986" y="462947"/>
                <a:ext cx="9345368"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经过上述步骤电流分别为</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1</m:t>
                        </m:r>
                      </m:sub>
                    </m:sSub>
                  </m:oMath>
                </a14:m>
                <a:r>
                  <a:rPr lang="zh-CN" altLang="en-US" sz="2800" dirty="0">
                    <a:solidFill>
                      <a:srgbClr val="0000FF"/>
                    </a:solidFill>
                    <a:latin typeface="+mn-ea"/>
                    <a:ea typeface="+mn-ea"/>
                  </a:rPr>
                  <a:t>和</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2</m:t>
                        </m:r>
                      </m:sub>
                    </m:sSub>
                  </m:oMath>
                </a14:m>
                <a:r>
                  <a:rPr lang="zh-CN" altLang="en-US" sz="2800" dirty="0">
                    <a:solidFill>
                      <a:srgbClr val="0000FF"/>
                    </a:solidFill>
                    <a:latin typeface="+mn-ea"/>
                    <a:ea typeface="+mn-ea"/>
                  </a:rPr>
                  <a:t>的状态，储存在磁场中的总磁能：</a:t>
                </a:r>
              </a:p>
            </p:txBody>
          </p:sp>
        </mc:Choice>
        <mc:Fallback xmlns="">
          <p:sp>
            <p:nvSpPr>
              <p:cNvPr id="3" name="Text Box 4"/>
              <p:cNvSpPr txBox="1">
                <a:spLocks noRot="1" noChangeAspect="1" noMove="1" noResize="1" noEditPoints="1" noAdjustHandles="1" noChangeArrowheads="1" noChangeShapeType="1" noTextEdit="1"/>
              </p:cNvSpPr>
              <p:nvPr/>
            </p:nvSpPr>
            <p:spPr bwMode="auto">
              <a:xfrm>
                <a:off x="550986" y="462947"/>
                <a:ext cx="9345368" cy="954107"/>
              </a:xfrm>
              <a:prstGeom prst="rect">
                <a:avLst/>
              </a:prstGeom>
              <a:blipFill>
                <a:blip r:embed="rId3"/>
                <a:stretch>
                  <a:fillRect l="-1305" t="-7051" r="-1370" b="-173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 Box 5"/>
              <p:cNvSpPr txBox="1">
                <a:spLocks noChangeArrowheads="1"/>
              </p:cNvSpPr>
              <p:nvPr/>
            </p:nvSpPr>
            <p:spPr bwMode="auto">
              <a:xfrm>
                <a:off x="3643206" y="5410447"/>
                <a:ext cx="6160116"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称</a:t>
                </a:r>
                <a14:m>
                  <m:oMath xmlns:m="http://schemas.openxmlformats.org/officeDocument/2006/math">
                    <m:r>
                      <a:rPr lang="en-US" altLang="zh-CN" sz="2800" b="0" i="1" smtClean="0">
                        <a:solidFill>
                          <a:srgbClr val="0000FF"/>
                        </a:solidFill>
                        <a:latin typeface="Cambria Math" panose="02040503050406030204" pitchFamily="18" charset="0"/>
                      </a:rPr>
                      <m:t>𝑀</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2</m:t>
                        </m:r>
                      </m:sub>
                    </m:sSub>
                  </m:oMath>
                </a14:m>
                <a:r>
                  <a:rPr lang="zh-CN" altLang="en-US" sz="2800" dirty="0">
                    <a:solidFill>
                      <a:srgbClr val="0000FF"/>
                    </a:solidFill>
                    <a:latin typeface="+mn-ea"/>
                    <a:ea typeface="+mn-ea"/>
                  </a:rPr>
                  <a:t>为互感磁能，</a:t>
                </a:r>
                <a14:m>
                  <m:oMath xmlns:m="http://schemas.openxmlformats.org/officeDocument/2006/math">
                    <m:r>
                      <a:rPr lang="en-US" altLang="zh-CN" sz="2800" i="1">
                        <a:solidFill>
                          <a:srgbClr val="0000FF"/>
                        </a:solidFill>
                        <a:latin typeface="Cambria Math" panose="02040503050406030204" pitchFamily="18" charset="0"/>
                      </a:rPr>
                      <m:t>𝑀</m:t>
                    </m:r>
                  </m:oMath>
                </a14:m>
                <a:r>
                  <a:rPr lang="zh-CN" altLang="en-US" sz="2800" dirty="0">
                    <a:solidFill>
                      <a:srgbClr val="0000FF"/>
                    </a:solidFill>
                    <a:latin typeface="+mn-ea"/>
                    <a:ea typeface="+mn-ea"/>
                  </a:rPr>
                  <a:t>为互感系数。</a:t>
                </a:r>
                <a:endParaRPr lang="zh-CN" altLang="en-US" sz="2800" i="1" dirty="0">
                  <a:solidFill>
                    <a:srgbClr val="0000FF"/>
                  </a:solidFill>
                  <a:latin typeface="+mn-ea"/>
                  <a:ea typeface="+mn-ea"/>
                </a:endParaRPr>
              </a:p>
            </p:txBody>
          </p:sp>
        </mc:Choice>
        <mc:Fallback xmlns="">
          <p:sp>
            <p:nvSpPr>
              <p:cNvPr id="4" name="Text Box 5"/>
              <p:cNvSpPr txBox="1">
                <a:spLocks noRot="1" noChangeAspect="1" noMove="1" noResize="1" noEditPoints="1" noAdjustHandles="1" noChangeArrowheads="1" noChangeShapeType="1" noTextEdit="1"/>
              </p:cNvSpPr>
              <p:nvPr/>
            </p:nvSpPr>
            <p:spPr bwMode="auto">
              <a:xfrm>
                <a:off x="3643206" y="5410447"/>
                <a:ext cx="6160116" cy="523220"/>
              </a:xfrm>
              <a:prstGeom prst="rect">
                <a:avLst/>
              </a:prstGeom>
              <a:blipFill>
                <a:blip r:embed="rId4"/>
                <a:stretch>
                  <a:fillRect l="-2079" t="-12941" b="-3294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13673" name="Text Box 9"/>
          <p:cNvSpPr txBox="1">
            <a:spLocks noChangeArrowheads="1"/>
          </p:cNvSpPr>
          <p:nvPr/>
        </p:nvSpPr>
        <p:spPr bwMode="auto">
          <a:xfrm>
            <a:off x="550986" y="4598356"/>
            <a:ext cx="62833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这两种通电方式的最后状态相同，所以</a:t>
            </a:r>
          </a:p>
        </p:txBody>
      </p:sp>
      <mc:AlternateContent xmlns:mc="http://schemas.openxmlformats.org/markup-compatibility/2006" xmlns:a14="http://schemas.microsoft.com/office/drawing/2010/main">
        <mc:Choice Requires="a14">
          <p:sp>
            <p:nvSpPr>
              <p:cNvPr id="10" name="Text Box 13"/>
              <p:cNvSpPr txBox="1">
                <a:spLocks noChangeArrowheads="1"/>
              </p:cNvSpPr>
              <p:nvPr/>
            </p:nvSpPr>
            <p:spPr bwMode="auto">
              <a:xfrm>
                <a:off x="550986" y="2449234"/>
                <a:ext cx="9345368" cy="954107"/>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同理，先合开关</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𝑘</m:t>
                        </m:r>
                      </m:e>
                      <m:sub>
                        <m:r>
                          <a:rPr lang="en-US" altLang="zh-CN" sz="2800" i="1">
                            <a:solidFill>
                              <a:srgbClr val="0000FF"/>
                            </a:solidFill>
                            <a:latin typeface="Cambria Math" panose="02040503050406030204" pitchFamily="18" charset="0"/>
                          </a:rPr>
                          <m:t>2</m:t>
                        </m:r>
                      </m:sub>
                    </m:sSub>
                  </m:oMath>
                </a14:m>
                <a:r>
                  <a:rPr lang="zh-CN" altLang="en-US" sz="2800" dirty="0">
                    <a:solidFill>
                      <a:srgbClr val="0000FF"/>
                    </a:solidFill>
                    <a:latin typeface="+mn-ea"/>
                    <a:ea typeface="+mn-ea"/>
                  </a:rPr>
                  <a:t>使线圈2充电至</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2</m:t>
                        </m:r>
                      </m:sub>
                    </m:sSub>
                  </m:oMath>
                </a14:m>
                <a:r>
                  <a:rPr lang="zh-CN" altLang="en-US" sz="2800" dirty="0">
                    <a:solidFill>
                      <a:srgbClr val="0000FF"/>
                    </a:solidFill>
                    <a:latin typeface="+mn-ea"/>
                    <a:ea typeface="+mn-ea"/>
                  </a:rPr>
                  <a:t>，然后再合开关</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𝑘</m:t>
                        </m:r>
                      </m:e>
                      <m:sub>
                        <m:r>
                          <a:rPr lang="en-US" altLang="zh-CN" sz="2800" b="0" i="1" smtClean="0">
                            <a:solidFill>
                              <a:srgbClr val="0000FF"/>
                            </a:solidFill>
                            <a:latin typeface="Cambria Math" panose="02040503050406030204" pitchFamily="18" charset="0"/>
                          </a:rPr>
                          <m:t>1</m:t>
                        </m:r>
                      </m:sub>
                    </m:sSub>
                  </m:oMath>
                </a14:m>
                <a:r>
                  <a:rPr lang="zh-CN" altLang="en-US" sz="2800" dirty="0">
                    <a:solidFill>
                      <a:srgbClr val="0000FF"/>
                    </a:solidFill>
                    <a:latin typeface="+mn-ea"/>
                    <a:ea typeface="+mn-ea"/>
                  </a:rPr>
                  <a:t>保持</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2</m:t>
                        </m:r>
                      </m:sub>
                    </m:sSub>
                  </m:oMath>
                </a14:m>
                <a:r>
                  <a:rPr lang="zh-CN" altLang="en-US" sz="2800" dirty="0">
                    <a:solidFill>
                      <a:srgbClr val="0000FF"/>
                    </a:solidFill>
                    <a:latin typeface="+mn-ea"/>
                    <a:ea typeface="+mn-ea"/>
                  </a:rPr>
                  <a:t>不变，给线圈1充电，得到储存在磁场中的总能量为：</a:t>
                </a:r>
              </a:p>
            </p:txBody>
          </p:sp>
        </mc:Choice>
        <mc:Fallback xmlns="">
          <p:sp>
            <p:nvSpPr>
              <p:cNvPr id="10" name="Text Box 13"/>
              <p:cNvSpPr txBox="1">
                <a:spLocks noRot="1" noChangeAspect="1" noMove="1" noResize="1" noEditPoints="1" noAdjustHandles="1" noChangeArrowheads="1" noChangeShapeType="1" noTextEdit="1"/>
              </p:cNvSpPr>
              <p:nvPr/>
            </p:nvSpPr>
            <p:spPr bwMode="auto">
              <a:xfrm>
                <a:off x="550986" y="2449234"/>
                <a:ext cx="9345368" cy="954107"/>
              </a:xfrm>
              <a:prstGeom prst="rect">
                <a:avLst/>
              </a:prstGeom>
              <a:blipFill>
                <a:blip r:embed="rId5"/>
                <a:stretch>
                  <a:fillRect l="-1305" t="-7051" r="-1370" b="-1730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50EDA5A-EC08-4005-A578-5B52A8128A61}"/>
                  </a:ext>
                </a:extLst>
              </p:cNvPr>
              <p:cNvSpPr txBox="1"/>
              <p:nvPr/>
            </p:nvSpPr>
            <p:spPr>
              <a:xfrm>
                <a:off x="1339304" y="1716180"/>
                <a:ext cx="345883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𝑊</m:t>
                          </m:r>
                        </m:e>
                        <m:sub>
                          <m:r>
                            <a:rPr lang="en-US" altLang="zh-CN" sz="2800" i="1">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2</m:t>
                          </m:r>
                        </m:sub>
                      </m:sSub>
                    </m:oMath>
                  </m:oMathPara>
                </a14:m>
                <a:endParaRPr lang="zh-CN" altLang="en-US" sz="2800" dirty="0">
                  <a:solidFill>
                    <a:srgbClr val="0000FF"/>
                  </a:solidFill>
                  <a:latin typeface="+mn-lt"/>
                  <a:ea typeface="+mn-ea"/>
                </a:endParaRPr>
              </a:p>
            </p:txBody>
          </p:sp>
        </mc:Choice>
        <mc:Fallback xmlns="">
          <p:sp>
            <p:nvSpPr>
              <p:cNvPr id="11" name="文本框 10">
                <a:extLst>
                  <a:ext uri="{FF2B5EF4-FFF2-40B4-BE49-F238E27FC236}">
                    <a16:creationId xmlns:a16="http://schemas.microsoft.com/office/drawing/2014/main" id="{F50EDA5A-EC08-4005-A578-5B52A8128A61}"/>
                  </a:ext>
                </a:extLst>
              </p:cNvPr>
              <p:cNvSpPr txBox="1">
                <a:spLocks noRot="1" noChangeAspect="1" noMove="1" noResize="1" noEditPoints="1" noAdjustHandles="1" noChangeArrowheads="1" noChangeShapeType="1" noTextEdit="1"/>
              </p:cNvSpPr>
              <p:nvPr/>
            </p:nvSpPr>
            <p:spPr>
              <a:xfrm>
                <a:off x="1339304" y="1716180"/>
                <a:ext cx="3458831"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9575F35-854C-4833-B6BD-ACD671A4B0AD}"/>
                  </a:ext>
                </a:extLst>
              </p:cNvPr>
              <p:cNvSpPr txBox="1"/>
              <p:nvPr/>
            </p:nvSpPr>
            <p:spPr>
              <a:xfrm>
                <a:off x="4802271" y="1523542"/>
                <a:ext cx="4318939"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𝐿</m:t>
                          </m:r>
                        </m:e>
                        <m:sub>
                          <m:r>
                            <a:rPr lang="en-US" altLang="zh-CN" sz="2800" i="1">
                              <a:solidFill>
                                <a:srgbClr val="0000FF"/>
                              </a:solidFill>
                              <a:latin typeface="Cambria Math" panose="02040503050406030204" pitchFamily="18" charset="0"/>
                            </a:rPr>
                            <m:t>1</m:t>
                          </m:r>
                        </m:sub>
                      </m:sSub>
                      <m:sSubSup>
                        <m:sSubSupPr>
                          <m:ctrlPr>
                            <a:rPr lang="en-US" altLang="zh-CN" sz="2800" i="1" smtClean="0">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1</m:t>
                          </m:r>
                        </m:sub>
                        <m:sup>
                          <m:r>
                            <a:rPr lang="en-US" altLang="zh-CN" sz="2800" b="0" i="1" smtClean="0">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𝐿</m:t>
                          </m:r>
                        </m:e>
                        <m:sub>
                          <m:r>
                            <a:rPr lang="en-US" altLang="zh-CN" sz="2800" i="1">
                              <a:solidFill>
                                <a:srgbClr val="0000FF"/>
                              </a:solidFill>
                              <a:latin typeface="Cambria Math" panose="02040503050406030204" pitchFamily="18" charset="0"/>
                            </a:rPr>
                            <m:t>2</m:t>
                          </m:r>
                        </m:sub>
                      </m:sSub>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2</m:t>
                          </m:r>
                        </m:sub>
                        <m:sup>
                          <m:r>
                            <a:rPr lang="en-US" altLang="zh-CN" sz="2800" i="1">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𝑀</m:t>
                          </m:r>
                        </m:e>
                        <m:sub>
                          <m:r>
                            <a:rPr lang="en-US" altLang="zh-CN" sz="2800" i="1">
                              <a:solidFill>
                                <a:srgbClr val="0000FF"/>
                              </a:solidFill>
                              <a:latin typeface="Cambria Math" panose="02040503050406030204" pitchFamily="18" charset="0"/>
                            </a:rPr>
                            <m:t>12</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1</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2</m:t>
                          </m:r>
                        </m:sub>
                      </m:sSub>
                    </m:oMath>
                  </m:oMathPara>
                </a14:m>
                <a:endParaRPr lang="zh-CN" altLang="en-US" sz="2800" dirty="0">
                  <a:solidFill>
                    <a:srgbClr val="0000FF"/>
                  </a:solidFill>
                  <a:latin typeface="+mn-lt"/>
                  <a:ea typeface="+mn-ea"/>
                </a:endParaRPr>
              </a:p>
            </p:txBody>
          </p:sp>
        </mc:Choice>
        <mc:Fallback xmlns="">
          <p:sp>
            <p:nvSpPr>
              <p:cNvPr id="15" name="文本框 14">
                <a:extLst>
                  <a:ext uri="{FF2B5EF4-FFF2-40B4-BE49-F238E27FC236}">
                    <a16:creationId xmlns:a16="http://schemas.microsoft.com/office/drawing/2014/main" id="{D9575F35-854C-4833-B6BD-ACD671A4B0AD}"/>
                  </a:ext>
                </a:extLst>
              </p:cNvPr>
              <p:cNvSpPr txBox="1">
                <a:spLocks noRot="1" noChangeAspect="1" noMove="1" noResize="1" noEditPoints="1" noAdjustHandles="1" noChangeArrowheads="1" noChangeShapeType="1" noTextEdit="1"/>
              </p:cNvSpPr>
              <p:nvPr/>
            </p:nvSpPr>
            <p:spPr>
              <a:xfrm>
                <a:off x="4802271" y="1523542"/>
                <a:ext cx="4318939" cy="80663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6902877-0FB9-445B-9951-F7874DF861D1}"/>
                  </a:ext>
                </a:extLst>
              </p:cNvPr>
              <p:cNvSpPr txBox="1"/>
              <p:nvPr/>
            </p:nvSpPr>
            <p:spPr>
              <a:xfrm>
                <a:off x="1339304" y="3784545"/>
                <a:ext cx="377308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𝑊</m:t>
                          </m:r>
                          <m:r>
                            <a:rPr lang="en-US" altLang="zh-CN" sz="2800" b="0" i="1" smtClean="0">
                              <a:solidFill>
                                <a:srgbClr val="0000FF"/>
                              </a:solidFill>
                              <a:latin typeface="Cambria Math" panose="02040503050406030204" pitchFamily="18" charset="0"/>
                            </a:rPr>
                            <m:t>′</m:t>
                          </m:r>
                        </m:e>
                        <m:sub>
                          <m:r>
                            <a:rPr lang="en-US" altLang="zh-CN" sz="2800" b="0" i="1" smtClean="0">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𝑊</m:t>
                          </m:r>
                        </m:e>
                        <m:sub>
                          <m:r>
                            <a:rPr lang="en-US" altLang="zh-CN" sz="2800" i="1">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1</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21</m:t>
                          </m:r>
                        </m:sub>
                      </m:sSub>
                    </m:oMath>
                  </m:oMathPara>
                </a14:m>
                <a:endParaRPr lang="zh-CN" altLang="en-US" sz="2800" dirty="0">
                  <a:solidFill>
                    <a:srgbClr val="0000FF"/>
                  </a:solidFill>
                  <a:latin typeface="+mn-lt"/>
                  <a:ea typeface="+mn-ea"/>
                </a:endParaRPr>
              </a:p>
            </p:txBody>
          </p:sp>
        </mc:Choice>
        <mc:Fallback xmlns="">
          <p:sp>
            <p:nvSpPr>
              <p:cNvPr id="16" name="文本框 15">
                <a:extLst>
                  <a:ext uri="{FF2B5EF4-FFF2-40B4-BE49-F238E27FC236}">
                    <a16:creationId xmlns:a16="http://schemas.microsoft.com/office/drawing/2014/main" id="{26902877-0FB9-445B-9951-F7874DF861D1}"/>
                  </a:ext>
                </a:extLst>
              </p:cNvPr>
              <p:cNvSpPr txBox="1">
                <a:spLocks noRot="1" noChangeAspect="1" noMove="1" noResize="1" noEditPoints="1" noAdjustHandles="1" noChangeArrowheads="1" noChangeShapeType="1" noTextEdit="1"/>
              </p:cNvSpPr>
              <p:nvPr/>
            </p:nvSpPr>
            <p:spPr>
              <a:xfrm>
                <a:off x="1339304" y="3784545"/>
                <a:ext cx="377308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0E62E903-8FAC-4AA9-BE2E-7687E658F1E3}"/>
                  </a:ext>
                </a:extLst>
              </p:cNvPr>
              <p:cNvSpPr txBox="1"/>
              <p:nvPr/>
            </p:nvSpPr>
            <p:spPr>
              <a:xfrm>
                <a:off x="4976482" y="3596672"/>
                <a:ext cx="4479496"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𝐿</m:t>
                          </m:r>
                        </m:e>
                        <m:sub>
                          <m:r>
                            <a:rPr lang="en-US" altLang="zh-CN" sz="2800" i="1">
                              <a:solidFill>
                                <a:srgbClr val="0000FF"/>
                              </a:solidFill>
                              <a:latin typeface="Cambria Math" panose="02040503050406030204" pitchFamily="18" charset="0"/>
                            </a:rPr>
                            <m:t>2</m:t>
                          </m:r>
                        </m:sub>
                      </m:sSub>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2</m:t>
                          </m:r>
                        </m:sub>
                        <m:sup>
                          <m:r>
                            <a:rPr lang="en-US" altLang="zh-CN" sz="2800" i="1">
                              <a:solidFill>
                                <a:srgbClr val="0000FF"/>
                              </a:solidFill>
                              <a:latin typeface="Cambria Math" panose="02040503050406030204" pitchFamily="18" charset="0"/>
                            </a:rPr>
                            <m:t>2</m:t>
                          </m:r>
                        </m:sup>
                      </m:sSubSup>
                      <m:r>
                        <a:rPr lang="en-US" altLang="zh-CN" sz="2800" i="1">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𝐿</m:t>
                          </m:r>
                        </m:e>
                        <m:sub>
                          <m:r>
                            <a:rPr lang="en-US" altLang="zh-CN" sz="2800" i="1">
                              <a:solidFill>
                                <a:srgbClr val="0000FF"/>
                              </a:solidFill>
                              <a:latin typeface="Cambria Math" panose="02040503050406030204" pitchFamily="18" charset="0"/>
                            </a:rPr>
                            <m:t>1</m:t>
                          </m:r>
                        </m:sub>
                      </m:sSub>
                      <m:sSubSup>
                        <m:sSubSupPr>
                          <m:ctrlPr>
                            <a:rPr lang="en-US" altLang="zh-CN" sz="2800" i="1" smtClean="0">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1</m:t>
                          </m:r>
                        </m:sub>
                        <m:sup>
                          <m:r>
                            <a:rPr lang="en-US" altLang="zh-CN" sz="2800" b="0" i="1" smtClean="0">
                              <a:solidFill>
                                <a:srgbClr val="0000FF"/>
                              </a:solidFill>
                              <a:latin typeface="Cambria Math" panose="02040503050406030204" pitchFamily="18" charset="0"/>
                            </a:rPr>
                            <m:t>2</m:t>
                          </m:r>
                        </m:sup>
                      </m:sSubSup>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𝑀</m:t>
                          </m:r>
                        </m:e>
                        <m:sub>
                          <m:r>
                            <a:rPr lang="en-US" altLang="zh-CN" sz="2800" b="0" i="1" smtClean="0">
                              <a:solidFill>
                                <a:srgbClr val="0000FF"/>
                              </a:solidFill>
                              <a:latin typeface="Cambria Math" panose="02040503050406030204" pitchFamily="18" charset="0"/>
                            </a:rPr>
                            <m:t>21</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2</m:t>
                          </m:r>
                        </m:sub>
                      </m:s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b="0" i="1" smtClean="0">
                              <a:solidFill>
                                <a:srgbClr val="0000FF"/>
                              </a:solidFill>
                              <a:latin typeface="Cambria Math" panose="02040503050406030204" pitchFamily="18" charset="0"/>
                            </a:rPr>
                            <m:t>1</m:t>
                          </m:r>
                        </m:sub>
                      </m:sSub>
                    </m:oMath>
                  </m:oMathPara>
                </a14:m>
                <a:endParaRPr lang="zh-CN" altLang="en-US" sz="2800" dirty="0">
                  <a:solidFill>
                    <a:srgbClr val="0000FF"/>
                  </a:solidFill>
                  <a:latin typeface="+mn-lt"/>
                  <a:ea typeface="+mn-ea"/>
                </a:endParaRPr>
              </a:p>
            </p:txBody>
          </p:sp>
        </mc:Choice>
        <mc:Fallback xmlns="">
          <p:sp>
            <p:nvSpPr>
              <p:cNvPr id="17" name="文本框 16">
                <a:extLst>
                  <a:ext uri="{FF2B5EF4-FFF2-40B4-BE49-F238E27FC236}">
                    <a16:creationId xmlns:a16="http://schemas.microsoft.com/office/drawing/2014/main" id="{0E62E903-8FAC-4AA9-BE2E-7687E658F1E3}"/>
                  </a:ext>
                </a:extLst>
              </p:cNvPr>
              <p:cNvSpPr txBox="1">
                <a:spLocks noRot="1" noChangeAspect="1" noMove="1" noResize="1" noEditPoints="1" noAdjustHandles="1" noChangeArrowheads="1" noChangeShapeType="1" noTextEdit="1"/>
              </p:cNvSpPr>
              <p:nvPr/>
            </p:nvSpPr>
            <p:spPr>
              <a:xfrm>
                <a:off x="4976482" y="3596672"/>
                <a:ext cx="4479496" cy="806631"/>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6C6C6BC-EDA4-4A3E-80FC-58EE5DCC465D}"/>
                  </a:ext>
                </a:extLst>
              </p:cNvPr>
              <p:cNvSpPr/>
              <p:nvPr/>
            </p:nvSpPr>
            <p:spPr>
              <a:xfrm>
                <a:off x="6834311" y="4594248"/>
                <a:ext cx="19792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𝑊</m:t>
                          </m:r>
                        </m:e>
                        <m:sub>
                          <m:r>
                            <a:rPr lang="en-US" altLang="zh-CN" sz="2800" i="1">
                              <a:solidFill>
                                <a:srgbClr val="0000FF"/>
                              </a:solidFill>
                              <a:latin typeface="Cambria Math" panose="02040503050406030204" pitchFamily="18" charset="0"/>
                            </a:rPr>
                            <m:t>𝑚</m:t>
                          </m:r>
                        </m:sub>
                      </m:sSub>
                      <m:r>
                        <a:rPr lang="en-US" altLang="zh-CN" sz="280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𝑊</m:t>
                          </m:r>
                          <m:r>
                            <a:rPr lang="en-US" altLang="zh-CN" sz="2800" i="1">
                              <a:solidFill>
                                <a:srgbClr val="0000FF"/>
                              </a:solidFill>
                              <a:latin typeface="Cambria Math" panose="02040503050406030204" pitchFamily="18" charset="0"/>
                            </a:rPr>
                            <m:t>′</m:t>
                          </m:r>
                        </m:e>
                        <m:sub>
                          <m:r>
                            <a:rPr lang="en-US" altLang="zh-CN" sz="2800" i="1">
                              <a:solidFill>
                                <a:srgbClr val="0000FF"/>
                              </a:solidFill>
                              <a:latin typeface="Cambria Math" panose="02040503050406030204" pitchFamily="18" charset="0"/>
                            </a:rPr>
                            <m:t>𝑚</m:t>
                          </m:r>
                        </m:sub>
                      </m:sSub>
                    </m:oMath>
                  </m:oMathPara>
                </a14:m>
                <a:endParaRPr lang="zh-CN" altLang="en-US" sz="2800" dirty="0"/>
              </a:p>
            </p:txBody>
          </p:sp>
        </mc:Choice>
        <mc:Fallback xmlns="">
          <p:sp>
            <p:nvSpPr>
              <p:cNvPr id="8" name="矩形 7">
                <a:extLst>
                  <a:ext uri="{FF2B5EF4-FFF2-40B4-BE49-F238E27FC236}">
                    <a16:creationId xmlns:a16="http://schemas.microsoft.com/office/drawing/2014/main" id="{96C6C6BC-EDA4-4A3E-80FC-58EE5DCC465D}"/>
                  </a:ext>
                </a:extLst>
              </p:cNvPr>
              <p:cNvSpPr>
                <a:spLocks noRot="1" noChangeAspect="1" noMove="1" noResize="1" noEditPoints="1" noAdjustHandles="1" noChangeArrowheads="1" noChangeShapeType="1" noTextEdit="1"/>
              </p:cNvSpPr>
              <p:nvPr/>
            </p:nvSpPr>
            <p:spPr>
              <a:xfrm>
                <a:off x="6834311" y="4594248"/>
                <a:ext cx="197926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7841BEC-7E5B-4584-ACFA-C288A46EF1B1}"/>
                  </a:ext>
                </a:extLst>
              </p:cNvPr>
              <p:cNvSpPr txBox="1"/>
              <p:nvPr/>
            </p:nvSpPr>
            <p:spPr>
              <a:xfrm>
                <a:off x="550986" y="5456614"/>
                <a:ext cx="284507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21</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𝑀</m:t>
                      </m:r>
                    </m:oMath>
                  </m:oMathPara>
                </a14:m>
                <a:endParaRPr lang="zh-CN" altLang="en-US" sz="2800" dirty="0">
                  <a:solidFill>
                    <a:srgbClr val="0000FF"/>
                  </a:solidFill>
                  <a:latin typeface="+mn-lt"/>
                  <a:ea typeface="+mn-ea"/>
                </a:endParaRPr>
              </a:p>
            </p:txBody>
          </p:sp>
        </mc:Choice>
        <mc:Fallback xmlns="">
          <p:sp>
            <p:nvSpPr>
              <p:cNvPr id="12" name="文本框 11">
                <a:extLst>
                  <a:ext uri="{FF2B5EF4-FFF2-40B4-BE49-F238E27FC236}">
                    <a16:creationId xmlns:a16="http://schemas.microsoft.com/office/drawing/2014/main" id="{87841BEC-7E5B-4584-ACFA-C288A46EF1B1}"/>
                  </a:ext>
                </a:extLst>
              </p:cNvPr>
              <p:cNvSpPr txBox="1">
                <a:spLocks noRot="1" noChangeAspect="1" noMove="1" noResize="1" noEditPoints="1" noAdjustHandles="1" noChangeArrowheads="1" noChangeShapeType="1" noTextEdit="1"/>
              </p:cNvSpPr>
              <p:nvPr/>
            </p:nvSpPr>
            <p:spPr>
              <a:xfrm>
                <a:off x="550986" y="5456614"/>
                <a:ext cx="2845074" cy="430887"/>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62267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3673"/>
                                        </p:tgtEl>
                                        <p:attrNameLst>
                                          <p:attrName>style.visibility</p:attrName>
                                        </p:attrNameLst>
                                      </p:cBhvr>
                                      <p:to>
                                        <p:strVal val="visible"/>
                                      </p:to>
                                    </p:set>
                                    <p:animEffect transition="in" filter="wipe(left)">
                                      <p:cBhvr>
                                        <p:cTn id="37" dur="500"/>
                                        <p:tgtEl>
                                          <p:spTgt spid="11367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left)">
                                      <p:cBhvr>
                                        <p:cTn id="5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13673" grpId="0"/>
      <p:bldP spid="10" grpId="0"/>
      <p:bldP spid="11" grpId="0"/>
      <p:bldP spid="15" grpId="0"/>
      <p:bldP spid="16" grpId="0"/>
      <p:bldP spid="17" grpId="0"/>
      <p:bldP spid="8"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622605" y="529462"/>
            <a:ext cx="326724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just" eaLnBrk="1" hangingPunct="1">
              <a:buClrTx/>
              <a:buFontTx/>
              <a:buNone/>
              <a:defRPr kumimoji="1" sz="2800">
                <a:solidFill>
                  <a:srgbClr val="0000FF"/>
                </a:solidFill>
                <a:latin typeface="+mn-ea"/>
                <a:ea typeface="+mn-ea"/>
              </a:defRPr>
            </a:lvl1pPr>
            <a:lvl2pPr marL="742950" indent="-285750">
              <a:spcBef>
                <a:spcPct val="20000"/>
              </a:spcBef>
              <a:buClr>
                <a:schemeClr val="bg2"/>
              </a:buClr>
              <a:buSzPct val="50000"/>
              <a:buFont typeface="Monotype Sorts"/>
              <a:buChar char="l"/>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9pPr>
          </a:lstStyle>
          <a:p>
            <a:r>
              <a:rPr lang="en-US" altLang="zh-CN" dirty="0"/>
              <a:t>3</a:t>
            </a:r>
            <a:r>
              <a:rPr lang="zh-CN" altLang="en-US" dirty="0"/>
              <a:t>、磁场的能量密度</a:t>
            </a:r>
          </a:p>
        </p:txBody>
      </p:sp>
      <p:sp>
        <p:nvSpPr>
          <p:cNvPr id="115749" name="Text Box 7"/>
          <p:cNvSpPr txBox="1">
            <a:spLocks noChangeArrowheads="1"/>
          </p:cNvSpPr>
          <p:nvPr/>
        </p:nvSpPr>
        <p:spPr bwMode="auto">
          <a:xfrm>
            <a:off x="622605" y="1209543"/>
            <a:ext cx="37719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前面得到螺绕环的自感</a:t>
            </a:r>
          </a:p>
        </p:txBody>
      </p:sp>
      <p:sp>
        <p:nvSpPr>
          <p:cNvPr id="115746" name="Text Box 8"/>
          <p:cNvSpPr txBox="1">
            <a:spLocks noChangeArrowheads="1"/>
          </p:cNvSpPr>
          <p:nvPr/>
        </p:nvSpPr>
        <p:spPr bwMode="auto">
          <a:xfrm>
            <a:off x="622605" y="2061643"/>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磁能：</a:t>
            </a:r>
          </a:p>
        </p:txBody>
      </p:sp>
      <p:sp>
        <p:nvSpPr>
          <p:cNvPr id="10" name="Text Box 12"/>
          <p:cNvSpPr txBox="1">
            <a:spLocks noChangeArrowheads="1"/>
          </p:cNvSpPr>
          <p:nvPr/>
        </p:nvSpPr>
        <p:spPr bwMode="auto">
          <a:xfrm>
            <a:off x="622605" y="3788617"/>
            <a:ext cx="49391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所以得螺绕环内的磁场能量：</a:t>
            </a:r>
          </a:p>
        </p:txBody>
      </p:sp>
      <p:sp>
        <p:nvSpPr>
          <p:cNvPr id="12" name="Text Box 16"/>
          <p:cNvSpPr txBox="1">
            <a:spLocks noChangeArrowheads="1"/>
          </p:cNvSpPr>
          <p:nvPr/>
        </p:nvSpPr>
        <p:spPr bwMode="auto">
          <a:xfrm>
            <a:off x="622605" y="4756002"/>
            <a:ext cx="410011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定义磁场的能量密度：</a:t>
            </a:r>
          </a:p>
        </p:txBody>
      </p:sp>
      <p:sp>
        <p:nvSpPr>
          <p:cNvPr id="14" name="Text Box 18"/>
          <p:cNvSpPr txBox="1">
            <a:spLocks noChangeArrowheads="1"/>
          </p:cNvSpPr>
          <p:nvPr/>
        </p:nvSpPr>
        <p:spPr bwMode="auto">
          <a:xfrm>
            <a:off x="622605" y="5786822"/>
            <a:ext cx="3770684"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磁场所储存的总能量：</a:t>
            </a:r>
          </a:p>
        </p:txBody>
      </p:sp>
      <p:grpSp>
        <p:nvGrpSpPr>
          <p:cNvPr id="4" name="组合 3">
            <a:extLst>
              <a:ext uri="{FF2B5EF4-FFF2-40B4-BE49-F238E27FC236}">
                <a16:creationId xmlns:a16="http://schemas.microsoft.com/office/drawing/2014/main" id="{9A89DA45-05FC-43A7-A6A2-A830B6380699}"/>
              </a:ext>
            </a:extLst>
          </p:cNvPr>
          <p:cNvGrpSpPr/>
          <p:nvPr/>
        </p:nvGrpSpPr>
        <p:grpSpPr>
          <a:xfrm>
            <a:off x="8223738" y="818296"/>
            <a:ext cx="2738437" cy="2749550"/>
            <a:chOff x="8223738" y="818296"/>
            <a:chExt cx="2738437" cy="2749550"/>
          </a:xfrm>
        </p:grpSpPr>
        <p:grpSp>
          <p:nvGrpSpPr>
            <p:cNvPr id="16" name="Group 53"/>
            <p:cNvGrpSpPr>
              <a:grpSpLocks/>
            </p:cNvGrpSpPr>
            <p:nvPr/>
          </p:nvGrpSpPr>
          <p:grpSpPr bwMode="auto">
            <a:xfrm>
              <a:off x="8223738" y="818296"/>
              <a:ext cx="2439987" cy="2749550"/>
              <a:chOff x="3703" y="306"/>
              <a:chExt cx="1537" cy="1732"/>
            </a:xfrm>
          </p:grpSpPr>
          <p:sp>
            <p:nvSpPr>
              <p:cNvPr id="115725" name="Oval 30"/>
              <p:cNvSpPr>
                <a:spLocks noChangeArrowheads="1"/>
              </p:cNvSpPr>
              <p:nvPr/>
            </p:nvSpPr>
            <p:spPr bwMode="auto">
              <a:xfrm>
                <a:off x="3799" y="597"/>
                <a:ext cx="1328" cy="1328"/>
              </a:xfrm>
              <a:prstGeom prst="ellipse">
                <a:avLst/>
              </a:prstGeom>
              <a:noFill/>
              <a:ln w="41275">
                <a:solidFill>
                  <a:srgbClr val="FF00FF"/>
                </a:solidFill>
                <a:prstDash val="lg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15726" name="Freeform 31"/>
              <p:cNvSpPr>
                <a:spLocks/>
              </p:cNvSpPr>
              <p:nvPr/>
            </p:nvSpPr>
            <p:spPr bwMode="auto">
              <a:xfrm>
                <a:off x="4957" y="841"/>
                <a:ext cx="190" cy="424"/>
              </a:xfrm>
              <a:custGeom>
                <a:avLst/>
                <a:gdLst>
                  <a:gd name="T0" fmla="*/ 175 w 190"/>
                  <a:gd name="T1" fmla="*/ 424 h 424"/>
                  <a:gd name="T2" fmla="*/ 161 w 190"/>
                  <a:gd name="T3" fmla="*/ 263 h 424"/>
                  <a:gd name="T4" fmla="*/ 0 w 190"/>
                  <a:gd name="T5" fmla="*/ 0 h 424"/>
                  <a:gd name="T6" fmla="*/ 0 60000 65536"/>
                  <a:gd name="T7" fmla="*/ 0 60000 65536"/>
                  <a:gd name="T8" fmla="*/ 0 60000 65536"/>
                </a:gdLst>
                <a:ahLst/>
                <a:cxnLst>
                  <a:cxn ang="T6">
                    <a:pos x="T0" y="T1"/>
                  </a:cxn>
                  <a:cxn ang="T7">
                    <a:pos x="T2" y="T3"/>
                  </a:cxn>
                  <a:cxn ang="T8">
                    <a:pos x="T4" y="T5"/>
                  </a:cxn>
                </a:cxnLst>
                <a:rect l="0" t="0" r="r" b="b"/>
                <a:pathLst>
                  <a:path w="190" h="424">
                    <a:moveTo>
                      <a:pt x="175" y="424"/>
                    </a:moveTo>
                    <a:cubicBezTo>
                      <a:pt x="190" y="395"/>
                      <a:pt x="190" y="334"/>
                      <a:pt x="161" y="263"/>
                    </a:cubicBezTo>
                    <a:cubicBezTo>
                      <a:pt x="132" y="192"/>
                      <a:pt x="55" y="36"/>
                      <a:pt x="0" y="0"/>
                    </a:cubicBezTo>
                  </a:path>
                </a:pathLst>
              </a:custGeom>
              <a:noFill/>
              <a:ln w="60325">
                <a:solidFill>
                  <a:srgbClr val="FF9900"/>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sp>
            <p:nvSpPr>
              <p:cNvPr id="115728" name="Oval 34"/>
              <p:cNvSpPr>
                <a:spLocks noChangeArrowheads="1"/>
              </p:cNvSpPr>
              <p:nvPr/>
            </p:nvSpPr>
            <p:spPr bwMode="auto">
              <a:xfrm>
                <a:off x="3703" y="501"/>
                <a:ext cx="1537" cy="1537"/>
              </a:xfrm>
              <a:prstGeom prst="ellipse">
                <a:avLst/>
              </a:prstGeom>
              <a:noFill/>
              <a:ln w="412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15729" name="Oval 35"/>
              <p:cNvSpPr>
                <a:spLocks noChangeArrowheads="1"/>
              </p:cNvSpPr>
              <p:nvPr/>
            </p:nvSpPr>
            <p:spPr bwMode="auto">
              <a:xfrm>
                <a:off x="3890" y="693"/>
                <a:ext cx="1147" cy="1148"/>
              </a:xfrm>
              <a:prstGeom prst="ellipse">
                <a:avLst/>
              </a:prstGeom>
              <a:noFill/>
              <a:ln w="412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15732" name="Line 38"/>
              <p:cNvSpPr>
                <a:spLocks noChangeShapeType="1"/>
              </p:cNvSpPr>
              <p:nvPr/>
            </p:nvSpPr>
            <p:spPr bwMode="auto">
              <a:xfrm flipH="1">
                <a:off x="4076" y="1270"/>
                <a:ext cx="419" cy="384"/>
              </a:xfrm>
              <a:prstGeom prst="line">
                <a:avLst/>
              </a:prstGeom>
              <a:noFill/>
              <a:ln w="28575">
                <a:solidFill>
                  <a:srgbClr val="9933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sp>
            <p:nvSpPr>
              <p:cNvPr id="115733" name="Line 39"/>
              <p:cNvSpPr>
                <a:spLocks noChangeShapeType="1"/>
              </p:cNvSpPr>
              <p:nvPr/>
            </p:nvSpPr>
            <p:spPr bwMode="auto">
              <a:xfrm flipH="1" flipV="1">
                <a:off x="3936" y="693"/>
                <a:ext cx="559" cy="577"/>
              </a:xfrm>
              <a:prstGeom prst="line">
                <a:avLst/>
              </a:prstGeom>
              <a:noFill/>
              <a:ln w="28575">
                <a:solidFill>
                  <a:srgbClr val="993366"/>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latin typeface="+mn-ea"/>
                  <a:ea typeface="+mn-ea"/>
                </a:endParaRPr>
              </a:p>
            </p:txBody>
          </p:sp>
          <p:grpSp>
            <p:nvGrpSpPr>
              <p:cNvPr id="115734" name="Group 40"/>
              <p:cNvGrpSpPr>
                <a:grpSpLocks/>
              </p:cNvGrpSpPr>
              <p:nvPr/>
            </p:nvGrpSpPr>
            <p:grpSpPr bwMode="auto">
              <a:xfrm>
                <a:off x="4279" y="321"/>
                <a:ext cx="173" cy="557"/>
                <a:chOff x="4224" y="1776"/>
                <a:chExt cx="173" cy="557"/>
              </a:xfrm>
            </p:grpSpPr>
            <p:grpSp>
              <p:nvGrpSpPr>
                <p:cNvPr id="115741" name="Group 41"/>
                <p:cNvGrpSpPr>
                  <a:grpSpLocks/>
                </p:cNvGrpSpPr>
                <p:nvPr/>
              </p:nvGrpSpPr>
              <p:grpSpPr bwMode="auto">
                <a:xfrm>
                  <a:off x="4224" y="1776"/>
                  <a:ext cx="159" cy="159"/>
                  <a:chOff x="4992" y="1584"/>
                  <a:chExt cx="192" cy="208"/>
                </a:xfrm>
              </p:grpSpPr>
              <p:sp>
                <p:nvSpPr>
                  <p:cNvPr id="115743" name="Oval 42"/>
                  <p:cNvSpPr>
                    <a:spLocks noChangeArrowheads="1"/>
                  </p:cNvSpPr>
                  <p:nvPr/>
                </p:nvSpPr>
                <p:spPr bwMode="auto">
                  <a:xfrm>
                    <a:off x="4992" y="1600"/>
                    <a:ext cx="192" cy="192"/>
                  </a:xfrm>
                  <a:prstGeom prst="ellipse">
                    <a:avLst/>
                  </a:prstGeom>
                  <a:solidFill>
                    <a:srgbClr val="6600FF"/>
                  </a:solidFill>
                  <a:ln w="12700">
                    <a:solidFill>
                      <a:srgbClr val="FFFFFF"/>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15744" name="Line 43"/>
                  <p:cNvSpPr>
                    <a:spLocks noChangeShapeType="1"/>
                  </p:cNvSpPr>
                  <p:nvPr/>
                </p:nvSpPr>
                <p:spPr bwMode="auto">
                  <a:xfrm flipH="1">
                    <a:off x="4992" y="1600"/>
                    <a:ext cx="192" cy="192"/>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15745" name="Line 44"/>
                  <p:cNvSpPr>
                    <a:spLocks noChangeShapeType="1"/>
                  </p:cNvSpPr>
                  <p:nvPr/>
                </p:nvSpPr>
                <p:spPr bwMode="auto">
                  <a:xfrm>
                    <a:off x="4992" y="1584"/>
                    <a:ext cx="192" cy="192"/>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sp>
              <p:nvSpPr>
                <p:cNvPr id="115742" name="Oval 45"/>
                <p:cNvSpPr>
                  <a:spLocks noChangeArrowheads="1"/>
                </p:cNvSpPr>
                <p:nvPr/>
              </p:nvSpPr>
              <p:spPr bwMode="auto">
                <a:xfrm>
                  <a:off x="4272" y="2208"/>
                  <a:ext cx="125" cy="125"/>
                </a:xfrm>
                <a:prstGeom prst="ellipse">
                  <a:avLst/>
                </a:prstGeom>
                <a:solidFill>
                  <a:srgbClr val="FFFFFF"/>
                </a:solidFill>
                <a:ln w="63500">
                  <a:solidFill>
                    <a:srgbClr val="0000FF"/>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grpSp>
            <p:nvGrpSpPr>
              <p:cNvPr id="115735" name="Group 46"/>
              <p:cNvGrpSpPr>
                <a:grpSpLocks/>
              </p:cNvGrpSpPr>
              <p:nvPr/>
            </p:nvGrpSpPr>
            <p:grpSpPr bwMode="auto">
              <a:xfrm>
                <a:off x="4469" y="306"/>
                <a:ext cx="173" cy="557"/>
                <a:chOff x="4224" y="1776"/>
                <a:chExt cx="173" cy="557"/>
              </a:xfrm>
            </p:grpSpPr>
            <p:grpSp>
              <p:nvGrpSpPr>
                <p:cNvPr id="115736" name="Group 47"/>
                <p:cNvGrpSpPr>
                  <a:grpSpLocks/>
                </p:cNvGrpSpPr>
                <p:nvPr/>
              </p:nvGrpSpPr>
              <p:grpSpPr bwMode="auto">
                <a:xfrm>
                  <a:off x="4224" y="1776"/>
                  <a:ext cx="159" cy="159"/>
                  <a:chOff x="4992" y="1584"/>
                  <a:chExt cx="192" cy="208"/>
                </a:xfrm>
              </p:grpSpPr>
              <p:sp>
                <p:nvSpPr>
                  <p:cNvPr id="115738" name="Oval 48"/>
                  <p:cNvSpPr>
                    <a:spLocks noChangeArrowheads="1"/>
                  </p:cNvSpPr>
                  <p:nvPr/>
                </p:nvSpPr>
                <p:spPr bwMode="auto">
                  <a:xfrm>
                    <a:off x="4992" y="1600"/>
                    <a:ext cx="192" cy="192"/>
                  </a:xfrm>
                  <a:prstGeom prst="ellipse">
                    <a:avLst/>
                  </a:prstGeom>
                  <a:solidFill>
                    <a:srgbClr val="6600FF"/>
                  </a:solidFill>
                  <a:ln w="12700">
                    <a:solidFill>
                      <a:srgbClr val="FFFFFF"/>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15739" name="Line 49"/>
                  <p:cNvSpPr>
                    <a:spLocks noChangeShapeType="1"/>
                  </p:cNvSpPr>
                  <p:nvPr/>
                </p:nvSpPr>
                <p:spPr bwMode="auto">
                  <a:xfrm flipH="1">
                    <a:off x="4992" y="1600"/>
                    <a:ext cx="192" cy="192"/>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15740" name="Line 50"/>
                  <p:cNvSpPr>
                    <a:spLocks noChangeShapeType="1"/>
                  </p:cNvSpPr>
                  <p:nvPr/>
                </p:nvSpPr>
                <p:spPr bwMode="auto">
                  <a:xfrm>
                    <a:off x="4992" y="1584"/>
                    <a:ext cx="192" cy="192"/>
                  </a:xfrm>
                  <a:prstGeom prst="line">
                    <a:avLst/>
                  </a:prstGeom>
                  <a:noFill/>
                  <a:ln w="12700">
                    <a:solidFill>
                      <a:srgbClr val="FFFF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sp>
              <p:nvSpPr>
                <p:cNvPr id="115737" name="Oval 51"/>
                <p:cNvSpPr>
                  <a:spLocks noChangeArrowheads="1"/>
                </p:cNvSpPr>
                <p:nvPr/>
              </p:nvSpPr>
              <p:spPr bwMode="auto">
                <a:xfrm>
                  <a:off x="4272" y="2208"/>
                  <a:ext cx="125" cy="125"/>
                </a:xfrm>
                <a:prstGeom prst="ellipse">
                  <a:avLst/>
                </a:prstGeom>
                <a:solidFill>
                  <a:srgbClr val="FFFFFF"/>
                </a:solidFill>
                <a:ln w="63500">
                  <a:solidFill>
                    <a:srgbClr val="0000FF"/>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grpSp>
        <mc:AlternateContent xmlns:mc="http://schemas.openxmlformats.org/markup-compatibility/2006" xmlns:a14="http://schemas.microsoft.com/office/drawing/2010/main">
          <mc:Choice Requires="a14">
            <p:sp>
              <p:nvSpPr>
                <p:cNvPr id="38" name="矩形 37">
                  <a:extLst>
                    <a:ext uri="{FF2B5EF4-FFF2-40B4-BE49-F238E27FC236}">
                      <a16:creationId xmlns:a16="http://schemas.microsoft.com/office/drawing/2014/main" id="{3F142C47-C544-4F10-A1F3-554894F6C819}"/>
                    </a:ext>
                  </a:extLst>
                </p:cNvPr>
                <p:cNvSpPr/>
                <p:nvPr/>
              </p:nvSpPr>
              <p:spPr>
                <a:xfrm>
                  <a:off x="8980548" y="2558326"/>
                  <a:ext cx="6660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1</m:t>
                            </m:r>
                          </m:sub>
                        </m:sSub>
                      </m:oMath>
                    </m:oMathPara>
                  </a14:m>
                  <a:endParaRPr lang="zh-CN" altLang="en-US" sz="2800" dirty="0"/>
                </a:p>
              </p:txBody>
            </p:sp>
          </mc:Choice>
          <mc:Fallback xmlns="">
            <p:sp>
              <p:nvSpPr>
                <p:cNvPr id="38" name="矩形 37">
                  <a:extLst>
                    <a:ext uri="{FF2B5EF4-FFF2-40B4-BE49-F238E27FC236}">
                      <a16:creationId xmlns:a16="http://schemas.microsoft.com/office/drawing/2014/main" id="{3F142C47-C544-4F10-A1F3-554894F6C819}"/>
                    </a:ext>
                  </a:extLst>
                </p:cNvPr>
                <p:cNvSpPr>
                  <a:spLocks noRot="1" noChangeAspect="1" noMove="1" noResize="1" noEditPoints="1" noAdjustHandles="1" noChangeArrowheads="1" noChangeShapeType="1" noTextEdit="1"/>
                </p:cNvSpPr>
                <p:nvPr/>
              </p:nvSpPr>
              <p:spPr>
                <a:xfrm>
                  <a:off x="8980548" y="2558326"/>
                  <a:ext cx="666016"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036895CE-4FBD-407D-9A37-7643646C09C9}"/>
                    </a:ext>
                  </a:extLst>
                </p:cNvPr>
                <p:cNvSpPr/>
                <p:nvPr/>
              </p:nvSpPr>
              <p:spPr>
                <a:xfrm>
                  <a:off x="8593625" y="1749226"/>
                  <a:ext cx="6742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p>
              </p:txBody>
            </p:sp>
          </mc:Choice>
          <mc:Fallback xmlns="">
            <p:sp>
              <p:nvSpPr>
                <p:cNvPr id="39" name="矩形 38">
                  <a:extLst>
                    <a:ext uri="{FF2B5EF4-FFF2-40B4-BE49-F238E27FC236}">
                      <a16:creationId xmlns:a16="http://schemas.microsoft.com/office/drawing/2014/main" id="{036895CE-4FBD-407D-9A37-7643646C09C9}"/>
                    </a:ext>
                  </a:extLst>
                </p:cNvPr>
                <p:cNvSpPr>
                  <a:spLocks noRot="1" noChangeAspect="1" noMove="1" noResize="1" noEditPoints="1" noAdjustHandles="1" noChangeArrowheads="1" noChangeShapeType="1" noTextEdit="1"/>
                </p:cNvSpPr>
                <p:nvPr/>
              </p:nvSpPr>
              <p:spPr>
                <a:xfrm>
                  <a:off x="8593625" y="1749226"/>
                  <a:ext cx="67428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89F31502-7462-4631-8B7F-001A02E4CF32}"/>
                    </a:ext>
                  </a:extLst>
                </p:cNvPr>
                <p:cNvSpPr/>
                <p:nvPr/>
              </p:nvSpPr>
              <p:spPr>
                <a:xfrm>
                  <a:off x="10432863" y="1280259"/>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40" name="矩形 39">
                  <a:extLst>
                    <a:ext uri="{FF2B5EF4-FFF2-40B4-BE49-F238E27FC236}">
                      <a16:creationId xmlns:a16="http://schemas.microsoft.com/office/drawing/2014/main" id="{89F31502-7462-4631-8B7F-001A02E4CF32}"/>
                    </a:ext>
                  </a:extLst>
                </p:cNvPr>
                <p:cNvSpPr>
                  <a:spLocks noRot="1" noChangeAspect="1" noMove="1" noResize="1" noEditPoints="1" noAdjustHandles="1" noChangeArrowheads="1" noChangeShapeType="1" noTextEdit="1"/>
                </p:cNvSpPr>
                <p:nvPr/>
              </p:nvSpPr>
              <p:spPr>
                <a:xfrm>
                  <a:off x="10432863" y="1280259"/>
                  <a:ext cx="529312" cy="575479"/>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273FAFD3-7C02-45A3-921C-03520C450A82}"/>
                  </a:ext>
                </a:extLst>
              </p:cNvPr>
              <p:cNvSpPr txBox="1"/>
              <p:nvPr/>
            </p:nvSpPr>
            <p:spPr>
              <a:xfrm>
                <a:off x="4407451" y="1271647"/>
                <a:ext cx="157786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rPr>
                        <m:t>𝜇</m:t>
                      </m:r>
                      <m:sSup>
                        <m:sSupPr>
                          <m:ctrlPr>
                            <a:rPr lang="en-US" altLang="zh-CN" sz="280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𝑛</m:t>
                          </m:r>
                        </m:e>
                        <m:sup>
                          <m:r>
                            <a:rPr lang="en-US" altLang="zh-CN" sz="2800" b="0" i="1" smtClean="0">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dirty="0">
                  <a:solidFill>
                    <a:srgbClr val="0000FF"/>
                  </a:solidFill>
                  <a:latin typeface="+mn-lt"/>
                  <a:ea typeface="+mn-ea"/>
                </a:endParaRPr>
              </a:p>
            </p:txBody>
          </p:sp>
        </mc:Choice>
        <mc:Fallback xmlns="">
          <p:sp>
            <p:nvSpPr>
              <p:cNvPr id="42" name="文本框 41">
                <a:extLst>
                  <a:ext uri="{FF2B5EF4-FFF2-40B4-BE49-F238E27FC236}">
                    <a16:creationId xmlns:a16="http://schemas.microsoft.com/office/drawing/2014/main" id="{273FAFD3-7C02-45A3-921C-03520C450A82}"/>
                  </a:ext>
                </a:extLst>
              </p:cNvPr>
              <p:cNvSpPr txBox="1">
                <a:spLocks noRot="1" noChangeAspect="1" noMove="1" noResize="1" noEditPoints="1" noAdjustHandles="1" noChangeArrowheads="1" noChangeShapeType="1" noTextEdit="1"/>
              </p:cNvSpPr>
              <p:nvPr/>
            </p:nvSpPr>
            <p:spPr>
              <a:xfrm>
                <a:off x="4407451" y="1271647"/>
                <a:ext cx="1577868"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A090AB18-9C3A-4E69-8B4F-FC4E60B4CAFD}"/>
                  </a:ext>
                </a:extLst>
              </p:cNvPr>
              <p:cNvSpPr txBox="1"/>
              <p:nvPr/>
            </p:nvSpPr>
            <p:spPr>
              <a:xfrm>
                <a:off x="1754009" y="1895316"/>
                <a:ext cx="1857496"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𝐿</m:t>
                      </m:r>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𝐼</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solidFill>
                    <a:srgbClr val="0000FF"/>
                  </a:solidFill>
                  <a:latin typeface="+mn-lt"/>
                  <a:ea typeface="+mn-ea"/>
                </a:endParaRPr>
              </a:p>
            </p:txBody>
          </p:sp>
        </mc:Choice>
        <mc:Fallback xmlns="">
          <p:sp>
            <p:nvSpPr>
              <p:cNvPr id="43" name="文本框 42">
                <a:extLst>
                  <a:ext uri="{FF2B5EF4-FFF2-40B4-BE49-F238E27FC236}">
                    <a16:creationId xmlns:a16="http://schemas.microsoft.com/office/drawing/2014/main" id="{A090AB18-9C3A-4E69-8B4F-FC4E60B4CAFD}"/>
                  </a:ext>
                </a:extLst>
              </p:cNvPr>
              <p:cNvSpPr txBox="1">
                <a:spLocks noRot="1" noChangeAspect="1" noMove="1" noResize="1" noEditPoints="1" noAdjustHandles="1" noChangeArrowheads="1" noChangeShapeType="1" noTextEdit="1"/>
              </p:cNvSpPr>
              <p:nvPr/>
            </p:nvSpPr>
            <p:spPr>
              <a:xfrm>
                <a:off x="1754009" y="1895316"/>
                <a:ext cx="1857496" cy="80663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82F6E45B-33B4-4E41-8274-53B51C5246EA}"/>
                  </a:ext>
                </a:extLst>
              </p:cNvPr>
              <p:cNvSpPr txBox="1"/>
              <p:nvPr/>
            </p:nvSpPr>
            <p:spPr>
              <a:xfrm>
                <a:off x="3593418" y="1895316"/>
                <a:ext cx="1853392"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zh-CN" altLang="en-US" sz="2800" i="1">
                          <a:solidFill>
                            <a:srgbClr val="0000FF"/>
                          </a:solidFill>
                          <a:latin typeface="Cambria Math" panose="02040503050406030204" pitchFamily="18" charset="0"/>
                        </a:rPr>
                        <m:t>𝜇</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𝑛</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𝑉</m:t>
                      </m:r>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𝐼</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solidFill>
                    <a:srgbClr val="0000FF"/>
                  </a:solidFill>
                  <a:latin typeface="+mn-lt"/>
                  <a:ea typeface="+mn-ea"/>
                </a:endParaRPr>
              </a:p>
            </p:txBody>
          </p:sp>
        </mc:Choice>
        <mc:Fallback xmlns="">
          <p:sp>
            <p:nvSpPr>
              <p:cNvPr id="44" name="文本框 43">
                <a:extLst>
                  <a:ext uri="{FF2B5EF4-FFF2-40B4-BE49-F238E27FC236}">
                    <a16:creationId xmlns:a16="http://schemas.microsoft.com/office/drawing/2014/main" id="{82F6E45B-33B4-4E41-8274-53B51C5246EA}"/>
                  </a:ext>
                </a:extLst>
              </p:cNvPr>
              <p:cNvSpPr txBox="1">
                <a:spLocks noRot="1" noChangeAspect="1" noMove="1" noResize="1" noEditPoints="1" noAdjustHandles="1" noChangeArrowheads="1" noChangeShapeType="1" noTextEdit="1"/>
              </p:cNvSpPr>
              <p:nvPr/>
            </p:nvSpPr>
            <p:spPr>
              <a:xfrm>
                <a:off x="3593418" y="1895316"/>
                <a:ext cx="1853392" cy="80663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844E3A0-C10B-43F7-9E10-60B0D166393D}"/>
                  </a:ext>
                </a:extLst>
              </p:cNvPr>
              <p:cNvSpPr txBox="1"/>
              <p:nvPr/>
            </p:nvSpPr>
            <p:spPr>
              <a:xfrm>
                <a:off x="3701317" y="2943612"/>
                <a:ext cx="135389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r>
                        <a:rPr lang="en-US" altLang="zh-CN" sz="2800" b="0" i="1" smtClean="0">
                          <a:solidFill>
                            <a:srgbClr val="0000FF"/>
                          </a:solidFill>
                          <a:latin typeface="Cambria Math" panose="02040503050406030204" pitchFamily="18" charset="0"/>
                          <a:ea typeface="+mn-ea"/>
                        </a:rPr>
                        <m:t>=</m:t>
                      </m:r>
                      <m:r>
                        <a:rPr lang="zh-CN" altLang="en-US" sz="2800" i="1">
                          <a:solidFill>
                            <a:srgbClr val="0000FF"/>
                          </a:solidFill>
                          <a:latin typeface="Cambria Math" panose="02040503050406030204" pitchFamily="18" charset="0"/>
                        </a:rPr>
                        <m:t>𝜇</m:t>
                      </m:r>
                      <m:r>
                        <a:rPr lang="en-US" altLang="zh-CN" sz="2800" b="0" i="1" smtClean="0">
                          <a:solidFill>
                            <a:srgbClr val="0000FF"/>
                          </a:solidFill>
                          <a:latin typeface="Cambria Math" panose="02040503050406030204" pitchFamily="18" charset="0"/>
                          <a:ea typeface="+mn-ea"/>
                        </a:rPr>
                        <m:t>𝑛𝐼</m:t>
                      </m:r>
                    </m:oMath>
                  </m:oMathPara>
                </a14:m>
                <a:endParaRPr lang="zh-CN" altLang="en-US" sz="2800" dirty="0">
                  <a:solidFill>
                    <a:srgbClr val="0000FF"/>
                  </a:solidFill>
                  <a:latin typeface="+mn-lt"/>
                  <a:ea typeface="+mn-ea"/>
                </a:endParaRPr>
              </a:p>
            </p:txBody>
          </p:sp>
        </mc:Choice>
        <mc:Fallback xmlns="">
          <p:sp>
            <p:nvSpPr>
              <p:cNvPr id="5" name="文本框 4">
                <a:extLst>
                  <a:ext uri="{FF2B5EF4-FFF2-40B4-BE49-F238E27FC236}">
                    <a16:creationId xmlns:a16="http://schemas.microsoft.com/office/drawing/2014/main" id="{B844E3A0-C10B-43F7-9E10-60B0D166393D}"/>
                  </a:ext>
                </a:extLst>
              </p:cNvPr>
              <p:cNvSpPr txBox="1">
                <a:spLocks noRot="1" noChangeAspect="1" noMove="1" noResize="1" noEditPoints="1" noAdjustHandles="1" noChangeArrowheads="1" noChangeShapeType="1" noTextEdit="1"/>
              </p:cNvSpPr>
              <p:nvPr/>
            </p:nvSpPr>
            <p:spPr>
              <a:xfrm>
                <a:off x="3701317" y="2943612"/>
                <a:ext cx="1353897"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29F3D2E0-4F27-4A1C-B560-A70C3F8F188C}"/>
                  </a:ext>
                </a:extLst>
              </p:cNvPr>
              <p:cNvSpPr txBox="1"/>
              <p:nvPr/>
            </p:nvSpPr>
            <p:spPr>
              <a:xfrm>
                <a:off x="5331438" y="3546506"/>
                <a:ext cx="1794017" cy="932115"/>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𝐵</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mn-ea"/>
                            </a:rPr>
                            <m:t>2</m:t>
                          </m:r>
                          <m:r>
                            <a:rPr lang="zh-CN" altLang="en-US" sz="2800" i="1">
                              <a:solidFill>
                                <a:srgbClr val="0000FF"/>
                              </a:solidFill>
                              <a:latin typeface="Cambria Math" panose="02040503050406030204" pitchFamily="18" charset="0"/>
                            </a:rPr>
                            <m:t>𝜇</m:t>
                          </m:r>
                        </m:den>
                      </m:f>
                      <m:r>
                        <a:rPr lang="en-US" altLang="zh-CN" sz="2800" b="0" i="1" smtClean="0">
                          <a:solidFill>
                            <a:srgbClr val="0000FF"/>
                          </a:solidFill>
                          <a:latin typeface="Cambria Math" panose="02040503050406030204" pitchFamily="18" charset="0"/>
                          <a:ea typeface="+mn-ea"/>
                        </a:rPr>
                        <m:t>𝑉</m:t>
                      </m:r>
                    </m:oMath>
                  </m:oMathPara>
                </a14:m>
                <a:endParaRPr lang="zh-CN" altLang="en-US" sz="2800" dirty="0">
                  <a:solidFill>
                    <a:srgbClr val="0000FF"/>
                  </a:solidFill>
                  <a:latin typeface="+mn-lt"/>
                  <a:ea typeface="+mn-ea"/>
                </a:endParaRPr>
              </a:p>
            </p:txBody>
          </p:sp>
        </mc:Choice>
        <mc:Fallback xmlns="">
          <p:sp>
            <p:nvSpPr>
              <p:cNvPr id="46" name="文本框 45">
                <a:extLst>
                  <a:ext uri="{FF2B5EF4-FFF2-40B4-BE49-F238E27FC236}">
                    <a16:creationId xmlns:a16="http://schemas.microsoft.com/office/drawing/2014/main" id="{29F3D2E0-4F27-4A1C-B560-A70C3F8F188C}"/>
                  </a:ext>
                </a:extLst>
              </p:cNvPr>
              <p:cNvSpPr txBox="1">
                <a:spLocks noRot="1" noChangeAspect="1" noMove="1" noResize="1" noEditPoints="1" noAdjustHandles="1" noChangeArrowheads="1" noChangeShapeType="1" noTextEdit="1"/>
              </p:cNvSpPr>
              <p:nvPr/>
            </p:nvSpPr>
            <p:spPr>
              <a:xfrm>
                <a:off x="5331438" y="3546506"/>
                <a:ext cx="1794017" cy="93211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2C59B36B-496D-49C4-8A0C-4BB070423039}"/>
                  </a:ext>
                </a:extLst>
              </p:cNvPr>
              <p:cNvSpPr txBox="1"/>
              <p:nvPr/>
            </p:nvSpPr>
            <p:spPr>
              <a:xfrm>
                <a:off x="4236269" y="4551555"/>
                <a:ext cx="2477473" cy="932115"/>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zh-CN" altLang="en-US" sz="2800" i="1" smtClean="0">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𝑊</m:t>
                              </m:r>
                            </m:e>
                            <m:sub>
                              <m:r>
                                <a:rPr lang="en-US" altLang="zh-CN" sz="2800" i="1">
                                  <a:solidFill>
                                    <a:srgbClr val="0000FF"/>
                                  </a:solidFill>
                                  <a:latin typeface="Cambria Math" panose="02040503050406030204" pitchFamily="18" charset="0"/>
                                </a:rPr>
                                <m:t>𝑚</m:t>
                              </m:r>
                            </m:sub>
                          </m:sSub>
                        </m:num>
                        <m:den>
                          <m:r>
                            <a:rPr lang="en-US" altLang="zh-CN" sz="2800" b="0" i="1" smtClean="0">
                              <a:solidFill>
                                <a:srgbClr val="0000FF"/>
                              </a:solidFill>
                              <a:latin typeface="Cambria Math" panose="02040503050406030204" pitchFamily="18" charset="0"/>
                            </a:rPr>
                            <m:t>𝑉</m:t>
                          </m:r>
                        </m:den>
                      </m:f>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𝐵</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mn-ea"/>
                            </a:rPr>
                            <m:t>2</m:t>
                          </m:r>
                          <m:r>
                            <a:rPr lang="zh-CN" altLang="en-US" sz="2800" i="1">
                              <a:solidFill>
                                <a:srgbClr val="0000FF"/>
                              </a:solidFill>
                              <a:latin typeface="Cambria Math" panose="02040503050406030204" pitchFamily="18" charset="0"/>
                            </a:rPr>
                            <m:t>𝜇</m:t>
                          </m:r>
                        </m:den>
                      </m:f>
                    </m:oMath>
                  </m:oMathPara>
                </a14:m>
                <a:endParaRPr lang="zh-CN" altLang="en-US" sz="2800" dirty="0">
                  <a:solidFill>
                    <a:srgbClr val="0000FF"/>
                  </a:solidFill>
                  <a:latin typeface="+mn-lt"/>
                  <a:ea typeface="+mn-ea"/>
                </a:endParaRPr>
              </a:p>
            </p:txBody>
          </p:sp>
        </mc:Choice>
        <mc:Fallback xmlns="">
          <p:sp>
            <p:nvSpPr>
              <p:cNvPr id="47" name="文本框 46">
                <a:extLst>
                  <a:ext uri="{FF2B5EF4-FFF2-40B4-BE49-F238E27FC236}">
                    <a16:creationId xmlns:a16="http://schemas.microsoft.com/office/drawing/2014/main" id="{2C59B36B-496D-49C4-8A0C-4BB070423039}"/>
                  </a:ext>
                </a:extLst>
              </p:cNvPr>
              <p:cNvSpPr txBox="1">
                <a:spLocks noRot="1" noChangeAspect="1" noMove="1" noResize="1" noEditPoints="1" noAdjustHandles="1" noChangeArrowheads="1" noChangeShapeType="1" noTextEdit="1"/>
              </p:cNvSpPr>
              <p:nvPr/>
            </p:nvSpPr>
            <p:spPr>
              <a:xfrm>
                <a:off x="4236269" y="4551555"/>
                <a:ext cx="2477473" cy="932115"/>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34DA3416-F6A0-40A8-8C2E-9639B6C64904}"/>
                  </a:ext>
                </a:extLst>
              </p:cNvPr>
              <p:cNvSpPr txBox="1"/>
              <p:nvPr/>
            </p:nvSpPr>
            <p:spPr>
              <a:xfrm>
                <a:off x="6785890" y="4614297"/>
                <a:ext cx="1493422"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𝐻</m:t>
                          </m:r>
                        </m:e>
                      </m:acc>
                    </m:oMath>
                  </m:oMathPara>
                </a14:m>
                <a:endParaRPr lang="zh-CN" altLang="en-US" sz="2800" dirty="0">
                  <a:solidFill>
                    <a:srgbClr val="0000FF"/>
                  </a:solidFill>
                  <a:latin typeface="+mn-lt"/>
                  <a:ea typeface="+mn-ea"/>
                </a:endParaRPr>
              </a:p>
            </p:txBody>
          </p:sp>
        </mc:Choice>
        <mc:Fallback xmlns="">
          <p:sp>
            <p:nvSpPr>
              <p:cNvPr id="48" name="文本框 47">
                <a:extLst>
                  <a:ext uri="{FF2B5EF4-FFF2-40B4-BE49-F238E27FC236}">
                    <a16:creationId xmlns:a16="http://schemas.microsoft.com/office/drawing/2014/main" id="{34DA3416-F6A0-40A8-8C2E-9639B6C64904}"/>
                  </a:ext>
                </a:extLst>
              </p:cNvPr>
              <p:cNvSpPr txBox="1">
                <a:spLocks noRot="1" noChangeAspect="1" noMove="1" noResize="1" noEditPoints="1" noAdjustHandles="1" noChangeArrowheads="1" noChangeShapeType="1" noTextEdit="1"/>
              </p:cNvSpPr>
              <p:nvPr/>
            </p:nvSpPr>
            <p:spPr>
              <a:xfrm>
                <a:off x="6785890" y="4614297"/>
                <a:ext cx="1493422" cy="806631"/>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16C1ADBE-2FA4-4D68-9592-96AC250D0930}"/>
                  </a:ext>
                </a:extLst>
              </p:cNvPr>
              <p:cNvSpPr txBox="1"/>
              <p:nvPr/>
            </p:nvSpPr>
            <p:spPr>
              <a:xfrm>
                <a:off x="4394401" y="5483669"/>
                <a:ext cx="2391489"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panose="02040503050406030204" pitchFamily="18" charset="0"/>
                              <a:ea typeface="+mn-ea"/>
                            </a:rPr>
                          </m:ctrlPr>
                        </m:naryPr>
                        <m:sub/>
                        <m:sup/>
                        <m:e>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rPr>
                            <m:t>𝑑𝑉</m:t>
                          </m:r>
                        </m:e>
                      </m:nary>
                    </m:oMath>
                  </m:oMathPara>
                </a14:m>
                <a:endParaRPr lang="zh-CN" altLang="en-US" sz="2800" dirty="0">
                  <a:solidFill>
                    <a:srgbClr val="0000FF"/>
                  </a:solidFill>
                  <a:latin typeface="+mn-lt"/>
                  <a:ea typeface="+mn-ea"/>
                </a:endParaRPr>
              </a:p>
            </p:txBody>
          </p:sp>
        </mc:Choice>
        <mc:Fallback xmlns="">
          <p:sp>
            <p:nvSpPr>
              <p:cNvPr id="49" name="文本框 48">
                <a:extLst>
                  <a:ext uri="{FF2B5EF4-FFF2-40B4-BE49-F238E27FC236}">
                    <a16:creationId xmlns:a16="http://schemas.microsoft.com/office/drawing/2014/main" id="{16C1ADBE-2FA4-4D68-9592-96AC250D0930}"/>
                  </a:ext>
                </a:extLst>
              </p:cNvPr>
              <p:cNvSpPr txBox="1">
                <a:spLocks noRot="1" noChangeAspect="1" noMove="1" noResize="1" noEditPoints="1" noAdjustHandles="1" noChangeArrowheads="1" noChangeShapeType="1" noTextEdit="1"/>
              </p:cNvSpPr>
              <p:nvPr/>
            </p:nvSpPr>
            <p:spPr>
              <a:xfrm>
                <a:off x="4394401" y="5483669"/>
                <a:ext cx="2391489" cy="1130181"/>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6855BEAB-1FA5-4D84-83AD-6812A109E3CE}"/>
                  </a:ext>
                </a:extLst>
              </p:cNvPr>
              <p:cNvSpPr txBox="1"/>
              <p:nvPr/>
            </p:nvSpPr>
            <p:spPr>
              <a:xfrm>
                <a:off x="6768199" y="5483669"/>
                <a:ext cx="2287101"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panose="02040503050406030204" pitchFamily="18" charset="0"/>
                              <a:ea typeface="+mn-ea"/>
                            </a:rPr>
                          </m:ctrlPr>
                        </m:naryPr>
                        <m:sub/>
                        <m:sup/>
                        <m:e>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𝐻</m:t>
                              </m:r>
                            </m:e>
                          </m:acc>
                          <m:r>
                            <a:rPr lang="en-US" altLang="zh-CN" sz="2800" b="0" i="1" smtClean="0">
                              <a:solidFill>
                                <a:srgbClr val="0000FF"/>
                              </a:solidFill>
                              <a:latin typeface="Cambria Math" panose="02040503050406030204" pitchFamily="18" charset="0"/>
                            </a:rPr>
                            <m:t>𝑑𝑉</m:t>
                          </m:r>
                        </m:e>
                      </m:nary>
                    </m:oMath>
                  </m:oMathPara>
                </a14:m>
                <a:endParaRPr lang="zh-CN" altLang="en-US" sz="2800" dirty="0">
                  <a:solidFill>
                    <a:srgbClr val="0000FF"/>
                  </a:solidFill>
                  <a:latin typeface="+mn-lt"/>
                  <a:ea typeface="+mn-ea"/>
                </a:endParaRPr>
              </a:p>
            </p:txBody>
          </p:sp>
        </mc:Choice>
        <mc:Fallback xmlns="">
          <p:sp>
            <p:nvSpPr>
              <p:cNvPr id="50" name="文本框 49">
                <a:extLst>
                  <a:ext uri="{FF2B5EF4-FFF2-40B4-BE49-F238E27FC236}">
                    <a16:creationId xmlns:a16="http://schemas.microsoft.com/office/drawing/2014/main" id="{6855BEAB-1FA5-4D84-83AD-6812A109E3CE}"/>
                  </a:ext>
                </a:extLst>
              </p:cNvPr>
              <p:cNvSpPr txBox="1">
                <a:spLocks noRot="1" noChangeAspect="1" noMove="1" noResize="1" noEditPoints="1" noAdjustHandles="1" noChangeArrowheads="1" noChangeShapeType="1" noTextEdit="1"/>
              </p:cNvSpPr>
              <p:nvPr/>
            </p:nvSpPr>
            <p:spPr>
              <a:xfrm>
                <a:off x="6768199" y="5483669"/>
                <a:ext cx="2287101" cy="1130181"/>
              </a:xfrm>
              <a:prstGeom prst="rect">
                <a:avLst/>
              </a:prstGeom>
              <a:blipFill>
                <a:blip r:embed="rId14"/>
                <a:stretch>
                  <a:fillRect/>
                </a:stretch>
              </a:blipFill>
            </p:spPr>
            <p:txBody>
              <a:bodyPr/>
              <a:lstStyle/>
              <a:p>
                <a:r>
                  <a:rPr lang="zh-CN" altLang="en-US">
                    <a:noFill/>
                  </a:rPr>
                  <a:t> </a:t>
                </a:r>
              </a:p>
            </p:txBody>
          </p:sp>
        </mc:Fallback>
      </mc:AlternateContent>
      <p:sp>
        <p:nvSpPr>
          <p:cNvPr id="51" name="Text Box 8">
            <a:extLst>
              <a:ext uri="{FF2B5EF4-FFF2-40B4-BE49-F238E27FC236}">
                <a16:creationId xmlns:a16="http://schemas.microsoft.com/office/drawing/2014/main" id="{7C50263F-C0BB-404B-903E-88B1E608F56F}"/>
              </a:ext>
            </a:extLst>
          </p:cNvPr>
          <p:cNvSpPr txBox="1">
            <a:spLocks noChangeArrowheads="1"/>
          </p:cNvSpPr>
          <p:nvPr/>
        </p:nvSpPr>
        <p:spPr bwMode="auto">
          <a:xfrm>
            <a:off x="622605" y="2897446"/>
            <a:ext cx="326724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螺线管内磁场为：</a:t>
            </a:r>
          </a:p>
        </p:txBody>
      </p:sp>
    </p:spTree>
    <p:extLst>
      <p:ext uri="{BB962C8B-B14F-4D97-AF65-F5344CB8AC3E}">
        <p14:creationId xmlns:p14="http://schemas.microsoft.com/office/powerpoint/2010/main" val="33264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5749"/>
                                        </p:tgtEl>
                                        <p:attrNameLst>
                                          <p:attrName>style.visibility</p:attrName>
                                        </p:attrNameLst>
                                      </p:cBhvr>
                                      <p:to>
                                        <p:strVal val="visible"/>
                                      </p:to>
                                    </p:set>
                                    <p:animEffect transition="in" filter="wipe(left)">
                                      <p:cBhvr>
                                        <p:cTn id="17" dur="500"/>
                                        <p:tgtEl>
                                          <p:spTgt spid="1157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5746"/>
                                        </p:tgtEl>
                                        <p:attrNameLst>
                                          <p:attrName>style.visibility</p:attrName>
                                        </p:attrNameLst>
                                      </p:cBhvr>
                                      <p:to>
                                        <p:strVal val="visible"/>
                                      </p:to>
                                    </p:set>
                                    <p:animEffect transition="in" filter="wipe(left)">
                                      <p:cBhvr>
                                        <p:cTn id="27" dur="500"/>
                                        <p:tgtEl>
                                          <p:spTgt spid="11574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wipe(left)">
                                      <p:cBhvr>
                                        <p:cTn id="37" dur="500"/>
                                        <p:tgtEl>
                                          <p:spTgt spid="4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left)">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7"/>
                                        </p:tgtEl>
                                        <p:attrNameLst>
                                          <p:attrName>style.visibility</p:attrName>
                                        </p:attrNameLst>
                                      </p:cBhvr>
                                      <p:to>
                                        <p:strVal val="visible"/>
                                      </p:to>
                                    </p:set>
                                    <p:animEffect transition="in" filter="wipe(left)">
                                      <p:cBhvr>
                                        <p:cTn id="67" dur="500"/>
                                        <p:tgtEl>
                                          <p:spTgt spid="4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8"/>
                                        </p:tgtEl>
                                        <p:attrNameLst>
                                          <p:attrName>style.visibility</p:attrName>
                                        </p:attrNameLst>
                                      </p:cBhvr>
                                      <p:to>
                                        <p:strVal val="visible"/>
                                      </p:to>
                                    </p:set>
                                    <p:animEffect transition="in" filter="wipe(left)">
                                      <p:cBhvr>
                                        <p:cTn id="72" dur="500"/>
                                        <p:tgtEl>
                                          <p:spTgt spid="48"/>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wipe(left)">
                                      <p:cBhvr>
                                        <p:cTn id="77" dur="500"/>
                                        <p:tgtEl>
                                          <p:spTgt spid="1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wipe(left)">
                                      <p:cBhvr>
                                        <p:cTn id="82" dur="500"/>
                                        <p:tgtEl>
                                          <p:spTgt spid="4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0"/>
                                        </p:tgtEl>
                                        <p:attrNameLst>
                                          <p:attrName>style.visibility</p:attrName>
                                        </p:attrNameLst>
                                      </p:cBhvr>
                                      <p:to>
                                        <p:strVal val="visible"/>
                                      </p:to>
                                    </p:set>
                                    <p:animEffect transition="in" filter="wipe(left)">
                                      <p:cBhvr>
                                        <p:cTn id="8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5749" grpId="0"/>
      <p:bldP spid="115746" grpId="0"/>
      <p:bldP spid="10" grpId="0"/>
      <p:bldP spid="12" grpId="0"/>
      <p:bldP spid="14" grpId="0"/>
      <p:bldP spid="42" grpId="0"/>
      <p:bldP spid="43" grpId="0"/>
      <p:bldP spid="44" grpId="0"/>
      <p:bldP spid="5" grpId="0"/>
      <p:bldP spid="46" grpId="0"/>
      <p:bldP spid="47" grpId="0"/>
      <p:bldP spid="48" grpId="0"/>
      <p:bldP spid="49" grpId="0"/>
      <p:bldP spid="50" grpId="0"/>
      <p:bldP spid="5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586459" y="2872153"/>
            <a:ext cx="393842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电磁场的能量密度：  </a:t>
            </a:r>
          </a:p>
        </p:txBody>
      </p:sp>
      <p:sp>
        <p:nvSpPr>
          <p:cNvPr id="4" name="Text Box 5"/>
          <p:cNvSpPr txBox="1">
            <a:spLocks noChangeArrowheads="1"/>
          </p:cNvSpPr>
          <p:nvPr/>
        </p:nvSpPr>
        <p:spPr bwMode="auto">
          <a:xfrm>
            <a:off x="586459" y="5584983"/>
            <a:ext cx="314380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电磁场的总能量：</a:t>
            </a:r>
          </a:p>
        </p:txBody>
      </p:sp>
      <p:sp>
        <p:nvSpPr>
          <p:cNvPr id="6" name="Text Box 9"/>
          <p:cNvSpPr txBox="1">
            <a:spLocks noChangeArrowheads="1"/>
          </p:cNvSpPr>
          <p:nvPr/>
        </p:nvSpPr>
        <p:spPr bwMode="auto">
          <a:xfrm>
            <a:off x="586459" y="1348154"/>
            <a:ext cx="401979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磁场所储存的总能量：</a:t>
            </a:r>
          </a:p>
        </p:txBody>
      </p:sp>
      <p:sp>
        <p:nvSpPr>
          <p:cNvPr id="8" name="Text Box 11"/>
          <p:cNvSpPr txBox="1">
            <a:spLocks noChangeArrowheads="1"/>
          </p:cNvSpPr>
          <p:nvPr/>
        </p:nvSpPr>
        <p:spPr bwMode="auto">
          <a:xfrm>
            <a:off x="586459" y="586154"/>
            <a:ext cx="3294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推广到一般情况：</a:t>
            </a:r>
          </a:p>
        </p:txBody>
      </p:sp>
      <p:sp>
        <p:nvSpPr>
          <p:cNvPr id="9" name="Text Box 12"/>
          <p:cNvSpPr txBox="1">
            <a:spLocks noChangeArrowheads="1"/>
          </p:cNvSpPr>
          <p:nvPr/>
        </p:nvSpPr>
        <p:spPr bwMode="auto">
          <a:xfrm>
            <a:off x="586459" y="2119541"/>
            <a:ext cx="5395169"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积分应遍及磁场存在的全空间。</a:t>
            </a:r>
          </a:p>
        </p:txBody>
      </p:sp>
      <p:sp>
        <p:nvSpPr>
          <p:cNvPr id="10" name="AutoShape 13"/>
          <p:cNvSpPr>
            <a:spLocks noChangeArrowheads="1"/>
          </p:cNvSpPr>
          <p:nvPr/>
        </p:nvSpPr>
        <p:spPr bwMode="auto">
          <a:xfrm>
            <a:off x="1657131" y="4622807"/>
            <a:ext cx="2590800" cy="609600"/>
          </a:xfrm>
          <a:prstGeom prst="wedgeEllipseCallout">
            <a:avLst>
              <a:gd name="adj1" fmla="val 42736"/>
              <a:gd name="adj2" fmla="val -126943"/>
            </a:avLst>
          </a:prstGeom>
          <a:solidFill>
            <a:srgbClr val="FFFFFF"/>
          </a:solidFill>
          <a:ln w="44450">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800" dirty="0">
                <a:solidFill>
                  <a:srgbClr val="0000FF"/>
                </a:solidFill>
                <a:latin typeface="+mn-ea"/>
                <a:ea typeface="+mn-ea"/>
              </a:rPr>
              <a:t>电场能量密度</a:t>
            </a:r>
          </a:p>
        </p:txBody>
      </p:sp>
      <p:sp>
        <p:nvSpPr>
          <p:cNvPr id="11" name="AutoShape 14"/>
          <p:cNvSpPr>
            <a:spLocks noChangeArrowheads="1"/>
          </p:cNvSpPr>
          <p:nvPr/>
        </p:nvSpPr>
        <p:spPr bwMode="auto">
          <a:xfrm>
            <a:off x="4942342" y="4674994"/>
            <a:ext cx="2590800" cy="609600"/>
          </a:xfrm>
          <a:prstGeom prst="wedgeEllipseCallout">
            <a:avLst>
              <a:gd name="adj1" fmla="val -33038"/>
              <a:gd name="adj2" fmla="val -138401"/>
            </a:avLst>
          </a:prstGeom>
          <a:solidFill>
            <a:srgbClr val="FFFFFF"/>
          </a:solidFill>
          <a:ln w="44450">
            <a:solidFill>
              <a:srgbClr val="33CC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FontTx/>
              <a:buNone/>
            </a:pPr>
            <a:r>
              <a:rPr lang="zh-CN" altLang="en-US" sz="2800" dirty="0">
                <a:solidFill>
                  <a:srgbClr val="0000FF"/>
                </a:solidFill>
                <a:latin typeface="+mn-ea"/>
                <a:ea typeface="+mn-ea"/>
              </a:rPr>
              <a:t>磁场能量密度</a:t>
            </a: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14154F3-957E-42FD-AAE8-41B694F31629}"/>
                  </a:ext>
                </a:extLst>
              </p:cNvPr>
              <p:cNvSpPr txBox="1"/>
              <p:nvPr/>
            </p:nvSpPr>
            <p:spPr>
              <a:xfrm>
                <a:off x="4481565" y="1100623"/>
                <a:ext cx="2391489"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panose="02040503050406030204" pitchFamily="18" charset="0"/>
                              <a:ea typeface="+mn-ea"/>
                            </a:rPr>
                          </m:ctrlPr>
                        </m:naryPr>
                        <m:sub/>
                        <m:sup/>
                        <m:e>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rPr>
                            <m:t>𝑑𝑉</m:t>
                          </m:r>
                        </m:e>
                      </m:nary>
                    </m:oMath>
                  </m:oMathPara>
                </a14:m>
                <a:endParaRPr lang="zh-CN" altLang="en-US" sz="2800" dirty="0">
                  <a:solidFill>
                    <a:srgbClr val="0000FF"/>
                  </a:solidFill>
                  <a:latin typeface="+mn-lt"/>
                  <a:ea typeface="+mn-ea"/>
                </a:endParaRPr>
              </a:p>
            </p:txBody>
          </p:sp>
        </mc:Choice>
        <mc:Fallback xmlns="">
          <p:sp>
            <p:nvSpPr>
              <p:cNvPr id="12" name="文本框 11">
                <a:extLst>
                  <a:ext uri="{FF2B5EF4-FFF2-40B4-BE49-F238E27FC236}">
                    <a16:creationId xmlns:a16="http://schemas.microsoft.com/office/drawing/2014/main" id="{214154F3-957E-42FD-AAE8-41B694F31629}"/>
                  </a:ext>
                </a:extLst>
              </p:cNvPr>
              <p:cNvSpPr txBox="1">
                <a:spLocks noRot="1" noChangeAspect="1" noMove="1" noResize="1" noEditPoints="1" noAdjustHandles="1" noChangeArrowheads="1" noChangeShapeType="1" noTextEdit="1"/>
              </p:cNvSpPr>
              <p:nvPr/>
            </p:nvSpPr>
            <p:spPr>
              <a:xfrm>
                <a:off x="4481565" y="1100623"/>
                <a:ext cx="2391489" cy="113018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3EBC83FA-AAAB-4415-AD70-B2F434CB04A1}"/>
                  </a:ext>
                </a:extLst>
              </p:cNvPr>
              <p:cNvSpPr txBox="1"/>
              <p:nvPr/>
            </p:nvSpPr>
            <p:spPr>
              <a:xfrm>
                <a:off x="6855363" y="1100623"/>
                <a:ext cx="2287101"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panose="02040503050406030204" pitchFamily="18" charset="0"/>
                              <a:ea typeface="+mn-ea"/>
                            </a:rPr>
                          </m:ctrlPr>
                        </m:naryPr>
                        <m:sub/>
                        <m:sup/>
                        <m:e>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𝐻</m:t>
                              </m:r>
                            </m:e>
                          </m:acc>
                          <m:r>
                            <a:rPr lang="en-US" altLang="zh-CN" sz="2800" b="0" i="1" smtClean="0">
                              <a:solidFill>
                                <a:srgbClr val="0000FF"/>
                              </a:solidFill>
                              <a:latin typeface="Cambria Math" panose="02040503050406030204" pitchFamily="18" charset="0"/>
                            </a:rPr>
                            <m:t>𝑑𝑉</m:t>
                          </m:r>
                        </m:e>
                      </m:nary>
                    </m:oMath>
                  </m:oMathPara>
                </a14:m>
                <a:endParaRPr lang="zh-CN" altLang="en-US" sz="2800" dirty="0">
                  <a:solidFill>
                    <a:srgbClr val="0000FF"/>
                  </a:solidFill>
                  <a:latin typeface="+mn-lt"/>
                  <a:ea typeface="+mn-ea"/>
                </a:endParaRPr>
              </a:p>
            </p:txBody>
          </p:sp>
        </mc:Choice>
        <mc:Fallback xmlns="">
          <p:sp>
            <p:nvSpPr>
              <p:cNvPr id="13" name="文本框 12">
                <a:extLst>
                  <a:ext uri="{FF2B5EF4-FFF2-40B4-BE49-F238E27FC236}">
                    <a16:creationId xmlns:a16="http://schemas.microsoft.com/office/drawing/2014/main" id="{3EBC83FA-AAAB-4415-AD70-B2F434CB04A1}"/>
                  </a:ext>
                </a:extLst>
              </p:cNvPr>
              <p:cNvSpPr txBox="1">
                <a:spLocks noRot="1" noChangeAspect="1" noMove="1" noResize="1" noEditPoints="1" noAdjustHandles="1" noChangeArrowheads="1" noChangeShapeType="1" noTextEdit="1"/>
              </p:cNvSpPr>
              <p:nvPr/>
            </p:nvSpPr>
            <p:spPr>
              <a:xfrm>
                <a:off x="6855363" y="1100623"/>
                <a:ext cx="2287101" cy="113018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56610E5-F4D6-41CF-A9F7-6C9DF0B82F89}"/>
                  </a:ext>
                </a:extLst>
              </p:cNvPr>
              <p:cNvSpPr txBox="1"/>
              <p:nvPr/>
            </p:nvSpPr>
            <p:spPr>
              <a:xfrm>
                <a:off x="2611411" y="3512123"/>
                <a:ext cx="3370217"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d>
                        <m:dPr>
                          <m:ctrlPr>
                            <a:rPr lang="en-US" altLang="zh-CN" sz="2800" b="0" i="1" smtClean="0">
                              <a:solidFill>
                                <a:srgbClr val="0000FF"/>
                              </a:solidFill>
                              <a:latin typeface="Cambria Math" panose="02040503050406030204" pitchFamily="18" charset="0"/>
                              <a:ea typeface="+mn-ea"/>
                            </a:rPr>
                          </m:ctrlPr>
                        </m:d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𝐷</m:t>
                              </m:r>
                            </m:e>
                          </m:acc>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𝐻</m:t>
                              </m:r>
                            </m:e>
                          </m:acc>
                        </m:e>
                      </m:d>
                    </m:oMath>
                  </m:oMathPara>
                </a14:m>
                <a:endParaRPr lang="zh-CN" altLang="en-US" sz="2800" dirty="0">
                  <a:solidFill>
                    <a:srgbClr val="0000FF"/>
                  </a:solidFill>
                  <a:latin typeface="+mn-lt"/>
                  <a:ea typeface="+mn-ea"/>
                </a:endParaRPr>
              </a:p>
            </p:txBody>
          </p:sp>
        </mc:Choice>
        <mc:Fallback xmlns="">
          <p:sp>
            <p:nvSpPr>
              <p:cNvPr id="15" name="文本框 14">
                <a:extLst>
                  <a:ext uri="{FF2B5EF4-FFF2-40B4-BE49-F238E27FC236}">
                    <a16:creationId xmlns:a16="http://schemas.microsoft.com/office/drawing/2014/main" id="{956610E5-F4D6-41CF-A9F7-6C9DF0B82F89}"/>
                  </a:ext>
                </a:extLst>
              </p:cNvPr>
              <p:cNvSpPr txBox="1">
                <a:spLocks noRot="1" noChangeAspect="1" noMove="1" noResize="1" noEditPoints="1" noAdjustHandles="1" noChangeArrowheads="1" noChangeShapeType="1" noTextEdit="1"/>
              </p:cNvSpPr>
              <p:nvPr/>
            </p:nvSpPr>
            <p:spPr>
              <a:xfrm>
                <a:off x="2611411" y="3512123"/>
                <a:ext cx="3370217" cy="80663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C7FEBA6-0AFB-45D5-91DB-61BDA5901D00}"/>
                  </a:ext>
                </a:extLst>
              </p:cNvPr>
              <p:cNvSpPr txBox="1"/>
              <p:nvPr/>
            </p:nvSpPr>
            <p:spPr>
              <a:xfrm>
                <a:off x="3730268" y="5349932"/>
                <a:ext cx="4250202"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𝑊</m:t>
                      </m:r>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panose="02040503050406030204" pitchFamily="18" charset="0"/>
                              <a:ea typeface="+mn-ea"/>
                            </a:rPr>
                          </m:ctrlPr>
                        </m:naryPr>
                        <m:sub/>
                        <m:sup/>
                        <m:e>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d>
                            <m:dPr>
                              <m:ctrlPr>
                                <a:rPr lang="en-US" altLang="zh-CN" sz="2800" i="1">
                                  <a:solidFill>
                                    <a:srgbClr val="0000FF"/>
                                  </a:solidFill>
                                  <a:latin typeface="Cambria Math" panose="02040503050406030204" pitchFamily="18" charset="0"/>
                                </a:rPr>
                              </m:ctrlPr>
                            </m:d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𝐷</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𝐻</m:t>
                                  </m:r>
                                </m:e>
                              </m:acc>
                            </m:e>
                          </m:d>
                          <m:r>
                            <a:rPr lang="en-US" altLang="zh-CN" sz="2800" b="0" i="1" smtClean="0">
                              <a:solidFill>
                                <a:srgbClr val="0000FF"/>
                              </a:solidFill>
                              <a:latin typeface="Cambria Math" panose="02040503050406030204" pitchFamily="18" charset="0"/>
                            </a:rPr>
                            <m:t>𝑑𝑉</m:t>
                          </m:r>
                        </m:e>
                      </m:nary>
                    </m:oMath>
                  </m:oMathPara>
                </a14:m>
                <a:endParaRPr lang="zh-CN" altLang="en-US" sz="2800" dirty="0">
                  <a:solidFill>
                    <a:srgbClr val="0000FF"/>
                  </a:solidFill>
                  <a:latin typeface="+mn-lt"/>
                  <a:ea typeface="+mn-ea"/>
                </a:endParaRPr>
              </a:p>
            </p:txBody>
          </p:sp>
        </mc:Choice>
        <mc:Fallback xmlns="">
          <p:sp>
            <p:nvSpPr>
              <p:cNvPr id="16" name="文本框 15">
                <a:extLst>
                  <a:ext uri="{FF2B5EF4-FFF2-40B4-BE49-F238E27FC236}">
                    <a16:creationId xmlns:a16="http://schemas.microsoft.com/office/drawing/2014/main" id="{3C7FEBA6-0AFB-45D5-91DB-61BDA5901D00}"/>
                  </a:ext>
                </a:extLst>
              </p:cNvPr>
              <p:cNvSpPr txBox="1">
                <a:spLocks noRot="1" noChangeAspect="1" noMove="1" noResize="1" noEditPoints="1" noAdjustHandles="1" noChangeArrowheads="1" noChangeShapeType="1" noTextEdit="1"/>
              </p:cNvSpPr>
              <p:nvPr/>
            </p:nvSpPr>
            <p:spPr>
              <a:xfrm>
                <a:off x="3730268" y="5349932"/>
                <a:ext cx="4250202" cy="1130181"/>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3465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left)">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wipe(left)">
                                      <p:cBhvr>
                                        <p:cTn id="5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6" grpId="0"/>
      <p:bldP spid="8" grpId="0"/>
      <p:bldP spid="9" grpId="0"/>
      <p:bldP spid="10" grpId="0" animBg="1"/>
      <p:bldP spid="11" grpId="0" animBg="1"/>
      <p:bldP spid="12" grpId="0"/>
      <p:bldP spid="13"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93" name="Text Box 81"/>
          <p:cNvSpPr txBox="1">
            <a:spLocks noChangeArrowheads="1"/>
          </p:cNvSpPr>
          <p:nvPr/>
        </p:nvSpPr>
        <p:spPr bwMode="auto">
          <a:xfrm>
            <a:off x="679938" y="337162"/>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7030A0"/>
                </a:solidFill>
                <a:latin typeface="+mn-ea"/>
                <a:ea typeface="+mn-ea"/>
              </a:rPr>
              <a:t>一、电磁感应的基本规律</a:t>
            </a:r>
          </a:p>
        </p:txBody>
      </p:sp>
      <p:sp>
        <p:nvSpPr>
          <p:cNvPr id="13394" name="Text Box 82"/>
          <p:cNvSpPr txBox="1">
            <a:spLocks noChangeArrowheads="1"/>
          </p:cNvSpPr>
          <p:nvPr/>
        </p:nvSpPr>
        <p:spPr bwMode="auto">
          <a:xfrm>
            <a:off x="756138" y="1078524"/>
            <a:ext cx="3983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marL="457200" indent="-457200" algn="just" eaLnBrk="1" hangingPunct="1">
              <a:buFont typeface="Wingdings" panose="05000000000000000000" pitchFamily="2" charset="2"/>
              <a:buChar char="Ø"/>
            </a:pPr>
            <a:r>
              <a:rPr kumimoji="1" lang="zh-CN" altLang="en-US" b="0" dirty="0">
                <a:solidFill>
                  <a:srgbClr val="0000FF"/>
                </a:solidFill>
                <a:latin typeface="+mn-ea"/>
                <a:ea typeface="+mn-ea"/>
              </a:rPr>
              <a:t>电磁感应的基本现象</a:t>
            </a:r>
          </a:p>
        </p:txBody>
      </p:sp>
      <mc:AlternateContent xmlns:mc="http://schemas.openxmlformats.org/markup-compatibility/2006" xmlns:a14="http://schemas.microsoft.com/office/drawing/2010/main">
        <mc:Choice Requires="a14">
          <p:sp>
            <p:nvSpPr>
              <p:cNvPr id="13539" name="Text Box 227"/>
              <p:cNvSpPr txBox="1">
                <a:spLocks noChangeArrowheads="1"/>
              </p:cNvSpPr>
              <p:nvPr/>
            </p:nvSpPr>
            <p:spPr bwMode="auto">
              <a:xfrm>
                <a:off x="912507" y="5214361"/>
                <a:ext cx="2227264" cy="1384995"/>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squar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感应电流与</a:t>
                </a:r>
                <a14:m>
                  <m:oMath xmlns:m="http://schemas.openxmlformats.org/officeDocument/2006/math">
                    <m:r>
                      <a:rPr kumimoji="1" lang="en-US" altLang="zh-CN" b="0" i="1" smtClean="0">
                        <a:solidFill>
                          <a:srgbClr val="0000FF"/>
                        </a:solidFill>
                        <a:latin typeface="Cambria Math" panose="02040503050406030204" pitchFamily="18" charset="0"/>
                        <a:ea typeface="+mn-ea"/>
                      </a:rPr>
                      <m:t>𝑁</m:t>
                    </m:r>
                    <m:r>
                      <a:rPr kumimoji="1" lang="en-US" altLang="zh-CN" b="0" i="1" smtClean="0">
                        <a:solidFill>
                          <a:srgbClr val="0000FF"/>
                        </a:solidFill>
                        <a:latin typeface="Cambria Math" panose="02040503050406030204" pitchFamily="18" charset="0"/>
                        <a:ea typeface="+mn-ea"/>
                      </a:rPr>
                      <m:t>−</m:t>
                    </m:r>
                    <m:r>
                      <a:rPr kumimoji="1" lang="en-US" altLang="zh-CN" b="0" i="1" smtClean="0">
                        <a:solidFill>
                          <a:srgbClr val="0000FF"/>
                        </a:solidFill>
                        <a:latin typeface="Cambria Math" panose="02040503050406030204" pitchFamily="18" charset="0"/>
                        <a:ea typeface="+mn-ea"/>
                      </a:rPr>
                      <m:t>𝑆</m:t>
                    </m:r>
                  </m:oMath>
                </a14:m>
                <a:r>
                  <a:rPr kumimoji="1" lang="zh-CN" altLang="en-US" b="0" dirty="0">
                    <a:solidFill>
                      <a:srgbClr val="0000FF"/>
                    </a:solidFill>
                    <a:latin typeface="+mn-ea"/>
                    <a:ea typeface="+mn-ea"/>
                  </a:rPr>
                  <a:t>的磁性、速度有关</a:t>
                </a:r>
              </a:p>
            </p:txBody>
          </p:sp>
        </mc:Choice>
        <mc:Fallback xmlns="">
          <p:sp>
            <p:nvSpPr>
              <p:cNvPr id="13539" name="Text Box 227"/>
              <p:cNvSpPr txBox="1">
                <a:spLocks noRot="1" noChangeAspect="1" noMove="1" noResize="1" noEditPoints="1" noAdjustHandles="1" noChangeArrowheads="1" noChangeShapeType="1" noTextEdit="1"/>
              </p:cNvSpPr>
              <p:nvPr/>
            </p:nvSpPr>
            <p:spPr bwMode="auto">
              <a:xfrm>
                <a:off x="912507" y="5214361"/>
                <a:ext cx="2227264" cy="1384995"/>
              </a:xfrm>
              <a:prstGeom prst="rect">
                <a:avLst/>
              </a:prstGeom>
              <a:blipFill>
                <a:blip r:embed="rId3"/>
                <a:stretch>
                  <a:fillRect l="-5753" t="-4386" r="-21370" b="-109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sp>
        <p:nvSpPr>
          <p:cNvPr id="13583" name="Text Box 271"/>
          <p:cNvSpPr txBox="1">
            <a:spLocks noChangeArrowheads="1"/>
          </p:cNvSpPr>
          <p:nvPr/>
        </p:nvSpPr>
        <p:spPr bwMode="auto">
          <a:xfrm>
            <a:off x="3511404" y="5214361"/>
            <a:ext cx="269817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与有无磁介质、</a:t>
            </a:r>
          </a:p>
          <a:p>
            <a:pPr algn="just" eaLnBrk="1" hangingPunct="1"/>
            <a:r>
              <a:rPr kumimoji="1" lang="zh-CN" altLang="en-US" b="0" dirty="0">
                <a:solidFill>
                  <a:srgbClr val="0000FF"/>
                </a:solidFill>
                <a:latin typeface="+mn-ea"/>
                <a:ea typeface="+mn-ea"/>
              </a:rPr>
              <a:t>速度、电源极</a:t>
            </a:r>
          </a:p>
          <a:p>
            <a:pPr algn="just" eaLnBrk="1" hangingPunct="1"/>
            <a:r>
              <a:rPr kumimoji="1" lang="zh-CN" altLang="en-US" b="0" dirty="0">
                <a:solidFill>
                  <a:srgbClr val="0000FF"/>
                </a:solidFill>
                <a:latin typeface="+mn-ea"/>
                <a:ea typeface="+mn-ea"/>
              </a:rPr>
              <a:t>性有关</a:t>
            </a:r>
          </a:p>
        </p:txBody>
      </p:sp>
      <p:sp>
        <p:nvSpPr>
          <p:cNvPr id="13584" name="Text Box 272"/>
          <p:cNvSpPr txBox="1">
            <a:spLocks noChangeArrowheads="1"/>
          </p:cNvSpPr>
          <p:nvPr/>
        </p:nvSpPr>
        <p:spPr bwMode="auto">
          <a:xfrm>
            <a:off x="6429028" y="5226169"/>
            <a:ext cx="269817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与有无磁介质、</a:t>
            </a:r>
          </a:p>
          <a:p>
            <a:pPr algn="just" eaLnBrk="1" hangingPunct="1"/>
            <a:r>
              <a:rPr kumimoji="1" lang="zh-CN" altLang="en-US" b="0" dirty="0">
                <a:solidFill>
                  <a:srgbClr val="0000FF"/>
                </a:solidFill>
                <a:latin typeface="+mn-ea"/>
                <a:ea typeface="+mn-ea"/>
              </a:rPr>
              <a:t>开关速度、电</a:t>
            </a:r>
          </a:p>
          <a:p>
            <a:pPr algn="just" eaLnBrk="1" hangingPunct="1"/>
            <a:r>
              <a:rPr kumimoji="1" lang="zh-CN" altLang="en-US" b="0" dirty="0">
                <a:solidFill>
                  <a:srgbClr val="0000FF"/>
                </a:solidFill>
                <a:latin typeface="+mn-ea"/>
                <a:ea typeface="+mn-ea"/>
              </a:rPr>
              <a:t>源极性有关</a:t>
            </a:r>
          </a:p>
        </p:txBody>
      </p:sp>
      <p:grpSp>
        <p:nvGrpSpPr>
          <p:cNvPr id="5" name="组合 4">
            <a:extLst>
              <a:ext uri="{FF2B5EF4-FFF2-40B4-BE49-F238E27FC236}">
                <a16:creationId xmlns:a16="http://schemas.microsoft.com/office/drawing/2014/main" id="{67AC9390-D090-4059-9254-112D51A797A0}"/>
              </a:ext>
            </a:extLst>
          </p:cNvPr>
          <p:cNvGrpSpPr/>
          <p:nvPr/>
        </p:nvGrpSpPr>
        <p:grpSpPr>
          <a:xfrm>
            <a:off x="1059352" y="1724637"/>
            <a:ext cx="8457282" cy="3521475"/>
            <a:chOff x="1059352" y="1724637"/>
            <a:chExt cx="8457282" cy="3521475"/>
          </a:xfrm>
        </p:grpSpPr>
        <p:grpSp>
          <p:nvGrpSpPr>
            <p:cNvPr id="6152" name="组合 103"/>
            <p:cNvGrpSpPr>
              <a:grpSpLocks/>
            </p:cNvGrpSpPr>
            <p:nvPr/>
          </p:nvGrpSpPr>
          <p:grpSpPr bwMode="auto">
            <a:xfrm>
              <a:off x="1059352" y="1724637"/>
              <a:ext cx="8156575" cy="3244850"/>
              <a:chOff x="684213" y="1865313"/>
              <a:chExt cx="8156575" cy="3244850"/>
            </a:xfrm>
          </p:grpSpPr>
          <p:sp>
            <p:nvSpPr>
              <p:cNvPr id="6154" name="Oval 99"/>
              <p:cNvSpPr>
                <a:spLocks noChangeArrowheads="1"/>
              </p:cNvSpPr>
              <p:nvPr/>
            </p:nvSpPr>
            <p:spPr bwMode="auto">
              <a:xfrm>
                <a:off x="1212850" y="3662363"/>
                <a:ext cx="914400" cy="381000"/>
              </a:xfrm>
              <a:prstGeom prst="ellipse">
                <a:avLst/>
              </a:prstGeom>
              <a:noFill/>
              <a:ln w="4127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55" name="Oval 102"/>
              <p:cNvSpPr>
                <a:spLocks noChangeArrowheads="1"/>
              </p:cNvSpPr>
              <p:nvPr/>
            </p:nvSpPr>
            <p:spPr bwMode="auto">
              <a:xfrm>
                <a:off x="1193800" y="3409950"/>
                <a:ext cx="914400" cy="381000"/>
              </a:xfrm>
              <a:prstGeom prst="ellipse">
                <a:avLst/>
              </a:prstGeom>
              <a:noFill/>
              <a:ln w="412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56" name="Oval 105"/>
              <p:cNvSpPr>
                <a:spLocks noChangeArrowheads="1"/>
              </p:cNvSpPr>
              <p:nvPr/>
            </p:nvSpPr>
            <p:spPr bwMode="auto">
              <a:xfrm>
                <a:off x="1208088" y="2924175"/>
                <a:ext cx="914400" cy="381000"/>
              </a:xfrm>
              <a:prstGeom prst="ellipse">
                <a:avLst/>
              </a:prstGeom>
              <a:noFill/>
              <a:ln w="412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57" name="Oval 106"/>
              <p:cNvSpPr>
                <a:spLocks noChangeArrowheads="1"/>
              </p:cNvSpPr>
              <p:nvPr/>
            </p:nvSpPr>
            <p:spPr bwMode="auto">
              <a:xfrm>
                <a:off x="1203325" y="3176588"/>
                <a:ext cx="914400" cy="381000"/>
              </a:xfrm>
              <a:prstGeom prst="ellipse">
                <a:avLst/>
              </a:prstGeom>
              <a:noFill/>
              <a:ln w="412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58" name="Line 119"/>
              <p:cNvSpPr>
                <a:spLocks noChangeShapeType="1"/>
              </p:cNvSpPr>
              <p:nvPr/>
            </p:nvSpPr>
            <p:spPr bwMode="auto">
              <a:xfrm>
                <a:off x="1879600" y="4067175"/>
                <a:ext cx="0" cy="37465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59" name="Line 120"/>
              <p:cNvSpPr>
                <a:spLocks noChangeShapeType="1"/>
              </p:cNvSpPr>
              <p:nvPr/>
            </p:nvSpPr>
            <p:spPr bwMode="auto">
              <a:xfrm>
                <a:off x="1727200" y="4067175"/>
                <a:ext cx="0" cy="37465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60" name="Line 121"/>
              <p:cNvSpPr>
                <a:spLocks noChangeShapeType="1"/>
              </p:cNvSpPr>
              <p:nvPr/>
            </p:nvSpPr>
            <p:spPr bwMode="auto">
              <a:xfrm rot="-5400000">
                <a:off x="1195388" y="3911600"/>
                <a:ext cx="0" cy="102235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61" name="Line 122"/>
              <p:cNvSpPr>
                <a:spLocks noChangeShapeType="1"/>
              </p:cNvSpPr>
              <p:nvPr/>
            </p:nvSpPr>
            <p:spPr bwMode="auto">
              <a:xfrm rot="-5400000">
                <a:off x="2239169" y="4093369"/>
                <a:ext cx="0" cy="661988"/>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62" name="Line 124"/>
              <p:cNvSpPr>
                <a:spLocks noChangeShapeType="1"/>
              </p:cNvSpPr>
              <p:nvPr/>
            </p:nvSpPr>
            <p:spPr bwMode="auto">
              <a:xfrm>
                <a:off x="2565400" y="4448175"/>
                <a:ext cx="0" cy="496888"/>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63" name="Line 126"/>
              <p:cNvSpPr>
                <a:spLocks noChangeShapeType="1"/>
              </p:cNvSpPr>
              <p:nvPr/>
            </p:nvSpPr>
            <p:spPr bwMode="auto">
              <a:xfrm rot="-5400000">
                <a:off x="1033463" y="4579938"/>
                <a:ext cx="0" cy="69850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64" name="Line 128"/>
              <p:cNvSpPr>
                <a:spLocks noChangeShapeType="1"/>
              </p:cNvSpPr>
              <p:nvPr/>
            </p:nvSpPr>
            <p:spPr bwMode="auto">
              <a:xfrm rot="-5400000">
                <a:off x="2176463" y="4579938"/>
                <a:ext cx="0" cy="69850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65" name="Oval 129"/>
              <p:cNvSpPr>
                <a:spLocks noChangeArrowheads="1"/>
              </p:cNvSpPr>
              <p:nvPr/>
            </p:nvSpPr>
            <p:spPr bwMode="auto">
              <a:xfrm>
                <a:off x="1403350" y="4724400"/>
                <a:ext cx="381000" cy="381000"/>
              </a:xfrm>
              <a:prstGeom prst="ellipse">
                <a:avLst/>
              </a:prstGeom>
              <a:noFill/>
              <a:ln w="444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66" name="Line 130"/>
              <p:cNvSpPr>
                <a:spLocks noChangeShapeType="1"/>
              </p:cNvSpPr>
              <p:nvPr/>
            </p:nvSpPr>
            <p:spPr bwMode="auto">
              <a:xfrm>
                <a:off x="684213" y="4400550"/>
                <a:ext cx="0" cy="496888"/>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67" name="Line 131"/>
              <p:cNvSpPr>
                <a:spLocks noChangeShapeType="1"/>
              </p:cNvSpPr>
              <p:nvPr/>
            </p:nvSpPr>
            <p:spPr bwMode="auto">
              <a:xfrm flipH="1">
                <a:off x="1422400" y="4652963"/>
                <a:ext cx="381000" cy="457200"/>
              </a:xfrm>
              <a:prstGeom prst="line">
                <a:avLst/>
              </a:prstGeom>
              <a:noFill/>
              <a:ln w="41275">
                <a:solidFill>
                  <a:srgbClr val="000000"/>
                </a:solidFill>
                <a:round/>
                <a:headEnd type="arrow" w="med" len="me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68" name="Oval 135"/>
              <p:cNvSpPr>
                <a:spLocks noChangeArrowheads="1"/>
              </p:cNvSpPr>
              <p:nvPr/>
            </p:nvSpPr>
            <p:spPr bwMode="auto">
              <a:xfrm>
                <a:off x="3732213" y="3303588"/>
                <a:ext cx="914400" cy="381000"/>
              </a:xfrm>
              <a:prstGeom prst="ellipse">
                <a:avLst/>
              </a:prstGeom>
              <a:noFill/>
              <a:ln w="412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69" name="Oval 136"/>
              <p:cNvSpPr>
                <a:spLocks noChangeArrowheads="1"/>
              </p:cNvSpPr>
              <p:nvPr/>
            </p:nvSpPr>
            <p:spPr bwMode="auto">
              <a:xfrm>
                <a:off x="3713163" y="3051175"/>
                <a:ext cx="914400" cy="381000"/>
              </a:xfrm>
              <a:prstGeom prst="ellipse">
                <a:avLst/>
              </a:prstGeom>
              <a:noFill/>
              <a:ln w="412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70" name="Oval 137"/>
              <p:cNvSpPr>
                <a:spLocks noChangeArrowheads="1"/>
              </p:cNvSpPr>
              <p:nvPr/>
            </p:nvSpPr>
            <p:spPr bwMode="auto">
              <a:xfrm>
                <a:off x="3727450" y="2565400"/>
                <a:ext cx="914400" cy="381000"/>
              </a:xfrm>
              <a:prstGeom prst="ellipse">
                <a:avLst/>
              </a:prstGeom>
              <a:noFill/>
              <a:ln w="412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71" name="Oval 138"/>
              <p:cNvSpPr>
                <a:spLocks noChangeArrowheads="1"/>
              </p:cNvSpPr>
              <p:nvPr/>
            </p:nvSpPr>
            <p:spPr bwMode="auto">
              <a:xfrm>
                <a:off x="3722688" y="2817813"/>
                <a:ext cx="914400" cy="381000"/>
              </a:xfrm>
              <a:prstGeom prst="ellipse">
                <a:avLst/>
              </a:prstGeom>
              <a:noFill/>
              <a:ln w="412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72" name="Line 139"/>
              <p:cNvSpPr>
                <a:spLocks noChangeShapeType="1"/>
              </p:cNvSpPr>
              <p:nvPr/>
            </p:nvSpPr>
            <p:spPr bwMode="auto">
              <a:xfrm>
                <a:off x="4398963" y="3708400"/>
                <a:ext cx="0" cy="37465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73" name="Line 140"/>
              <p:cNvSpPr>
                <a:spLocks noChangeShapeType="1"/>
              </p:cNvSpPr>
              <p:nvPr/>
            </p:nvSpPr>
            <p:spPr bwMode="auto">
              <a:xfrm>
                <a:off x="4246563" y="3708400"/>
                <a:ext cx="0" cy="37465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74" name="Line 141"/>
              <p:cNvSpPr>
                <a:spLocks noChangeShapeType="1"/>
              </p:cNvSpPr>
              <p:nvPr/>
            </p:nvSpPr>
            <p:spPr bwMode="auto">
              <a:xfrm rot="-5400000">
                <a:off x="3714750" y="3552825"/>
                <a:ext cx="0" cy="102235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75" name="Line 142"/>
              <p:cNvSpPr>
                <a:spLocks noChangeShapeType="1"/>
              </p:cNvSpPr>
              <p:nvPr/>
            </p:nvSpPr>
            <p:spPr bwMode="auto">
              <a:xfrm rot="-5400000">
                <a:off x="4758532" y="3734594"/>
                <a:ext cx="0" cy="661987"/>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76" name="Line 143"/>
              <p:cNvSpPr>
                <a:spLocks noChangeShapeType="1"/>
              </p:cNvSpPr>
              <p:nvPr/>
            </p:nvSpPr>
            <p:spPr bwMode="auto">
              <a:xfrm>
                <a:off x="5084763" y="4089400"/>
                <a:ext cx="0" cy="496888"/>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77" name="Line 144"/>
              <p:cNvSpPr>
                <a:spLocks noChangeShapeType="1"/>
              </p:cNvSpPr>
              <p:nvPr/>
            </p:nvSpPr>
            <p:spPr bwMode="auto">
              <a:xfrm rot="-5400000">
                <a:off x="3552825" y="4221163"/>
                <a:ext cx="0" cy="69850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78" name="Line 145"/>
              <p:cNvSpPr>
                <a:spLocks noChangeShapeType="1"/>
              </p:cNvSpPr>
              <p:nvPr/>
            </p:nvSpPr>
            <p:spPr bwMode="auto">
              <a:xfrm rot="-5400000">
                <a:off x="4695825" y="4221163"/>
                <a:ext cx="0" cy="69850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79" name="Oval 146"/>
              <p:cNvSpPr>
                <a:spLocks noChangeArrowheads="1"/>
              </p:cNvSpPr>
              <p:nvPr/>
            </p:nvSpPr>
            <p:spPr bwMode="auto">
              <a:xfrm>
                <a:off x="3924300" y="4365625"/>
                <a:ext cx="414338" cy="393700"/>
              </a:xfrm>
              <a:prstGeom prst="ellipse">
                <a:avLst/>
              </a:prstGeom>
              <a:noFill/>
              <a:ln w="444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80" name="Line 147"/>
              <p:cNvSpPr>
                <a:spLocks noChangeShapeType="1"/>
              </p:cNvSpPr>
              <p:nvPr/>
            </p:nvSpPr>
            <p:spPr bwMode="auto">
              <a:xfrm>
                <a:off x="3203575" y="4041775"/>
                <a:ext cx="0" cy="496888"/>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81" name="Line 148"/>
              <p:cNvSpPr>
                <a:spLocks noChangeShapeType="1"/>
              </p:cNvSpPr>
              <p:nvPr/>
            </p:nvSpPr>
            <p:spPr bwMode="auto">
              <a:xfrm flipH="1">
                <a:off x="3962400" y="4305300"/>
                <a:ext cx="381000" cy="457200"/>
              </a:xfrm>
              <a:prstGeom prst="line">
                <a:avLst/>
              </a:prstGeom>
              <a:noFill/>
              <a:ln w="41275">
                <a:solidFill>
                  <a:srgbClr val="000000"/>
                </a:solidFill>
                <a:round/>
                <a:headEnd type="arrow" w="sm" len="lg"/>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82" name="Oval 249"/>
              <p:cNvSpPr>
                <a:spLocks noChangeArrowheads="1"/>
              </p:cNvSpPr>
              <p:nvPr/>
            </p:nvSpPr>
            <p:spPr bwMode="auto">
              <a:xfrm>
                <a:off x="6756400" y="3230563"/>
                <a:ext cx="914400" cy="381000"/>
              </a:xfrm>
              <a:prstGeom prst="ellipse">
                <a:avLst/>
              </a:prstGeom>
              <a:noFill/>
              <a:ln w="412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83" name="Oval 250"/>
              <p:cNvSpPr>
                <a:spLocks noChangeArrowheads="1"/>
              </p:cNvSpPr>
              <p:nvPr/>
            </p:nvSpPr>
            <p:spPr bwMode="auto">
              <a:xfrm>
                <a:off x="6737350" y="2978150"/>
                <a:ext cx="914400" cy="381000"/>
              </a:xfrm>
              <a:prstGeom prst="ellipse">
                <a:avLst/>
              </a:prstGeom>
              <a:noFill/>
              <a:ln w="412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84" name="Oval 251"/>
              <p:cNvSpPr>
                <a:spLocks noChangeArrowheads="1"/>
              </p:cNvSpPr>
              <p:nvPr/>
            </p:nvSpPr>
            <p:spPr bwMode="auto">
              <a:xfrm>
                <a:off x="6751638" y="2492375"/>
                <a:ext cx="914400" cy="381000"/>
              </a:xfrm>
              <a:prstGeom prst="ellipse">
                <a:avLst/>
              </a:prstGeom>
              <a:noFill/>
              <a:ln w="412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85" name="Oval 252"/>
              <p:cNvSpPr>
                <a:spLocks noChangeArrowheads="1"/>
              </p:cNvSpPr>
              <p:nvPr/>
            </p:nvSpPr>
            <p:spPr bwMode="auto">
              <a:xfrm>
                <a:off x="6746875" y="2744788"/>
                <a:ext cx="914400" cy="381000"/>
              </a:xfrm>
              <a:prstGeom prst="ellipse">
                <a:avLst/>
              </a:prstGeom>
              <a:noFill/>
              <a:ln w="412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86" name="Line 253"/>
              <p:cNvSpPr>
                <a:spLocks noChangeShapeType="1"/>
              </p:cNvSpPr>
              <p:nvPr/>
            </p:nvSpPr>
            <p:spPr bwMode="auto">
              <a:xfrm>
                <a:off x="7423150" y="3635375"/>
                <a:ext cx="0" cy="37465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87" name="Line 254"/>
              <p:cNvSpPr>
                <a:spLocks noChangeShapeType="1"/>
              </p:cNvSpPr>
              <p:nvPr/>
            </p:nvSpPr>
            <p:spPr bwMode="auto">
              <a:xfrm>
                <a:off x="7270750" y="3635375"/>
                <a:ext cx="0" cy="37465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88" name="Line 255"/>
              <p:cNvSpPr>
                <a:spLocks noChangeShapeType="1"/>
              </p:cNvSpPr>
              <p:nvPr/>
            </p:nvSpPr>
            <p:spPr bwMode="auto">
              <a:xfrm rot="-5400000">
                <a:off x="6738938" y="3479800"/>
                <a:ext cx="0" cy="102235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89" name="Line 256"/>
              <p:cNvSpPr>
                <a:spLocks noChangeShapeType="1"/>
              </p:cNvSpPr>
              <p:nvPr/>
            </p:nvSpPr>
            <p:spPr bwMode="auto">
              <a:xfrm rot="-5400000">
                <a:off x="7782719" y="3661569"/>
                <a:ext cx="0" cy="661988"/>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90" name="Line 257"/>
              <p:cNvSpPr>
                <a:spLocks noChangeShapeType="1"/>
              </p:cNvSpPr>
              <p:nvPr/>
            </p:nvSpPr>
            <p:spPr bwMode="auto">
              <a:xfrm>
                <a:off x="8108950" y="4016375"/>
                <a:ext cx="0" cy="496888"/>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91" name="Line 258"/>
              <p:cNvSpPr>
                <a:spLocks noChangeShapeType="1"/>
              </p:cNvSpPr>
              <p:nvPr/>
            </p:nvSpPr>
            <p:spPr bwMode="auto">
              <a:xfrm rot="-5400000">
                <a:off x="6577013" y="4148138"/>
                <a:ext cx="0" cy="69850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92" name="Line 259"/>
              <p:cNvSpPr>
                <a:spLocks noChangeShapeType="1"/>
              </p:cNvSpPr>
              <p:nvPr/>
            </p:nvSpPr>
            <p:spPr bwMode="auto">
              <a:xfrm rot="-5400000">
                <a:off x="7720013" y="4148138"/>
                <a:ext cx="0" cy="698500"/>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93" name="Oval 260"/>
              <p:cNvSpPr>
                <a:spLocks noChangeArrowheads="1"/>
              </p:cNvSpPr>
              <p:nvPr/>
            </p:nvSpPr>
            <p:spPr bwMode="auto">
              <a:xfrm>
                <a:off x="6965950" y="4292600"/>
                <a:ext cx="381000" cy="381000"/>
              </a:xfrm>
              <a:prstGeom prst="ellipse">
                <a:avLst/>
              </a:prstGeom>
              <a:noFill/>
              <a:ln w="444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194" name="Line 261"/>
              <p:cNvSpPr>
                <a:spLocks noChangeShapeType="1"/>
              </p:cNvSpPr>
              <p:nvPr/>
            </p:nvSpPr>
            <p:spPr bwMode="auto">
              <a:xfrm>
                <a:off x="6227763" y="3968750"/>
                <a:ext cx="0" cy="496888"/>
              </a:xfrm>
              <a:prstGeom prst="line">
                <a:avLst/>
              </a:prstGeom>
              <a:noFill/>
              <a:ln w="412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95" name="Line 262"/>
              <p:cNvSpPr>
                <a:spLocks noChangeShapeType="1"/>
              </p:cNvSpPr>
              <p:nvPr/>
            </p:nvSpPr>
            <p:spPr bwMode="auto">
              <a:xfrm flipH="1">
                <a:off x="6965950" y="4221163"/>
                <a:ext cx="381000" cy="457200"/>
              </a:xfrm>
              <a:prstGeom prst="line">
                <a:avLst/>
              </a:prstGeom>
              <a:noFill/>
              <a:ln w="41275">
                <a:solidFill>
                  <a:srgbClr val="000000"/>
                </a:solidFill>
                <a:round/>
                <a:headEnd type="arrow" w="sm" len="lg"/>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96" name="Line 150"/>
              <p:cNvSpPr>
                <a:spLocks noChangeShapeType="1"/>
              </p:cNvSpPr>
              <p:nvPr/>
            </p:nvSpPr>
            <p:spPr bwMode="auto">
              <a:xfrm>
                <a:off x="4295775" y="1901825"/>
                <a:ext cx="1371600" cy="0"/>
              </a:xfrm>
              <a:prstGeom prst="line">
                <a:avLst/>
              </a:prstGeom>
              <a:noFill/>
              <a:ln w="28575">
                <a:solidFill>
                  <a:srgbClr val="00FF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197" name="Freeform 151"/>
              <p:cNvSpPr>
                <a:spLocks/>
              </p:cNvSpPr>
              <p:nvPr/>
            </p:nvSpPr>
            <p:spPr bwMode="auto">
              <a:xfrm>
                <a:off x="4371975" y="2078038"/>
                <a:ext cx="920750" cy="1587"/>
              </a:xfrm>
              <a:custGeom>
                <a:avLst/>
                <a:gdLst>
                  <a:gd name="T0" fmla="*/ 0 w 557"/>
                  <a:gd name="T1" fmla="*/ 2147483647 h 25"/>
                  <a:gd name="T2" fmla="*/ 2147483647 w 557"/>
                  <a:gd name="T3" fmla="*/ 0 h 25"/>
                  <a:gd name="T4" fmla="*/ 0 60000 65536"/>
                  <a:gd name="T5" fmla="*/ 0 60000 65536"/>
                  <a:gd name="T6" fmla="*/ 0 w 557"/>
                  <a:gd name="T7" fmla="*/ 0 h 25"/>
                  <a:gd name="T8" fmla="*/ 557 w 557"/>
                  <a:gd name="T9" fmla="*/ 25 h 25"/>
                </a:gdLst>
                <a:ahLst/>
                <a:cxnLst>
                  <a:cxn ang="T4">
                    <a:pos x="T0" y="T1"/>
                  </a:cxn>
                  <a:cxn ang="T5">
                    <a:pos x="T2" y="T3"/>
                  </a:cxn>
                </a:cxnLst>
                <a:rect l="T6" t="T7" r="T8" b="T9"/>
                <a:pathLst>
                  <a:path w="557" h="25">
                    <a:moveTo>
                      <a:pt x="0" y="25"/>
                    </a:moveTo>
                    <a:lnTo>
                      <a:pt x="557" y="0"/>
                    </a:lnTo>
                  </a:path>
                </a:pathLst>
              </a:custGeom>
              <a:noFill/>
              <a:ln w="28575">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sp>
            <p:nvSpPr>
              <p:cNvPr id="6198" name="Freeform 152"/>
              <p:cNvSpPr>
                <a:spLocks/>
              </p:cNvSpPr>
              <p:nvPr/>
            </p:nvSpPr>
            <p:spPr bwMode="auto">
              <a:xfrm>
                <a:off x="5297488" y="2066925"/>
                <a:ext cx="1587" cy="469900"/>
              </a:xfrm>
              <a:custGeom>
                <a:avLst/>
                <a:gdLst>
                  <a:gd name="T0" fmla="*/ 2147483647 w 1"/>
                  <a:gd name="T1" fmla="*/ 2147483647 h 296"/>
                  <a:gd name="T2" fmla="*/ 0 w 1"/>
                  <a:gd name="T3" fmla="*/ 0 h 296"/>
                  <a:gd name="T4" fmla="*/ 0 60000 65536"/>
                  <a:gd name="T5" fmla="*/ 0 60000 65536"/>
                  <a:gd name="T6" fmla="*/ 0 w 1"/>
                  <a:gd name="T7" fmla="*/ 0 h 296"/>
                  <a:gd name="T8" fmla="*/ 1 w 1"/>
                  <a:gd name="T9" fmla="*/ 296 h 296"/>
                </a:gdLst>
                <a:ahLst/>
                <a:cxnLst>
                  <a:cxn ang="T4">
                    <a:pos x="T0" y="T1"/>
                  </a:cxn>
                  <a:cxn ang="T5">
                    <a:pos x="T2" y="T3"/>
                  </a:cxn>
                </a:cxnLst>
                <a:rect l="T6" t="T7" r="T8" b="T9"/>
                <a:pathLst>
                  <a:path w="1" h="296">
                    <a:moveTo>
                      <a:pt x="1" y="296"/>
                    </a:moveTo>
                    <a:lnTo>
                      <a:pt x="0" y="0"/>
                    </a:ln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sp>
            <p:nvSpPr>
              <p:cNvPr id="6199" name="Freeform 153"/>
              <p:cNvSpPr>
                <a:spLocks/>
              </p:cNvSpPr>
              <p:nvPr/>
            </p:nvSpPr>
            <p:spPr bwMode="auto">
              <a:xfrm rot="-5400000">
                <a:off x="5464175" y="2371726"/>
                <a:ext cx="1587" cy="303212"/>
              </a:xfrm>
              <a:custGeom>
                <a:avLst/>
                <a:gdLst>
                  <a:gd name="T0" fmla="*/ 2147483647 w 10"/>
                  <a:gd name="T1" fmla="*/ 2147483647 h 191"/>
                  <a:gd name="T2" fmla="*/ 0 w 10"/>
                  <a:gd name="T3" fmla="*/ 0 h 191"/>
                  <a:gd name="T4" fmla="*/ 0 60000 65536"/>
                  <a:gd name="T5" fmla="*/ 0 60000 65536"/>
                  <a:gd name="T6" fmla="*/ 0 w 10"/>
                  <a:gd name="T7" fmla="*/ 0 h 191"/>
                  <a:gd name="T8" fmla="*/ 10 w 10"/>
                  <a:gd name="T9" fmla="*/ 191 h 191"/>
                </a:gdLst>
                <a:ahLst/>
                <a:cxnLst>
                  <a:cxn ang="T4">
                    <a:pos x="T0" y="T1"/>
                  </a:cxn>
                  <a:cxn ang="T5">
                    <a:pos x="T2" y="T3"/>
                  </a:cxn>
                </a:cxnLst>
                <a:rect l="T6" t="T7" r="T8" b="T9"/>
                <a:pathLst>
                  <a:path w="10" h="191">
                    <a:moveTo>
                      <a:pt x="10" y="191"/>
                    </a:moveTo>
                    <a:lnTo>
                      <a:pt x="0" y="0"/>
                    </a:ln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sp>
            <p:nvSpPr>
              <p:cNvPr id="6200" name="Freeform 154"/>
              <p:cNvSpPr>
                <a:spLocks/>
              </p:cNvSpPr>
              <p:nvPr/>
            </p:nvSpPr>
            <p:spPr bwMode="auto">
              <a:xfrm>
                <a:off x="5649913" y="1917700"/>
                <a:ext cx="1587" cy="266700"/>
              </a:xfrm>
              <a:custGeom>
                <a:avLst/>
                <a:gdLst>
                  <a:gd name="T0" fmla="*/ 2147483647 w 10"/>
                  <a:gd name="T1" fmla="*/ 2147483647 h 191"/>
                  <a:gd name="T2" fmla="*/ 0 w 10"/>
                  <a:gd name="T3" fmla="*/ 0 h 191"/>
                  <a:gd name="T4" fmla="*/ 0 60000 65536"/>
                  <a:gd name="T5" fmla="*/ 0 60000 65536"/>
                  <a:gd name="T6" fmla="*/ 0 w 10"/>
                  <a:gd name="T7" fmla="*/ 0 h 191"/>
                  <a:gd name="T8" fmla="*/ 10 w 10"/>
                  <a:gd name="T9" fmla="*/ 191 h 191"/>
                </a:gdLst>
                <a:ahLst/>
                <a:cxnLst>
                  <a:cxn ang="T4">
                    <a:pos x="T0" y="T1"/>
                  </a:cxn>
                  <a:cxn ang="T5">
                    <a:pos x="T2" y="T3"/>
                  </a:cxn>
                </a:cxnLst>
                <a:rect l="T6" t="T7" r="T8" b="T9"/>
                <a:pathLst>
                  <a:path w="10" h="191">
                    <a:moveTo>
                      <a:pt x="10" y="191"/>
                    </a:moveTo>
                    <a:lnTo>
                      <a:pt x="0" y="0"/>
                    </a:ln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grpSp>
            <p:nvGrpSpPr>
              <p:cNvPr id="6201" name="Group 157"/>
              <p:cNvGrpSpPr>
                <a:grpSpLocks/>
              </p:cNvGrpSpPr>
              <p:nvPr/>
            </p:nvGrpSpPr>
            <p:grpSpPr bwMode="auto">
              <a:xfrm>
                <a:off x="5435600" y="2205038"/>
                <a:ext cx="381000" cy="128587"/>
                <a:chOff x="3744" y="2352"/>
                <a:chExt cx="240" cy="81"/>
              </a:xfrm>
            </p:grpSpPr>
            <p:sp>
              <p:nvSpPr>
                <p:cNvPr id="6247" name="Line 155"/>
                <p:cNvSpPr>
                  <a:spLocks noChangeShapeType="1"/>
                </p:cNvSpPr>
                <p:nvPr/>
              </p:nvSpPr>
              <p:spPr bwMode="auto">
                <a:xfrm>
                  <a:off x="3744" y="2352"/>
                  <a:ext cx="240" cy="0"/>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248" name="Line 156"/>
                <p:cNvSpPr>
                  <a:spLocks noChangeShapeType="1"/>
                </p:cNvSpPr>
                <p:nvPr/>
              </p:nvSpPr>
              <p:spPr bwMode="auto">
                <a:xfrm>
                  <a:off x="3789" y="2433"/>
                  <a:ext cx="150" cy="0"/>
                </a:xfrm>
                <a:prstGeom prst="line">
                  <a:avLst/>
                </a:prstGeom>
                <a:noFill/>
                <a:ln w="4127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grpSp>
          <p:sp>
            <p:nvSpPr>
              <p:cNvPr id="6202" name="Freeform 158"/>
              <p:cNvSpPr>
                <a:spLocks/>
              </p:cNvSpPr>
              <p:nvPr/>
            </p:nvSpPr>
            <p:spPr bwMode="auto">
              <a:xfrm>
                <a:off x="5630863" y="2333625"/>
                <a:ext cx="1587" cy="207963"/>
              </a:xfrm>
              <a:custGeom>
                <a:avLst/>
                <a:gdLst>
                  <a:gd name="T0" fmla="*/ 2147483647 w 10"/>
                  <a:gd name="T1" fmla="*/ 2147483647 h 191"/>
                  <a:gd name="T2" fmla="*/ 0 w 10"/>
                  <a:gd name="T3" fmla="*/ 0 h 191"/>
                  <a:gd name="T4" fmla="*/ 0 60000 65536"/>
                  <a:gd name="T5" fmla="*/ 0 60000 65536"/>
                  <a:gd name="T6" fmla="*/ 0 w 10"/>
                  <a:gd name="T7" fmla="*/ 0 h 191"/>
                  <a:gd name="T8" fmla="*/ 10 w 10"/>
                  <a:gd name="T9" fmla="*/ 191 h 191"/>
                </a:gdLst>
                <a:ahLst/>
                <a:cxnLst>
                  <a:cxn ang="T4">
                    <a:pos x="T0" y="T1"/>
                  </a:cxn>
                  <a:cxn ang="T5">
                    <a:pos x="T2" y="T3"/>
                  </a:cxn>
                </a:cxnLst>
                <a:rect l="T6" t="T7" r="T8" b="T9"/>
                <a:pathLst>
                  <a:path w="10" h="191">
                    <a:moveTo>
                      <a:pt x="10" y="191"/>
                    </a:moveTo>
                    <a:lnTo>
                      <a:pt x="0" y="0"/>
                    </a:ln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sp>
            <p:nvSpPr>
              <p:cNvPr id="6203" name="Rectangle 198"/>
              <p:cNvSpPr>
                <a:spLocks noChangeArrowheads="1"/>
              </p:cNvSpPr>
              <p:nvPr/>
            </p:nvSpPr>
            <p:spPr bwMode="auto">
              <a:xfrm>
                <a:off x="4143375" y="1865313"/>
                <a:ext cx="76200" cy="55721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grpSp>
            <p:nvGrpSpPr>
              <p:cNvPr id="6204" name="Group 207"/>
              <p:cNvGrpSpPr>
                <a:grpSpLocks/>
              </p:cNvGrpSpPr>
              <p:nvPr/>
            </p:nvGrpSpPr>
            <p:grpSpPr bwMode="auto">
              <a:xfrm>
                <a:off x="4067175" y="1916113"/>
                <a:ext cx="309563" cy="512762"/>
                <a:chOff x="2448" y="1344"/>
                <a:chExt cx="195" cy="323"/>
              </a:xfrm>
            </p:grpSpPr>
            <p:sp>
              <p:nvSpPr>
                <p:cNvPr id="6239" name="Rectangle 208"/>
                <p:cNvSpPr>
                  <a:spLocks noChangeArrowheads="1"/>
                </p:cNvSpPr>
                <p:nvPr/>
              </p:nvSpPr>
              <p:spPr bwMode="auto">
                <a:xfrm>
                  <a:off x="2502" y="1356"/>
                  <a:ext cx="48" cy="28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240" name="Freeform 209"/>
                <p:cNvSpPr>
                  <a:spLocks/>
                </p:cNvSpPr>
                <p:nvPr/>
              </p:nvSpPr>
              <p:spPr bwMode="auto">
                <a:xfrm rot="16200000" flipH="1">
                  <a:off x="2478" y="1340"/>
                  <a:ext cx="72" cy="131"/>
                </a:xfrm>
                <a:custGeom>
                  <a:avLst/>
                  <a:gdLst>
                    <a:gd name="T0" fmla="*/ 0 w 315"/>
                    <a:gd name="T1" fmla="*/ 0 h 1146"/>
                    <a:gd name="T2" fmla="*/ 0 w 315"/>
                    <a:gd name="T3" fmla="*/ 0 h 1146"/>
                    <a:gd name="T4" fmla="*/ 0 w 315"/>
                    <a:gd name="T5" fmla="*/ 0 h 1146"/>
                    <a:gd name="T6" fmla="*/ 0 w 315"/>
                    <a:gd name="T7" fmla="*/ 0 h 1146"/>
                    <a:gd name="T8" fmla="*/ 0 60000 65536"/>
                    <a:gd name="T9" fmla="*/ 0 60000 65536"/>
                    <a:gd name="T10" fmla="*/ 0 60000 65536"/>
                    <a:gd name="T11" fmla="*/ 0 60000 65536"/>
                    <a:gd name="T12" fmla="*/ 0 w 315"/>
                    <a:gd name="T13" fmla="*/ 0 h 1146"/>
                    <a:gd name="T14" fmla="*/ 315 w 315"/>
                    <a:gd name="T15" fmla="*/ 1146 h 1146"/>
                  </a:gdLst>
                  <a:ahLst/>
                  <a:cxnLst>
                    <a:cxn ang="T8">
                      <a:pos x="T0" y="T1"/>
                    </a:cxn>
                    <a:cxn ang="T9">
                      <a:pos x="T2" y="T3"/>
                    </a:cxn>
                    <a:cxn ang="T10">
                      <a:pos x="T4" y="T5"/>
                    </a:cxn>
                    <a:cxn ang="T11">
                      <a:pos x="T6" y="T7"/>
                    </a:cxn>
                  </a:cxnLst>
                  <a:rect l="T12" t="T13" r="T14" b="T15"/>
                  <a:pathLst>
                    <a:path w="315" h="1146">
                      <a:moveTo>
                        <a:pt x="0" y="261"/>
                      </a:moveTo>
                      <a:cubicBezTo>
                        <a:pt x="14" y="238"/>
                        <a:pt x="59" y="0"/>
                        <a:pt x="94" y="125"/>
                      </a:cubicBezTo>
                      <a:cubicBezTo>
                        <a:pt x="138" y="260"/>
                        <a:pt x="173" y="872"/>
                        <a:pt x="210" y="1009"/>
                      </a:cubicBezTo>
                      <a:cubicBezTo>
                        <a:pt x="247" y="1146"/>
                        <a:pt x="293" y="958"/>
                        <a:pt x="315" y="945"/>
                      </a:cubicBez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41" name="Freeform 210"/>
                <p:cNvSpPr>
                  <a:spLocks/>
                </p:cNvSpPr>
                <p:nvPr/>
              </p:nvSpPr>
              <p:spPr bwMode="auto">
                <a:xfrm rot="16200000" flipH="1">
                  <a:off x="2477" y="1407"/>
                  <a:ext cx="73" cy="131"/>
                </a:xfrm>
                <a:custGeom>
                  <a:avLst/>
                  <a:gdLst>
                    <a:gd name="T0" fmla="*/ 0 w 315"/>
                    <a:gd name="T1" fmla="*/ 0 h 1146"/>
                    <a:gd name="T2" fmla="*/ 0 w 315"/>
                    <a:gd name="T3" fmla="*/ 0 h 1146"/>
                    <a:gd name="T4" fmla="*/ 0 w 315"/>
                    <a:gd name="T5" fmla="*/ 0 h 1146"/>
                    <a:gd name="T6" fmla="*/ 0 w 315"/>
                    <a:gd name="T7" fmla="*/ 0 h 1146"/>
                    <a:gd name="T8" fmla="*/ 0 60000 65536"/>
                    <a:gd name="T9" fmla="*/ 0 60000 65536"/>
                    <a:gd name="T10" fmla="*/ 0 60000 65536"/>
                    <a:gd name="T11" fmla="*/ 0 60000 65536"/>
                    <a:gd name="T12" fmla="*/ 0 w 315"/>
                    <a:gd name="T13" fmla="*/ 0 h 1146"/>
                    <a:gd name="T14" fmla="*/ 315 w 315"/>
                    <a:gd name="T15" fmla="*/ 1146 h 1146"/>
                  </a:gdLst>
                  <a:ahLst/>
                  <a:cxnLst>
                    <a:cxn ang="T8">
                      <a:pos x="T0" y="T1"/>
                    </a:cxn>
                    <a:cxn ang="T9">
                      <a:pos x="T2" y="T3"/>
                    </a:cxn>
                    <a:cxn ang="T10">
                      <a:pos x="T4" y="T5"/>
                    </a:cxn>
                    <a:cxn ang="T11">
                      <a:pos x="T6" y="T7"/>
                    </a:cxn>
                  </a:cxnLst>
                  <a:rect l="T12" t="T13" r="T14" b="T15"/>
                  <a:pathLst>
                    <a:path w="315" h="1146">
                      <a:moveTo>
                        <a:pt x="0" y="261"/>
                      </a:moveTo>
                      <a:cubicBezTo>
                        <a:pt x="14" y="238"/>
                        <a:pt x="59" y="0"/>
                        <a:pt x="94" y="125"/>
                      </a:cubicBezTo>
                      <a:cubicBezTo>
                        <a:pt x="138" y="260"/>
                        <a:pt x="173" y="872"/>
                        <a:pt x="210" y="1009"/>
                      </a:cubicBezTo>
                      <a:cubicBezTo>
                        <a:pt x="247" y="1146"/>
                        <a:pt x="293" y="958"/>
                        <a:pt x="315" y="945"/>
                      </a:cubicBez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42" name="Freeform 211"/>
                <p:cNvSpPr>
                  <a:spLocks/>
                </p:cNvSpPr>
                <p:nvPr/>
              </p:nvSpPr>
              <p:spPr bwMode="auto">
                <a:xfrm rot="16200000" flipH="1">
                  <a:off x="2478" y="1473"/>
                  <a:ext cx="72" cy="131"/>
                </a:xfrm>
                <a:custGeom>
                  <a:avLst/>
                  <a:gdLst>
                    <a:gd name="T0" fmla="*/ 0 w 315"/>
                    <a:gd name="T1" fmla="*/ 0 h 1146"/>
                    <a:gd name="T2" fmla="*/ 0 w 315"/>
                    <a:gd name="T3" fmla="*/ 0 h 1146"/>
                    <a:gd name="T4" fmla="*/ 0 w 315"/>
                    <a:gd name="T5" fmla="*/ 0 h 1146"/>
                    <a:gd name="T6" fmla="*/ 0 w 315"/>
                    <a:gd name="T7" fmla="*/ 0 h 1146"/>
                    <a:gd name="T8" fmla="*/ 0 60000 65536"/>
                    <a:gd name="T9" fmla="*/ 0 60000 65536"/>
                    <a:gd name="T10" fmla="*/ 0 60000 65536"/>
                    <a:gd name="T11" fmla="*/ 0 60000 65536"/>
                    <a:gd name="T12" fmla="*/ 0 w 315"/>
                    <a:gd name="T13" fmla="*/ 0 h 1146"/>
                    <a:gd name="T14" fmla="*/ 315 w 315"/>
                    <a:gd name="T15" fmla="*/ 1146 h 1146"/>
                  </a:gdLst>
                  <a:ahLst/>
                  <a:cxnLst>
                    <a:cxn ang="T8">
                      <a:pos x="T0" y="T1"/>
                    </a:cxn>
                    <a:cxn ang="T9">
                      <a:pos x="T2" y="T3"/>
                    </a:cxn>
                    <a:cxn ang="T10">
                      <a:pos x="T4" y="T5"/>
                    </a:cxn>
                    <a:cxn ang="T11">
                      <a:pos x="T6" y="T7"/>
                    </a:cxn>
                  </a:cxnLst>
                  <a:rect l="T12" t="T13" r="T14" b="T15"/>
                  <a:pathLst>
                    <a:path w="315" h="1146">
                      <a:moveTo>
                        <a:pt x="0" y="261"/>
                      </a:moveTo>
                      <a:cubicBezTo>
                        <a:pt x="14" y="238"/>
                        <a:pt x="59" y="0"/>
                        <a:pt x="94" y="125"/>
                      </a:cubicBezTo>
                      <a:cubicBezTo>
                        <a:pt x="138" y="260"/>
                        <a:pt x="173" y="872"/>
                        <a:pt x="210" y="1009"/>
                      </a:cubicBezTo>
                      <a:cubicBezTo>
                        <a:pt x="247" y="1146"/>
                        <a:pt x="293" y="958"/>
                        <a:pt x="315" y="945"/>
                      </a:cubicBez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43" name="Freeform 212"/>
                <p:cNvSpPr>
                  <a:spLocks/>
                </p:cNvSpPr>
                <p:nvPr/>
              </p:nvSpPr>
              <p:spPr bwMode="auto">
                <a:xfrm rot="16200000" flipH="1">
                  <a:off x="2477" y="1540"/>
                  <a:ext cx="73" cy="131"/>
                </a:xfrm>
                <a:custGeom>
                  <a:avLst/>
                  <a:gdLst>
                    <a:gd name="T0" fmla="*/ 0 w 315"/>
                    <a:gd name="T1" fmla="*/ 0 h 1146"/>
                    <a:gd name="T2" fmla="*/ 0 w 315"/>
                    <a:gd name="T3" fmla="*/ 0 h 1146"/>
                    <a:gd name="T4" fmla="*/ 0 w 315"/>
                    <a:gd name="T5" fmla="*/ 0 h 1146"/>
                    <a:gd name="T6" fmla="*/ 0 w 315"/>
                    <a:gd name="T7" fmla="*/ 0 h 1146"/>
                    <a:gd name="T8" fmla="*/ 0 60000 65536"/>
                    <a:gd name="T9" fmla="*/ 0 60000 65536"/>
                    <a:gd name="T10" fmla="*/ 0 60000 65536"/>
                    <a:gd name="T11" fmla="*/ 0 60000 65536"/>
                    <a:gd name="T12" fmla="*/ 0 w 315"/>
                    <a:gd name="T13" fmla="*/ 0 h 1146"/>
                    <a:gd name="T14" fmla="*/ 315 w 315"/>
                    <a:gd name="T15" fmla="*/ 1146 h 1146"/>
                  </a:gdLst>
                  <a:ahLst/>
                  <a:cxnLst>
                    <a:cxn ang="T8">
                      <a:pos x="T0" y="T1"/>
                    </a:cxn>
                    <a:cxn ang="T9">
                      <a:pos x="T2" y="T3"/>
                    </a:cxn>
                    <a:cxn ang="T10">
                      <a:pos x="T4" y="T5"/>
                    </a:cxn>
                    <a:cxn ang="T11">
                      <a:pos x="T6" y="T7"/>
                    </a:cxn>
                  </a:cxnLst>
                  <a:rect l="T12" t="T13" r="T14" b="T15"/>
                  <a:pathLst>
                    <a:path w="315" h="1146">
                      <a:moveTo>
                        <a:pt x="0" y="261"/>
                      </a:moveTo>
                      <a:cubicBezTo>
                        <a:pt x="14" y="238"/>
                        <a:pt x="59" y="0"/>
                        <a:pt x="94" y="125"/>
                      </a:cubicBezTo>
                      <a:cubicBezTo>
                        <a:pt x="138" y="260"/>
                        <a:pt x="173" y="872"/>
                        <a:pt x="210" y="1009"/>
                      </a:cubicBezTo>
                      <a:cubicBezTo>
                        <a:pt x="247" y="1146"/>
                        <a:pt x="293" y="958"/>
                        <a:pt x="315" y="945"/>
                      </a:cubicBez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44" name="Freeform 213"/>
                <p:cNvSpPr>
                  <a:spLocks/>
                </p:cNvSpPr>
                <p:nvPr/>
              </p:nvSpPr>
              <p:spPr bwMode="auto">
                <a:xfrm rot="16200000" flipH="1">
                  <a:off x="2531" y="1555"/>
                  <a:ext cx="32" cy="192"/>
                </a:xfrm>
                <a:custGeom>
                  <a:avLst/>
                  <a:gdLst>
                    <a:gd name="T0" fmla="*/ 0 w 138"/>
                    <a:gd name="T1" fmla="*/ 0 h 1689"/>
                    <a:gd name="T2" fmla="*/ 0 w 138"/>
                    <a:gd name="T3" fmla="*/ 0 h 1689"/>
                    <a:gd name="T4" fmla="*/ 0 w 138"/>
                    <a:gd name="T5" fmla="*/ 0 h 1689"/>
                    <a:gd name="T6" fmla="*/ 0 w 138"/>
                    <a:gd name="T7" fmla="*/ 0 h 1689"/>
                    <a:gd name="T8" fmla="*/ 0 60000 65536"/>
                    <a:gd name="T9" fmla="*/ 0 60000 65536"/>
                    <a:gd name="T10" fmla="*/ 0 60000 65536"/>
                    <a:gd name="T11" fmla="*/ 0 60000 65536"/>
                    <a:gd name="T12" fmla="*/ 0 w 138"/>
                    <a:gd name="T13" fmla="*/ 0 h 1689"/>
                    <a:gd name="T14" fmla="*/ 138 w 138"/>
                    <a:gd name="T15" fmla="*/ 1689 h 1689"/>
                  </a:gdLst>
                  <a:ahLst/>
                  <a:cxnLst>
                    <a:cxn ang="T8">
                      <a:pos x="T0" y="T1"/>
                    </a:cxn>
                    <a:cxn ang="T9">
                      <a:pos x="T2" y="T3"/>
                    </a:cxn>
                    <a:cxn ang="T10">
                      <a:pos x="T4" y="T5"/>
                    </a:cxn>
                    <a:cxn ang="T11">
                      <a:pos x="T6" y="T7"/>
                    </a:cxn>
                  </a:cxnLst>
                  <a:rect l="T12" t="T13" r="T14" b="T15"/>
                  <a:pathLst>
                    <a:path w="138" h="1689">
                      <a:moveTo>
                        <a:pt x="0" y="263"/>
                      </a:moveTo>
                      <a:cubicBezTo>
                        <a:pt x="14" y="240"/>
                        <a:pt x="72" y="0"/>
                        <a:pt x="94" y="127"/>
                      </a:cubicBezTo>
                      <a:cubicBezTo>
                        <a:pt x="138" y="262"/>
                        <a:pt x="111" y="762"/>
                        <a:pt x="131" y="1026"/>
                      </a:cubicBezTo>
                      <a:lnTo>
                        <a:pt x="131" y="1689"/>
                      </a:ln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45" name="Freeform 214"/>
                <p:cNvSpPr>
                  <a:spLocks/>
                </p:cNvSpPr>
                <p:nvPr/>
              </p:nvSpPr>
              <p:spPr bwMode="auto">
                <a:xfrm flipH="1">
                  <a:off x="2471" y="1344"/>
                  <a:ext cx="168" cy="4"/>
                </a:xfrm>
                <a:custGeom>
                  <a:avLst/>
                  <a:gdLst>
                    <a:gd name="T0" fmla="*/ 1 w 253"/>
                    <a:gd name="T1" fmla="*/ 0 h 4"/>
                    <a:gd name="T2" fmla="*/ 0 w 253"/>
                    <a:gd name="T3" fmla="*/ 4 h 4"/>
                    <a:gd name="T4" fmla="*/ 0 60000 65536"/>
                    <a:gd name="T5" fmla="*/ 0 60000 65536"/>
                    <a:gd name="T6" fmla="*/ 0 w 253"/>
                    <a:gd name="T7" fmla="*/ 0 h 4"/>
                    <a:gd name="T8" fmla="*/ 253 w 253"/>
                    <a:gd name="T9" fmla="*/ 4 h 4"/>
                  </a:gdLst>
                  <a:ahLst/>
                  <a:cxnLst>
                    <a:cxn ang="T4">
                      <a:pos x="T0" y="T1"/>
                    </a:cxn>
                    <a:cxn ang="T5">
                      <a:pos x="T2" y="T3"/>
                    </a:cxn>
                  </a:cxnLst>
                  <a:rect l="T6" t="T7" r="T8" b="T9"/>
                  <a:pathLst>
                    <a:path w="253" h="4">
                      <a:moveTo>
                        <a:pt x="253" y="0"/>
                      </a:moveTo>
                      <a:lnTo>
                        <a:pt x="0" y="4"/>
                      </a:ln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46" name="Line 215"/>
                <p:cNvSpPr>
                  <a:spLocks noChangeShapeType="1"/>
                </p:cNvSpPr>
                <p:nvPr/>
              </p:nvSpPr>
              <p:spPr bwMode="auto">
                <a:xfrm>
                  <a:off x="2640" y="1473"/>
                  <a:ext cx="0" cy="192"/>
                </a:xfrm>
                <a:prstGeom prst="line">
                  <a:avLst/>
                </a:prstGeom>
                <a:noFill/>
                <a:ln w="25400">
                  <a:solidFill>
                    <a:srgbClr val="00FF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grpSp>
          <p:sp>
            <p:nvSpPr>
              <p:cNvPr id="6205" name="Line 223"/>
              <p:cNvSpPr>
                <a:spLocks noChangeShapeType="1"/>
              </p:cNvSpPr>
              <p:nvPr/>
            </p:nvSpPr>
            <p:spPr bwMode="auto">
              <a:xfrm>
                <a:off x="4787900" y="2133600"/>
                <a:ext cx="0" cy="762000"/>
              </a:xfrm>
              <a:prstGeom prst="line">
                <a:avLst/>
              </a:prstGeom>
              <a:noFill/>
              <a:ln w="444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206" name="Line 229"/>
              <p:cNvSpPr>
                <a:spLocks noChangeShapeType="1"/>
              </p:cNvSpPr>
              <p:nvPr/>
            </p:nvSpPr>
            <p:spPr bwMode="auto">
              <a:xfrm>
                <a:off x="7335838" y="2179638"/>
                <a:ext cx="579437" cy="0"/>
              </a:xfrm>
              <a:prstGeom prst="line">
                <a:avLst/>
              </a:prstGeom>
              <a:noFill/>
              <a:ln w="28575">
                <a:solidFill>
                  <a:srgbClr val="00FF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207" name="Freeform 230"/>
              <p:cNvSpPr>
                <a:spLocks/>
              </p:cNvSpPr>
              <p:nvPr/>
            </p:nvSpPr>
            <p:spPr bwMode="auto">
              <a:xfrm>
                <a:off x="7412038" y="2355850"/>
                <a:ext cx="920750" cy="1588"/>
              </a:xfrm>
              <a:custGeom>
                <a:avLst/>
                <a:gdLst>
                  <a:gd name="T0" fmla="*/ 0 w 557"/>
                  <a:gd name="T1" fmla="*/ 2147483647 h 25"/>
                  <a:gd name="T2" fmla="*/ 2147483647 w 557"/>
                  <a:gd name="T3" fmla="*/ 0 h 25"/>
                  <a:gd name="T4" fmla="*/ 0 60000 65536"/>
                  <a:gd name="T5" fmla="*/ 0 60000 65536"/>
                  <a:gd name="T6" fmla="*/ 0 w 557"/>
                  <a:gd name="T7" fmla="*/ 0 h 25"/>
                  <a:gd name="T8" fmla="*/ 557 w 557"/>
                  <a:gd name="T9" fmla="*/ 25 h 25"/>
                </a:gdLst>
                <a:ahLst/>
                <a:cxnLst>
                  <a:cxn ang="T4">
                    <a:pos x="T0" y="T1"/>
                  </a:cxn>
                  <a:cxn ang="T5">
                    <a:pos x="T2" y="T3"/>
                  </a:cxn>
                </a:cxnLst>
                <a:rect l="T6" t="T7" r="T8" b="T9"/>
                <a:pathLst>
                  <a:path w="557" h="25">
                    <a:moveTo>
                      <a:pt x="0" y="25"/>
                    </a:moveTo>
                    <a:lnTo>
                      <a:pt x="557" y="0"/>
                    </a:lnTo>
                  </a:path>
                </a:pathLst>
              </a:custGeom>
              <a:noFill/>
              <a:ln w="28575">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sp>
            <p:nvSpPr>
              <p:cNvPr id="6208" name="Freeform 231"/>
              <p:cNvSpPr>
                <a:spLocks/>
              </p:cNvSpPr>
              <p:nvPr/>
            </p:nvSpPr>
            <p:spPr bwMode="auto">
              <a:xfrm>
                <a:off x="8337550" y="2344738"/>
                <a:ext cx="1588" cy="469900"/>
              </a:xfrm>
              <a:custGeom>
                <a:avLst/>
                <a:gdLst>
                  <a:gd name="T0" fmla="*/ 2147483647 w 1"/>
                  <a:gd name="T1" fmla="*/ 2147483647 h 296"/>
                  <a:gd name="T2" fmla="*/ 0 w 1"/>
                  <a:gd name="T3" fmla="*/ 0 h 296"/>
                  <a:gd name="T4" fmla="*/ 0 60000 65536"/>
                  <a:gd name="T5" fmla="*/ 0 60000 65536"/>
                  <a:gd name="T6" fmla="*/ 0 w 1"/>
                  <a:gd name="T7" fmla="*/ 0 h 296"/>
                  <a:gd name="T8" fmla="*/ 1 w 1"/>
                  <a:gd name="T9" fmla="*/ 296 h 296"/>
                </a:gdLst>
                <a:ahLst/>
                <a:cxnLst>
                  <a:cxn ang="T4">
                    <a:pos x="T0" y="T1"/>
                  </a:cxn>
                  <a:cxn ang="T5">
                    <a:pos x="T2" y="T3"/>
                  </a:cxn>
                </a:cxnLst>
                <a:rect l="T6" t="T7" r="T8" b="T9"/>
                <a:pathLst>
                  <a:path w="1" h="296">
                    <a:moveTo>
                      <a:pt x="1" y="296"/>
                    </a:moveTo>
                    <a:lnTo>
                      <a:pt x="0" y="0"/>
                    </a:ln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sp>
            <p:nvSpPr>
              <p:cNvPr id="6209" name="Freeform 232"/>
              <p:cNvSpPr>
                <a:spLocks/>
              </p:cNvSpPr>
              <p:nvPr/>
            </p:nvSpPr>
            <p:spPr bwMode="auto">
              <a:xfrm rot="-5400000">
                <a:off x="8480425" y="2673351"/>
                <a:ext cx="1587" cy="303212"/>
              </a:xfrm>
              <a:custGeom>
                <a:avLst/>
                <a:gdLst>
                  <a:gd name="T0" fmla="*/ 2147483647 w 10"/>
                  <a:gd name="T1" fmla="*/ 2147483647 h 191"/>
                  <a:gd name="T2" fmla="*/ 0 w 10"/>
                  <a:gd name="T3" fmla="*/ 0 h 191"/>
                  <a:gd name="T4" fmla="*/ 0 60000 65536"/>
                  <a:gd name="T5" fmla="*/ 0 60000 65536"/>
                  <a:gd name="T6" fmla="*/ 0 w 10"/>
                  <a:gd name="T7" fmla="*/ 0 h 191"/>
                  <a:gd name="T8" fmla="*/ 10 w 10"/>
                  <a:gd name="T9" fmla="*/ 191 h 191"/>
                </a:gdLst>
                <a:ahLst/>
                <a:cxnLst>
                  <a:cxn ang="T4">
                    <a:pos x="T0" y="T1"/>
                  </a:cxn>
                  <a:cxn ang="T5">
                    <a:pos x="T2" y="T3"/>
                  </a:cxn>
                </a:cxnLst>
                <a:rect l="T6" t="T7" r="T8" b="T9"/>
                <a:pathLst>
                  <a:path w="10" h="191">
                    <a:moveTo>
                      <a:pt x="10" y="191"/>
                    </a:moveTo>
                    <a:lnTo>
                      <a:pt x="0" y="0"/>
                    </a:ln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sp>
            <p:nvSpPr>
              <p:cNvPr id="6210" name="Freeform 233"/>
              <p:cNvSpPr>
                <a:spLocks/>
              </p:cNvSpPr>
              <p:nvPr/>
            </p:nvSpPr>
            <p:spPr bwMode="auto">
              <a:xfrm>
                <a:off x="8689975" y="2171700"/>
                <a:ext cx="1588" cy="266700"/>
              </a:xfrm>
              <a:custGeom>
                <a:avLst/>
                <a:gdLst>
                  <a:gd name="T0" fmla="*/ 2147483647 w 10"/>
                  <a:gd name="T1" fmla="*/ 2147483647 h 191"/>
                  <a:gd name="T2" fmla="*/ 0 w 10"/>
                  <a:gd name="T3" fmla="*/ 0 h 191"/>
                  <a:gd name="T4" fmla="*/ 0 60000 65536"/>
                  <a:gd name="T5" fmla="*/ 0 60000 65536"/>
                  <a:gd name="T6" fmla="*/ 0 w 10"/>
                  <a:gd name="T7" fmla="*/ 0 h 191"/>
                  <a:gd name="T8" fmla="*/ 10 w 10"/>
                  <a:gd name="T9" fmla="*/ 191 h 191"/>
                </a:gdLst>
                <a:ahLst/>
                <a:cxnLst>
                  <a:cxn ang="T4">
                    <a:pos x="T0" y="T1"/>
                  </a:cxn>
                  <a:cxn ang="T5">
                    <a:pos x="T2" y="T3"/>
                  </a:cxn>
                </a:cxnLst>
                <a:rect l="T6" t="T7" r="T8" b="T9"/>
                <a:pathLst>
                  <a:path w="10" h="191">
                    <a:moveTo>
                      <a:pt x="10" y="191"/>
                    </a:moveTo>
                    <a:lnTo>
                      <a:pt x="0" y="0"/>
                    </a:ln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grpSp>
            <p:nvGrpSpPr>
              <p:cNvPr id="6211" name="Group 234"/>
              <p:cNvGrpSpPr>
                <a:grpSpLocks/>
              </p:cNvGrpSpPr>
              <p:nvPr/>
            </p:nvGrpSpPr>
            <p:grpSpPr bwMode="auto">
              <a:xfrm>
                <a:off x="8459788" y="2492375"/>
                <a:ext cx="381000" cy="128588"/>
                <a:chOff x="3744" y="2352"/>
                <a:chExt cx="240" cy="81"/>
              </a:xfrm>
            </p:grpSpPr>
            <p:sp>
              <p:nvSpPr>
                <p:cNvPr id="6237" name="Line 235"/>
                <p:cNvSpPr>
                  <a:spLocks noChangeShapeType="1"/>
                </p:cNvSpPr>
                <p:nvPr/>
              </p:nvSpPr>
              <p:spPr bwMode="auto">
                <a:xfrm>
                  <a:off x="3744" y="2352"/>
                  <a:ext cx="240" cy="0"/>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238" name="Line 236"/>
                <p:cNvSpPr>
                  <a:spLocks noChangeShapeType="1"/>
                </p:cNvSpPr>
                <p:nvPr/>
              </p:nvSpPr>
              <p:spPr bwMode="auto">
                <a:xfrm>
                  <a:off x="3789" y="2433"/>
                  <a:ext cx="150" cy="0"/>
                </a:xfrm>
                <a:prstGeom prst="line">
                  <a:avLst/>
                </a:prstGeom>
                <a:noFill/>
                <a:ln w="4127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grpSp>
          <p:sp>
            <p:nvSpPr>
              <p:cNvPr id="6212" name="Freeform 237"/>
              <p:cNvSpPr>
                <a:spLocks/>
              </p:cNvSpPr>
              <p:nvPr/>
            </p:nvSpPr>
            <p:spPr bwMode="auto">
              <a:xfrm>
                <a:off x="8670925" y="2611438"/>
                <a:ext cx="1588" cy="207962"/>
              </a:xfrm>
              <a:custGeom>
                <a:avLst/>
                <a:gdLst>
                  <a:gd name="T0" fmla="*/ 2147483647 w 10"/>
                  <a:gd name="T1" fmla="*/ 2147483647 h 191"/>
                  <a:gd name="T2" fmla="*/ 0 w 10"/>
                  <a:gd name="T3" fmla="*/ 0 h 191"/>
                  <a:gd name="T4" fmla="*/ 0 60000 65536"/>
                  <a:gd name="T5" fmla="*/ 0 60000 65536"/>
                  <a:gd name="T6" fmla="*/ 0 w 10"/>
                  <a:gd name="T7" fmla="*/ 0 h 191"/>
                  <a:gd name="T8" fmla="*/ 10 w 10"/>
                  <a:gd name="T9" fmla="*/ 191 h 191"/>
                </a:gdLst>
                <a:ahLst/>
                <a:cxnLst>
                  <a:cxn ang="T4">
                    <a:pos x="T0" y="T1"/>
                  </a:cxn>
                  <a:cxn ang="T5">
                    <a:pos x="T2" y="T3"/>
                  </a:cxn>
                </a:cxnLst>
                <a:rect l="T6" t="T7" r="T8" b="T9"/>
                <a:pathLst>
                  <a:path w="10" h="191">
                    <a:moveTo>
                      <a:pt x="10" y="191"/>
                    </a:moveTo>
                    <a:lnTo>
                      <a:pt x="0" y="0"/>
                    </a:lnTo>
                  </a:path>
                </a:pathLst>
              </a:custGeom>
              <a:noFill/>
              <a:ln w="25400">
                <a:solidFill>
                  <a:srgbClr val="00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sp>
            <p:nvSpPr>
              <p:cNvPr id="6213" name="Rectangle 238"/>
              <p:cNvSpPr>
                <a:spLocks noChangeArrowheads="1"/>
              </p:cNvSpPr>
              <p:nvPr/>
            </p:nvSpPr>
            <p:spPr bwMode="auto">
              <a:xfrm>
                <a:off x="7183438" y="2143125"/>
                <a:ext cx="76200" cy="5572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grpSp>
            <p:nvGrpSpPr>
              <p:cNvPr id="6214" name="Group 239"/>
              <p:cNvGrpSpPr>
                <a:grpSpLocks/>
              </p:cNvGrpSpPr>
              <p:nvPr/>
            </p:nvGrpSpPr>
            <p:grpSpPr bwMode="auto">
              <a:xfrm>
                <a:off x="7092950" y="2133600"/>
                <a:ext cx="309563" cy="512763"/>
                <a:chOff x="2448" y="1344"/>
                <a:chExt cx="195" cy="323"/>
              </a:xfrm>
            </p:grpSpPr>
            <p:sp>
              <p:nvSpPr>
                <p:cNvPr id="6229" name="Rectangle 240"/>
                <p:cNvSpPr>
                  <a:spLocks noChangeArrowheads="1"/>
                </p:cNvSpPr>
                <p:nvPr/>
              </p:nvSpPr>
              <p:spPr bwMode="auto">
                <a:xfrm>
                  <a:off x="2502" y="1356"/>
                  <a:ext cx="48" cy="288"/>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230" name="Freeform 241"/>
                <p:cNvSpPr>
                  <a:spLocks/>
                </p:cNvSpPr>
                <p:nvPr/>
              </p:nvSpPr>
              <p:spPr bwMode="auto">
                <a:xfrm rot="16200000" flipH="1">
                  <a:off x="2478" y="1340"/>
                  <a:ext cx="72" cy="131"/>
                </a:xfrm>
                <a:custGeom>
                  <a:avLst/>
                  <a:gdLst>
                    <a:gd name="T0" fmla="*/ 0 w 315"/>
                    <a:gd name="T1" fmla="*/ 0 h 1146"/>
                    <a:gd name="T2" fmla="*/ 0 w 315"/>
                    <a:gd name="T3" fmla="*/ 0 h 1146"/>
                    <a:gd name="T4" fmla="*/ 0 w 315"/>
                    <a:gd name="T5" fmla="*/ 0 h 1146"/>
                    <a:gd name="T6" fmla="*/ 0 w 315"/>
                    <a:gd name="T7" fmla="*/ 0 h 1146"/>
                    <a:gd name="T8" fmla="*/ 0 60000 65536"/>
                    <a:gd name="T9" fmla="*/ 0 60000 65536"/>
                    <a:gd name="T10" fmla="*/ 0 60000 65536"/>
                    <a:gd name="T11" fmla="*/ 0 60000 65536"/>
                    <a:gd name="T12" fmla="*/ 0 w 315"/>
                    <a:gd name="T13" fmla="*/ 0 h 1146"/>
                    <a:gd name="T14" fmla="*/ 315 w 315"/>
                    <a:gd name="T15" fmla="*/ 1146 h 1146"/>
                  </a:gdLst>
                  <a:ahLst/>
                  <a:cxnLst>
                    <a:cxn ang="T8">
                      <a:pos x="T0" y="T1"/>
                    </a:cxn>
                    <a:cxn ang="T9">
                      <a:pos x="T2" y="T3"/>
                    </a:cxn>
                    <a:cxn ang="T10">
                      <a:pos x="T4" y="T5"/>
                    </a:cxn>
                    <a:cxn ang="T11">
                      <a:pos x="T6" y="T7"/>
                    </a:cxn>
                  </a:cxnLst>
                  <a:rect l="T12" t="T13" r="T14" b="T15"/>
                  <a:pathLst>
                    <a:path w="315" h="1146">
                      <a:moveTo>
                        <a:pt x="0" y="261"/>
                      </a:moveTo>
                      <a:cubicBezTo>
                        <a:pt x="14" y="238"/>
                        <a:pt x="59" y="0"/>
                        <a:pt x="94" y="125"/>
                      </a:cubicBezTo>
                      <a:cubicBezTo>
                        <a:pt x="138" y="260"/>
                        <a:pt x="173" y="872"/>
                        <a:pt x="210" y="1009"/>
                      </a:cubicBezTo>
                      <a:cubicBezTo>
                        <a:pt x="247" y="1146"/>
                        <a:pt x="293" y="958"/>
                        <a:pt x="315" y="945"/>
                      </a:cubicBez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31" name="Freeform 242"/>
                <p:cNvSpPr>
                  <a:spLocks/>
                </p:cNvSpPr>
                <p:nvPr/>
              </p:nvSpPr>
              <p:spPr bwMode="auto">
                <a:xfrm rot="16200000" flipH="1">
                  <a:off x="2477" y="1407"/>
                  <a:ext cx="73" cy="131"/>
                </a:xfrm>
                <a:custGeom>
                  <a:avLst/>
                  <a:gdLst>
                    <a:gd name="T0" fmla="*/ 0 w 315"/>
                    <a:gd name="T1" fmla="*/ 0 h 1146"/>
                    <a:gd name="T2" fmla="*/ 0 w 315"/>
                    <a:gd name="T3" fmla="*/ 0 h 1146"/>
                    <a:gd name="T4" fmla="*/ 0 w 315"/>
                    <a:gd name="T5" fmla="*/ 0 h 1146"/>
                    <a:gd name="T6" fmla="*/ 0 w 315"/>
                    <a:gd name="T7" fmla="*/ 0 h 1146"/>
                    <a:gd name="T8" fmla="*/ 0 60000 65536"/>
                    <a:gd name="T9" fmla="*/ 0 60000 65536"/>
                    <a:gd name="T10" fmla="*/ 0 60000 65536"/>
                    <a:gd name="T11" fmla="*/ 0 60000 65536"/>
                    <a:gd name="T12" fmla="*/ 0 w 315"/>
                    <a:gd name="T13" fmla="*/ 0 h 1146"/>
                    <a:gd name="T14" fmla="*/ 315 w 315"/>
                    <a:gd name="T15" fmla="*/ 1146 h 1146"/>
                  </a:gdLst>
                  <a:ahLst/>
                  <a:cxnLst>
                    <a:cxn ang="T8">
                      <a:pos x="T0" y="T1"/>
                    </a:cxn>
                    <a:cxn ang="T9">
                      <a:pos x="T2" y="T3"/>
                    </a:cxn>
                    <a:cxn ang="T10">
                      <a:pos x="T4" y="T5"/>
                    </a:cxn>
                    <a:cxn ang="T11">
                      <a:pos x="T6" y="T7"/>
                    </a:cxn>
                  </a:cxnLst>
                  <a:rect l="T12" t="T13" r="T14" b="T15"/>
                  <a:pathLst>
                    <a:path w="315" h="1146">
                      <a:moveTo>
                        <a:pt x="0" y="261"/>
                      </a:moveTo>
                      <a:cubicBezTo>
                        <a:pt x="14" y="238"/>
                        <a:pt x="59" y="0"/>
                        <a:pt x="94" y="125"/>
                      </a:cubicBezTo>
                      <a:cubicBezTo>
                        <a:pt x="138" y="260"/>
                        <a:pt x="173" y="872"/>
                        <a:pt x="210" y="1009"/>
                      </a:cubicBezTo>
                      <a:cubicBezTo>
                        <a:pt x="247" y="1146"/>
                        <a:pt x="293" y="958"/>
                        <a:pt x="315" y="945"/>
                      </a:cubicBez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32" name="Freeform 243"/>
                <p:cNvSpPr>
                  <a:spLocks/>
                </p:cNvSpPr>
                <p:nvPr/>
              </p:nvSpPr>
              <p:spPr bwMode="auto">
                <a:xfrm rot="16200000" flipH="1">
                  <a:off x="2478" y="1473"/>
                  <a:ext cx="72" cy="131"/>
                </a:xfrm>
                <a:custGeom>
                  <a:avLst/>
                  <a:gdLst>
                    <a:gd name="T0" fmla="*/ 0 w 315"/>
                    <a:gd name="T1" fmla="*/ 0 h 1146"/>
                    <a:gd name="T2" fmla="*/ 0 w 315"/>
                    <a:gd name="T3" fmla="*/ 0 h 1146"/>
                    <a:gd name="T4" fmla="*/ 0 w 315"/>
                    <a:gd name="T5" fmla="*/ 0 h 1146"/>
                    <a:gd name="T6" fmla="*/ 0 w 315"/>
                    <a:gd name="T7" fmla="*/ 0 h 1146"/>
                    <a:gd name="T8" fmla="*/ 0 60000 65536"/>
                    <a:gd name="T9" fmla="*/ 0 60000 65536"/>
                    <a:gd name="T10" fmla="*/ 0 60000 65536"/>
                    <a:gd name="T11" fmla="*/ 0 60000 65536"/>
                    <a:gd name="T12" fmla="*/ 0 w 315"/>
                    <a:gd name="T13" fmla="*/ 0 h 1146"/>
                    <a:gd name="T14" fmla="*/ 315 w 315"/>
                    <a:gd name="T15" fmla="*/ 1146 h 1146"/>
                  </a:gdLst>
                  <a:ahLst/>
                  <a:cxnLst>
                    <a:cxn ang="T8">
                      <a:pos x="T0" y="T1"/>
                    </a:cxn>
                    <a:cxn ang="T9">
                      <a:pos x="T2" y="T3"/>
                    </a:cxn>
                    <a:cxn ang="T10">
                      <a:pos x="T4" y="T5"/>
                    </a:cxn>
                    <a:cxn ang="T11">
                      <a:pos x="T6" y="T7"/>
                    </a:cxn>
                  </a:cxnLst>
                  <a:rect l="T12" t="T13" r="T14" b="T15"/>
                  <a:pathLst>
                    <a:path w="315" h="1146">
                      <a:moveTo>
                        <a:pt x="0" y="261"/>
                      </a:moveTo>
                      <a:cubicBezTo>
                        <a:pt x="14" y="238"/>
                        <a:pt x="59" y="0"/>
                        <a:pt x="94" y="125"/>
                      </a:cubicBezTo>
                      <a:cubicBezTo>
                        <a:pt x="138" y="260"/>
                        <a:pt x="173" y="872"/>
                        <a:pt x="210" y="1009"/>
                      </a:cubicBezTo>
                      <a:cubicBezTo>
                        <a:pt x="247" y="1146"/>
                        <a:pt x="293" y="958"/>
                        <a:pt x="315" y="945"/>
                      </a:cubicBez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33" name="Freeform 244"/>
                <p:cNvSpPr>
                  <a:spLocks/>
                </p:cNvSpPr>
                <p:nvPr/>
              </p:nvSpPr>
              <p:spPr bwMode="auto">
                <a:xfrm rot="16200000" flipH="1">
                  <a:off x="2477" y="1540"/>
                  <a:ext cx="73" cy="131"/>
                </a:xfrm>
                <a:custGeom>
                  <a:avLst/>
                  <a:gdLst>
                    <a:gd name="T0" fmla="*/ 0 w 315"/>
                    <a:gd name="T1" fmla="*/ 0 h 1146"/>
                    <a:gd name="T2" fmla="*/ 0 w 315"/>
                    <a:gd name="T3" fmla="*/ 0 h 1146"/>
                    <a:gd name="T4" fmla="*/ 0 w 315"/>
                    <a:gd name="T5" fmla="*/ 0 h 1146"/>
                    <a:gd name="T6" fmla="*/ 0 w 315"/>
                    <a:gd name="T7" fmla="*/ 0 h 1146"/>
                    <a:gd name="T8" fmla="*/ 0 60000 65536"/>
                    <a:gd name="T9" fmla="*/ 0 60000 65536"/>
                    <a:gd name="T10" fmla="*/ 0 60000 65536"/>
                    <a:gd name="T11" fmla="*/ 0 60000 65536"/>
                    <a:gd name="T12" fmla="*/ 0 w 315"/>
                    <a:gd name="T13" fmla="*/ 0 h 1146"/>
                    <a:gd name="T14" fmla="*/ 315 w 315"/>
                    <a:gd name="T15" fmla="*/ 1146 h 1146"/>
                  </a:gdLst>
                  <a:ahLst/>
                  <a:cxnLst>
                    <a:cxn ang="T8">
                      <a:pos x="T0" y="T1"/>
                    </a:cxn>
                    <a:cxn ang="T9">
                      <a:pos x="T2" y="T3"/>
                    </a:cxn>
                    <a:cxn ang="T10">
                      <a:pos x="T4" y="T5"/>
                    </a:cxn>
                    <a:cxn ang="T11">
                      <a:pos x="T6" y="T7"/>
                    </a:cxn>
                  </a:cxnLst>
                  <a:rect l="T12" t="T13" r="T14" b="T15"/>
                  <a:pathLst>
                    <a:path w="315" h="1146">
                      <a:moveTo>
                        <a:pt x="0" y="261"/>
                      </a:moveTo>
                      <a:cubicBezTo>
                        <a:pt x="14" y="238"/>
                        <a:pt x="59" y="0"/>
                        <a:pt x="94" y="125"/>
                      </a:cubicBezTo>
                      <a:cubicBezTo>
                        <a:pt x="138" y="260"/>
                        <a:pt x="173" y="872"/>
                        <a:pt x="210" y="1009"/>
                      </a:cubicBezTo>
                      <a:cubicBezTo>
                        <a:pt x="247" y="1146"/>
                        <a:pt x="293" y="958"/>
                        <a:pt x="315" y="945"/>
                      </a:cubicBez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34" name="Freeform 245"/>
                <p:cNvSpPr>
                  <a:spLocks/>
                </p:cNvSpPr>
                <p:nvPr/>
              </p:nvSpPr>
              <p:spPr bwMode="auto">
                <a:xfrm rot="16200000" flipH="1">
                  <a:off x="2531" y="1555"/>
                  <a:ext cx="32" cy="192"/>
                </a:xfrm>
                <a:custGeom>
                  <a:avLst/>
                  <a:gdLst>
                    <a:gd name="T0" fmla="*/ 0 w 138"/>
                    <a:gd name="T1" fmla="*/ 0 h 1689"/>
                    <a:gd name="T2" fmla="*/ 0 w 138"/>
                    <a:gd name="T3" fmla="*/ 0 h 1689"/>
                    <a:gd name="T4" fmla="*/ 0 w 138"/>
                    <a:gd name="T5" fmla="*/ 0 h 1689"/>
                    <a:gd name="T6" fmla="*/ 0 w 138"/>
                    <a:gd name="T7" fmla="*/ 0 h 1689"/>
                    <a:gd name="T8" fmla="*/ 0 60000 65536"/>
                    <a:gd name="T9" fmla="*/ 0 60000 65536"/>
                    <a:gd name="T10" fmla="*/ 0 60000 65536"/>
                    <a:gd name="T11" fmla="*/ 0 60000 65536"/>
                    <a:gd name="T12" fmla="*/ 0 w 138"/>
                    <a:gd name="T13" fmla="*/ 0 h 1689"/>
                    <a:gd name="T14" fmla="*/ 138 w 138"/>
                    <a:gd name="T15" fmla="*/ 1689 h 1689"/>
                  </a:gdLst>
                  <a:ahLst/>
                  <a:cxnLst>
                    <a:cxn ang="T8">
                      <a:pos x="T0" y="T1"/>
                    </a:cxn>
                    <a:cxn ang="T9">
                      <a:pos x="T2" y="T3"/>
                    </a:cxn>
                    <a:cxn ang="T10">
                      <a:pos x="T4" y="T5"/>
                    </a:cxn>
                    <a:cxn ang="T11">
                      <a:pos x="T6" y="T7"/>
                    </a:cxn>
                  </a:cxnLst>
                  <a:rect l="T12" t="T13" r="T14" b="T15"/>
                  <a:pathLst>
                    <a:path w="138" h="1689">
                      <a:moveTo>
                        <a:pt x="0" y="263"/>
                      </a:moveTo>
                      <a:cubicBezTo>
                        <a:pt x="14" y="240"/>
                        <a:pt x="72" y="0"/>
                        <a:pt x="94" y="127"/>
                      </a:cubicBezTo>
                      <a:cubicBezTo>
                        <a:pt x="138" y="262"/>
                        <a:pt x="111" y="762"/>
                        <a:pt x="131" y="1026"/>
                      </a:cubicBezTo>
                      <a:lnTo>
                        <a:pt x="131" y="1689"/>
                      </a:ln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35" name="Freeform 246"/>
                <p:cNvSpPr>
                  <a:spLocks/>
                </p:cNvSpPr>
                <p:nvPr/>
              </p:nvSpPr>
              <p:spPr bwMode="auto">
                <a:xfrm flipH="1">
                  <a:off x="2471" y="1344"/>
                  <a:ext cx="168" cy="4"/>
                </a:xfrm>
                <a:custGeom>
                  <a:avLst/>
                  <a:gdLst>
                    <a:gd name="T0" fmla="*/ 1 w 253"/>
                    <a:gd name="T1" fmla="*/ 0 h 4"/>
                    <a:gd name="T2" fmla="*/ 0 w 253"/>
                    <a:gd name="T3" fmla="*/ 4 h 4"/>
                    <a:gd name="T4" fmla="*/ 0 60000 65536"/>
                    <a:gd name="T5" fmla="*/ 0 60000 65536"/>
                    <a:gd name="T6" fmla="*/ 0 w 253"/>
                    <a:gd name="T7" fmla="*/ 0 h 4"/>
                    <a:gd name="T8" fmla="*/ 253 w 253"/>
                    <a:gd name="T9" fmla="*/ 4 h 4"/>
                  </a:gdLst>
                  <a:ahLst/>
                  <a:cxnLst>
                    <a:cxn ang="T4">
                      <a:pos x="T0" y="T1"/>
                    </a:cxn>
                    <a:cxn ang="T5">
                      <a:pos x="T2" y="T3"/>
                    </a:cxn>
                  </a:cxnLst>
                  <a:rect l="T6" t="T7" r="T8" b="T9"/>
                  <a:pathLst>
                    <a:path w="253" h="4">
                      <a:moveTo>
                        <a:pt x="253" y="0"/>
                      </a:moveTo>
                      <a:lnTo>
                        <a:pt x="0" y="4"/>
                      </a:lnTo>
                    </a:path>
                  </a:pathLst>
                </a:custGeom>
                <a:solidFill>
                  <a:srgbClr val="0000FF"/>
                </a:solidFill>
                <a:ln w="25400">
                  <a:solidFill>
                    <a:srgbClr val="00FFFF"/>
                  </a:solidFill>
                  <a:round/>
                  <a:headEnd/>
                  <a:tailEnd/>
                </a:ln>
              </p:spPr>
              <p:txBody>
                <a:bodyPr wrap="none" anchor="ctr"/>
                <a:lstStyle/>
                <a:p>
                  <a:pPr algn="just"/>
                  <a:endParaRPr lang="zh-CN" altLang="en-US"/>
                </a:p>
              </p:txBody>
            </p:sp>
            <p:sp>
              <p:nvSpPr>
                <p:cNvPr id="6236" name="Line 247"/>
                <p:cNvSpPr>
                  <a:spLocks noChangeShapeType="1"/>
                </p:cNvSpPr>
                <p:nvPr/>
              </p:nvSpPr>
              <p:spPr bwMode="auto">
                <a:xfrm>
                  <a:off x="2640" y="1473"/>
                  <a:ext cx="0" cy="192"/>
                </a:xfrm>
                <a:prstGeom prst="line">
                  <a:avLst/>
                </a:prstGeom>
                <a:noFill/>
                <a:ln w="25400">
                  <a:solidFill>
                    <a:srgbClr val="00FF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grpSp>
          <p:sp>
            <p:nvSpPr>
              <p:cNvPr id="6215" name="Line 264"/>
              <p:cNvSpPr>
                <a:spLocks noChangeShapeType="1"/>
              </p:cNvSpPr>
              <p:nvPr/>
            </p:nvSpPr>
            <p:spPr bwMode="auto">
              <a:xfrm>
                <a:off x="8124825" y="2185988"/>
                <a:ext cx="579438" cy="0"/>
              </a:xfrm>
              <a:prstGeom prst="line">
                <a:avLst/>
              </a:prstGeom>
              <a:noFill/>
              <a:ln w="28575">
                <a:solidFill>
                  <a:srgbClr val="00FF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p>
            </p:txBody>
          </p:sp>
          <p:sp>
            <p:nvSpPr>
              <p:cNvPr id="6216" name="Freeform 265"/>
              <p:cNvSpPr>
                <a:spLocks/>
              </p:cNvSpPr>
              <p:nvPr/>
            </p:nvSpPr>
            <p:spPr bwMode="auto">
              <a:xfrm>
                <a:off x="7877175" y="1965325"/>
                <a:ext cx="206375" cy="220663"/>
              </a:xfrm>
              <a:custGeom>
                <a:avLst/>
                <a:gdLst>
                  <a:gd name="T0" fmla="*/ 2147483647 w 130"/>
                  <a:gd name="T1" fmla="*/ 0 h 139"/>
                  <a:gd name="T2" fmla="*/ 0 w 130"/>
                  <a:gd name="T3" fmla="*/ 2147483647 h 139"/>
                  <a:gd name="T4" fmla="*/ 0 60000 65536"/>
                  <a:gd name="T5" fmla="*/ 0 60000 65536"/>
                  <a:gd name="T6" fmla="*/ 0 w 130"/>
                  <a:gd name="T7" fmla="*/ 0 h 139"/>
                  <a:gd name="T8" fmla="*/ 130 w 130"/>
                  <a:gd name="T9" fmla="*/ 139 h 139"/>
                </a:gdLst>
                <a:ahLst/>
                <a:cxnLst>
                  <a:cxn ang="T4">
                    <a:pos x="T0" y="T1"/>
                  </a:cxn>
                  <a:cxn ang="T5">
                    <a:pos x="T2" y="T3"/>
                  </a:cxn>
                </a:cxnLst>
                <a:rect l="T6" t="T7" r="T8" b="T9"/>
                <a:pathLst>
                  <a:path w="130" h="139">
                    <a:moveTo>
                      <a:pt x="130" y="0"/>
                    </a:moveTo>
                    <a:lnTo>
                      <a:pt x="0" y="139"/>
                    </a:lnTo>
                  </a:path>
                </a:pathLst>
              </a:custGeom>
              <a:noFill/>
              <a:ln w="5080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grpSp>
            <p:nvGrpSpPr>
              <p:cNvPr id="6217" name="Group 282"/>
              <p:cNvGrpSpPr>
                <a:grpSpLocks/>
              </p:cNvGrpSpPr>
              <p:nvPr/>
            </p:nvGrpSpPr>
            <p:grpSpPr bwMode="auto">
              <a:xfrm>
                <a:off x="1619251" y="1989139"/>
                <a:ext cx="479425" cy="931863"/>
                <a:chOff x="1020" y="1253"/>
                <a:chExt cx="302" cy="587"/>
              </a:xfrm>
            </p:grpSpPr>
            <p:sp>
              <p:nvSpPr>
                <p:cNvPr id="6223" name="Rectangle 109"/>
                <p:cNvSpPr>
                  <a:spLocks noChangeArrowheads="1"/>
                </p:cNvSpPr>
                <p:nvPr/>
              </p:nvSpPr>
              <p:spPr bwMode="auto">
                <a:xfrm>
                  <a:off x="1020" y="1253"/>
                  <a:ext cx="104" cy="24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224" name="Rectangle 110"/>
                <p:cNvSpPr>
                  <a:spLocks noChangeArrowheads="1"/>
                </p:cNvSpPr>
                <p:nvPr/>
              </p:nvSpPr>
              <p:spPr bwMode="auto">
                <a:xfrm>
                  <a:off x="1020" y="1480"/>
                  <a:ext cx="104" cy="240"/>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6225" name="Line 113"/>
                <p:cNvSpPr>
                  <a:spLocks noChangeShapeType="1"/>
                </p:cNvSpPr>
                <p:nvPr/>
              </p:nvSpPr>
              <p:spPr bwMode="auto">
                <a:xfrm>
                  <a:off x="1322" y="1360"/>
                  <a:ext cx="0" cy="480"/>
                </a:xfrm>
                <a:prstGeom prst="line">
                  <a:avLst/>
                </a:prstGeom>
                <a:noFill/>
                <a:ln w="4445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p>
              </p:txBody>
            </p:sp>
          </p:grpSp>
        </p:gr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CADD5B8-5C34-453A-928F-B51A9289028C}"/>
                    </a:ext>
                  </a:extLst>
                </p:cNvPr>
                <p:cNvSpPr txBox="1"/>
                <p:nvPr/>
              </p:nvSpPr>
              <p:spPr>
                <a:xfrm>
                  <a:off x="1609429" y="1747833"/>
                  <a:ext cx="28751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mn-ea"/>
                          </a:rPr>
                          <m:t>𝑆</m:t>
                        </m:r>
                      </m:oMath>
                    </m:oMathPara>
                  </a14:m>
                  <a:endParaRPr lang="zh-CN" altLang="en-US" sz="2800" dirty="0">
                    <a:solidFill>
                      <a:schemeClr val="tx1"/>
                    </a:solidFill>
                    <a:latin typeface="+mn-lt"/>
                    <a:ea typeface="+mn-ea"/>
                  </a:endParaRPr>
                </a:p>
              </p:txBody>
            </p:sp>
          </mc:Choice>
          <mc:Fallback xmlns="">
            <p:sp>
              <p:nvSpPr>
                <p:cNvPr id="3" name="文本框 2">
                  <a:extLst>
                    <a:ext uri="{FF2B5EF4-FFF2-40B4-BE49-F238E27FC236}">
                      <a16:creationId xmlns:a16="http://schemas.microsoft.com/office/drawing/2014/main" id="{7CADD5B8-5C34-453A-928F-B51A9289028C}"/>
                    </a:ext>
                  </a:extLst>
                </p:cNvPr>
                <p:cNvSpPr txBox="1">
                  <a:spLocks noRot="1" noChangeAspect="1" noMove="1" noResize="1" noEditPoints="1" noAdjustHandles="1" noChangeArrowheads="1" noChangeShapeType="1" noTextEdit="1"/>
                </p:cNvSpPr>
                <p:nvPr/>
              </p:nvSpPr>
              <p:spPr>
                <a:xfrm>
                  <a:off x="1609429" y="1747833"/>
                  <a:ext cx="287515"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2A1411A-B41C-4103-8A5B-A8A16906C433}"/>
                    </a:ext>
                  </a:extLst>
                </p:cNvPr>
                <p:cNvSpPr txBox="1"/>
                <p:nvPr/>
              </p:nvSpPr>
              <p:spPr>
                <a:xfrm>
                  <a:off x="1574213" y="2254980"/>
                  <a:ext cx="36144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FF"/>
                            </a:solidFill>
                            <a:latin typeface="Cambria Math" panose="02040503050406030204" pitchFamily="18" charset="0"/>
                            <a:ea typeface="+mn-ea"/>
                          </a:rPr>
                          <m:t>𝑁</m:t>
                        </m:r>
                      </m:oMath>
                    </m:oMathPara>
                  </a14:m>
                  <a:endParaRPr lang="zh-CN" altLang="en-US" sz="2800" dirty="0">
                    <a:solidFill>
                      <a:srgbClr val="FF00FF"/>
                    </a:solidFill>
                    <a:latin typeface="+mn-lt"/>
                    <a:ea typeface="+mn-ea"/>
                  </a:endParaRPr>
                </a:p>
              </p:txBody>
            </p:sp>
          </mc:Choice>
          <mc:Fallback xmlns="">
            <p:sp>
              <p:nvSpPr>
                <p:cNvPr id="4" name="文本框 3">
                  <a:extLst>
                    <a:ext uri="{FF2B5EF4-FFF2-40B4-BE49-F238E27FC236}">
                      <a16:creationId xmlns:a16="http://schemas.microsoft.com/office/drawing/2014/main" id="{32A1411A-B41C-4103-8A5B-A8A16906C433}"/>
                    </a:ext>
                  </a:extLst>
                </p:cNvPr>
                <p:cNvSpPr txBox="1">
                  <a:spLocks noRot="1" noChangeAspect="1" noMove="1" noResize="1" noEditPoints="1" noAdjustHandles="1" noChangeArrowheads="1" noChangeShapeType="1" noTextEdit="1"/>
                </p:cNvSpPr>
                <p:nvPr/>
              </p:nvSpPr>
              <p:spPr>
                <a:xfrm>
                  <a:off x="1574213" y="2254980"/>
                  <a:ext cx="361446"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a:extLst>
                    <a:ext uri="{FF2B5EF4-FFF2-40B4-BE49-F238E27FC236}">
                      <a16:creationId xmlns:a16="http://schemas.microsoft.com/office/drawing/2014/main" id="{27E26740-3660-458D-81D4-4FB58B736D10}"/>
                    </a:ext>
                  </a:extLst>
                </p:cNvPr>
                <p:cNvSpPr/>
                <p:nvPr/>
              </p:nvSpPr>
              <p:spPr>
                <a:xfrm>
                  <a:off x="2432547" y="2097778"/>
                  <a:ext cx="51988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𝑉</m:t>
                            </m:r>
                          </m:e>
                        </m:acc>
                      </m:oMath>
                    </m:oMathPara>
                  </a14:m>
                  <a:endParaRPr lang="zh-CN" altLang="en-US" sz="2800" dirty="0">
                    <a:solidFill>
                      <a:srgbClr val="0000FF"/>
                    </a:solidFill>
                  </a:endParaRPr>
                </a:p>
              </p:txBody>
            </p:sp>
          </mc:Choice>
          <mc:Fallback xmlns="">
            <p:sp>
              <p:nvSpPr>
                <p:cNvPr id="107" name="矩形 106">
                  <a:extLst>
                    <a:ext uri="{FF2B5EF4-FFF2-40B4-BE49-F238E27FC236}">
                      <a16:creationId xmlns:a16="http://schemas.microsoft.com/office/drawing/2014/main" id="{27E26740-3660-458D-81D4-4FB58B736D10}"/>
                    </a:ext>
                  </a:extLst>
                </p:cNvPr>
                <p:cNvSpPr>
                  <a:spLocks noRot="1" noChangeAspect="1" noMove="1" noResize="1" noEditPoints="1" noAdjustHandles="1" noChangeArrowheads="1" noChangeShapeType="1" noTextEdit="1"/>
                </p:cNvSpPr>
                <p:nvPr/>
              </p:nvSpPr>
              <p:spPr>
                <a:xfrm>
                  <a:off x="2432547" y="2097778"/>
                  <a:ext cx="519886"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文本框 107">
                  <a:extLst>
                    <a:ext uri="{FF2B5EF4-FFF2-40B4-BE49-F238E27FC236}">
                      <a16:creationId xmlns:a16="http://schemas.microsoft.com/office/drawing/2014/main" id="{29F113FC-2A55-4AB2-B2F7-A1780C914F37}"/>
                    </a:ext>
                  </a:extLst>
                </p:cNvPr>
                <p:cNvSpPr txBox="1"/>
                <p:nvPr/>
              </p:nvSpPr>
              <p:spPr>
                <a:xfrm>
                  <a:off x="2076940" y="4815225"/>
                  <a:ext cx="33156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𝐺</m:t>
                        </m:r>
                      </m:oMath>
                    </m:oMathPara>
                  </a14:m>
                  <a:endParaRPr lang="zh-CN" altLang="en-US" sz="2800" dirty="0">
                    <a:solidFill>
                      <a:srgbClr val="0000FF"/>
                    </a:solidFill>
                    <a:latin typeface="+mn-lt"/>
                    <a:ea typeface="+mn-ea"/>
                  </a:endParaRPr>
                </a:p>
              </p:txBody>
            </p:sp>
          </mc:Choice>
          <mc:Fallback xmlns="">
            <p:sp>
              <p:nvSpPr>
                <p:cNvPr id="108" name="文本框 107">
                  <a:extLst>
                    <a:ext uri="{FF2B5EF4-FFF2-40B4-BE49-F238E27FC236}">
                      <a16:creationId xmlns:a16="http://schemas.microsoft.com/office/drawing/2014/main" id="{29F113FC-2A55-4AB2-B2F7-A1780C914F37}"/>
                    </a:ext>
                  </a:extLst>
                </p:cNvPr>
                <p:cNvSpPr txBox="1">
                  <a:spLocks noRot="1" noChangeAspect="1" noMove="1" noResize="1" noEditPoints="1" noAdjustHandles="1" noChangeArrowheads="1" noChangeShapeType="1" noTextEdit="1"/>
                </p:cNvSpPr>
                <p:nvPr/>
              </p:nvSpPr>
              <p:spPr>
                <a:xfrm>
                  <a:off x="2076940" y="4815225"/>
                  <a:ext cx="331565"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文本框 108">
                  <a:extLst>
                    <a:ext uri="{FF2B5EF4-FFF2-40B4-BE49-F238E27FC236}">
                      <a16:creationId xmlns:a16="http://schemas.microsoft.com/office/drawing/2014/main" id="{185A2ACB-78FA-42E9-94AA-235C27707EB7}"/>
                    </a:ext>
                  </a:extLst>
                </p:cNvPr>
                <p:cNvSpPr txBox="1"/>
                <p:nvPr/>
              </p:nvSpPr>
              <p:spPr>
                <a:xfrm>
                  <a:off x="4667724" y="4461486"/>
                  <a:ext cx="33156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𝐺</m:t>
                        </m:r>
                      </m:oMath>
                    </m:oMathPara>
                  </a14:m>
                  <a:endParaRPr lang="zh-CN" altLang="en-US" sz="2800" dirty="0">
                    <a:solidFill>
                      <a:srgbClr val="0000FF"/>
                    </a:solidFill>
                    <a:latin typeface="+mn-lt"/>
                    <a:ea typeface="+mn-ea"/>
                  </a:endParaRPr>
                </a:p>
              </p:txBody>
            </p:sp>
          </mc:Choice>
          <mc:Fallback xmlns="">
            <p:sp>
              <p:nvSpPr>
                <p:cNvPr id="109" name="文本框 108">
                  <a:extLst>
                    <a:ext uri="{FF2B5EF4-FFF2-40B4-BE49-F238E27FC236}">
                      <a16:creationId xmlns:a16="http://schemas.microsoft.com/office/drawing/2014/main" id="{185A2ACB-78FA-42E9-94AA-235C27707EB7}"/>
                    </a:ext>
                  </a:extLst>
                </p:cNvPr>
                <p:cNvSpPr txBox="1">
                  <a:spLocks noRot="1" noChangeAspect="1" noMove="1" noResize="1" noEditPoints="1" noAdjustHandles="1" noChangeArrowheads="1" noChangeShapeType="1" noTextEdit="1"/>
                </p:cNvSpPr>
                <p:nvPr/>
              </p:nvSpPr>
              <p:spPr>
                <a:xfrm>
                  <a:off x="4667724" y="4461486"/>
                  <a:ext cx="331565"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DD5E6619-72B9-4B96-B2CC-E129DF442AE4}"/>
                    </a:ext>
                  </a:extLst>
                </p:cNvPr>
                <p:cNvSpPr txBox="1"/>
                <p:nvPr/>
              </p:nvSpPr>
              <p:spPr>
                <a:xfrm>
                  <a:off x="7625252" y="4425910"/>
                  <a:ext cx="33156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𝐺</m:t>
                        </m:r>
                      </m:oMath>
                    </m:oMathPara>
                  </a14:m>
                  <a:endParaRPr lang="zh-CN" altLang="en-US" sz="2800" dirty="0">
                    <a:solidFill>
                      <a:srgbClr val="0000FF"/>
                    </a:solidFill>
                    <a:latin typeface="+mn-lt"/>
                    <a:ea typeface="+mn-ea"/>
                  </a:endParaRPr>
                </a:p>
              </p:txBody>
            </p:sp>
          </mc:Choice>
          <mc:Fallback xmlns="">
            <p:sp>
              <p:nvSpPr>
                <p:cNvPr id="110" name="文本框 109">
                  <a:extLst>
                    <a:ext uri="{FF2B5EF4-FFF2-40B4-BE49-F238E27FC236}">
                      <a16:creationId xmlns:a16="http://schemas.microsoft.com/office/drawing/2014/main" id="{DD5E6619-72B9-4B96-B2CC-E129DF442AE4}"/>
                    </a:ext>
                  </a:extLst>
                </p:cNvPr>
                <p:cNvSpPr txBox="1">
                  <a:spLocks noRot="1" noChangeAspect="1" noMove="1" noResize="1" noEditPoints="1" noAdjustHandles="1" noChangeArrowheads="1" noChangeShapeType="1" noTextEdit="1"/>
                </p:cNvSpPr>
                <p:nvPr/>
              </p:nvSpPr>
              <p:spPr>
                <a:xfrm>
                  <a:off x="7625252" y="4425910"/>
                  <a:ext cx="331565"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0AA50CAC-BB7F-4E67-AF6A-F4A134EECBE8}"/>
                    </a:ext>
                  </a:extLst>
                </p:cNvPr>
                <p:cNvSpPr txBox="1"/>
                <p:nvPr/>
              </p:nvSpPr>
              <p:spPr>
                <a:xfrm>
                  <a:off x="9251946" y="2166264"/>
                  <a:ext cx="26468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𝜀</m:t>
                        </m:r>
                      </m:oMath>
                    </m:oMathPara>
                  </a14:m>
                  <a:endParaRPr lang="zh-CN" altLang="en-US" sz="2800" dirty="0">
                    <a:solidFill>
                      <a:srgbClr val="0000FF"/>
                    </a:solidFill>
                    <a:latin typeface="+mn-lt"/>
                    <a:ea typeface="+mn-ea"/>
                  </a:endParaRPr>
                </a:p>
              </p:txBody>
            </p:sp>
          </mc:Choice>
          <mc:Fallback xmlns="">
            <p:sp>
              <p:nvSpPr>
                <p:cNvPr id="111" name="文本框 110">
                  <a:extLst>
                    <a:ext uri="{FF2B5EF4-FFF2-40B4-BE49-F238E27FC236}">
                      <a16:creationId xmlns:a16="http://schemas.microsoft.com/office/drawing/2014/main" id="{0AA50CAC-BB7F-4E67-AF6A-F4A134EECBE8}"/>
                    </a:ext>
                  </a:extLst>
                </p:cNvPr>
                <p:cNvSpPr txBox="1">
                  <a:spLocks noRot="1" noChangeAspect="1" noMove="1" noResize="1" noEditPoints="1" noAdjustHandles="1" noChangeArrowheads="1" noChangeShapeType="1" noTextEdit="1"/>
                </p:cNvSpPr>
                <p:nvPr/>
              </p:nvSpPr>
              <p:spPr>
                <a:xfrm>
                  <a:off x="9251946" y="2166264"/>
                  <a:ext cx="264688"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文本框 111">
                  <a:extLst>
                    <a:ext uri="{FF2B5EF4-FFF2-40B4-BE49-F238E27FC236}">
                      <a16:creationId xmlns:a16="http://schemas.microsoft.com/office/drawing/2014/main" id="{CE06688F-EFDA-43D0-AC3A-C345D9F2C1D4}"/>
                    </a:ext>
                  </a:extLst>
                </p:cNvPr>
                <p:cNvSpPr txBox="1"/>
                <p:nvPr/>
              </p:nvSpPr>
              <p:spPr>
                <a:xfrm>
                  <a:off x="6209413" y="1866043"/>
                  <a:ext cx="26468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mn-ea"/>
                          </a:rPr>
                          <m:t>𝜀</m:t>
                        </m:r>
                      </m:oMath>
                    </m:oMathPara>
                  </a14:m>
                  <a:endParaRPr lang="zh-CN" altLang="en-US" sz="2800" dirty="0">
                    <a:solidFill>
                      <a:srgbClr val="0000FF"/>
                    </a:solidFill>
                    <a:latin typeface="+mn-lt"/>
                    <a:ea typeface="+mn-ea"/>
                  </a:endParaRPr>
                </a:p>
              </p:txBody>
            </p:sp>
          </mc:Choice>
          <mc:Fallback xmlns="">
            <p:sp>
              <p:nvSpPr>
                <p:cNvPr id="112" name="文本框 111">
                  <a:extLst>
                    <a:ext uri="{FF2B5EF4-FFF2-40B4-BE49-F238E27FC236}">
                      <a16:creationId xmlns:a16="http://schemas.microsoft.com/office/drawing/2014/main" id="{CE06688F-EFDA-43D0-AC3A-C345D9F2C1D4}"/>
                    </a:ext>
                  </a:extLst>
                </p:cNvPr>
                <p:cNvSpPr txBox="1">
                  <a:spLocks noRot="1" noChangeAspect="1" noMove="1" noResize="1" noEditPoints="1" noAdjustHandles="1" noChangeArrowheads="1" noChangeShapeType="1" noTextEdit="1"/>
                </p:cNvSpPr>
                <p:nvPr/>
              </p:nvSpPr>
              <p:spPr>
                <a:xfrm>
                  <a:off x="6209413" y="1866043"/>
                  <a:ext cx="264688"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矩形 112">
                  <a:extLst>
                    <a:ext uri="{FF2B5EF4-FFF2-40B4-BE49-F238E27FC236}">
                      <a16:creationId xmlns:a16="http://schemas.microsoft.com/office/drawing/2014/main" id="{0FBA2E53-8CA9-466A-8FF5-094AE6D99E98}"/>
                    </a:ext>
                  </a:extLst>
                </p:cNvPr>
                <p:cNvSpPr/>
                <p:nvPr/>
              </p:nvSpPr>
              <p:spPr>
                <a:xfrm>
                  <a:off x="5119791" y="2090060"/>
                  <a:ext cx="51988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𝑉</m:t>
                            </m:r>
                          </m:e>
                        </m:acc>
                      </m:oMath>
                    </m:oMathPara>
                  </a14:m>
                  <a:endParaRPr lang="zh-CN" altLang="en-US" sz="2800" dirty="0">
                    <a:solidFill>
                      <a:srgbClr val="0000FF"/>
                    </a:solidFill>
                  </a:endParaRPr>
                </a:p>
              </p:txBody>
            </p:sp>
          </mc:Choice>
          <mc:Fallback xmlns="">
            <p:sp>
              <p:nvSpPr>
                <p:cNvPr id="113" name="矩形 112">
                  <a:extLst>
                    <a:ext uri="{FF2B5EF4-FFF2-40B4-BE49-F238E27FC236}">
                      <a16:creationId xmlns:a16="http://schemas.microsoft.com/office/drawing/2014/main" id="{0FBA2E53-8CA9-466A-8FF5-094AE6D99E98}"/>
                    </a:ext>
                  </a:extLst>
                </p:cNvPr>
                <p:cNvSpPr>
                  <a:spLocks noRot="1" noChangeAspect="1" noMove="1" noResize="1" noEditPoints="1" noAdjustHandles="1" noChangeArrowheads="1" noChangeShapeType="1" noTextEdit="1"/>
                </p:cNvSpPr>
                <p:nvPr/>
              </p:nvSpPr>
              <p:spPr>
                <a:xfrm>
                  <a:off x="5119791" y="2090060"/>
                  <a:ext cx="519886" cy="575479"/>
                </a:xfrm>
                <a:prstGeom prst="rect">
                  <a:avLst/>
                </a:prstGeom>
                <a:blipFill>
                  <a:blip r:embed="rId1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3213820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3393"/>
                                        </p:tgtEl>
                                        <p:attrNameLst>
                                          <p:attrName>style.visibility</p:attrName>
                                        </p:attrNameLst>
                                      </p:cBhvr>
                                      <p:to>
                                        <p:strVal val="visible"/>
                                      </p:to>
                                    </p:set>
                                    <p:animEffect transition="in" filter="wipe(right)">
                                      <p:cBhvr>
                                        <p:cTn id="7" dur="500"/>
                                        <p:tgtEl>
                                          <p:spTgt spid="133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3394"/>
                                        </p:tgtEl>
                                        <p:attrNameLst>
                                          <p:attrName>style.visibility</p:attrName>
                                        </p:attrNameLst>
                                      </p:cBhvr>
                                      <p:to>
                                        <p:strVal val="visible"/>
                                      </p:to>
                                    </p:set>
                                    <p:animEffect transition="in" filter="wipe(up)">
                                      <p:cBhvr>
                                        <p:cTn id="12" dur="500"/>
                                        <p:tgtEl>
                                          <p:spTgt spid="1339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3539"/>
                                        </p:tgtEl>
                                        <p:attrNameLst>
                                          <p:attrName>style.visibility</p:attrName>
                                        </p:attrNameLst>
                                      </p:cBhvr>
                                      <p:to>
                                        <p:strVal val="visible"/>
                                      </p:to>
                                    </p:set>
                                    <p:animEffect transition="in" filter="wipe(up)">
                                      <p:cBhvr>
                                        <p:cTn id="22" dur="500"/>
                                        <p:tgtEl>
                                          <p:spTgt spid="1353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3583"/>
                                        </p:tgtEl>
                                        <p:attrNameLst>
                                          <p:attrName>style.visibility</p:attrName>
                                        </p:attrNameLst>
                                      </p:cBhvr>
                                      <p:to>
                                        <p:strVal val="visible"/>
                                      </p:to>
                                    </p:set>
                                    <p:animEffect transition="in" filter="wipe(up)">
                                      <p:cBhvr>
                                        <p:cTn id="27" dur="500"/>
                                        <p:tgtEl>
                                          <p:spTgt spid="1358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3584"/>
                                        </p:tgtEl>
                                        <p:attrNameLst>
                                          <p:attrName>style.visibility</p:attrName>
                                        </p:attrNameLst>
                                      </p:cBhvr>
                                      <p:to>
                                        <p:strVal val="visible"/>
                                      </p:to>
                                    </p:set>
                                    <p:animEffect transition="in" filter="wipe(up)">
                                      <p:cBhvr>
                                        <p:cTn id="32" dur="500"/>
                                        <p:tgtEl>
                                          <p:spTgt spid="13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93" grpId="0" autoUpdateAnimBg="0"/>
      <p:bldP spid="13394" grpId="0" autoUpdateAnimBg="0"/>
      <p:bldP spid="13539" grpId="0" autoUpdateAnimBg="0"/>
      <p:bldP spid="13583" grpId="0" autoUpdateAnimBg="0"/>
      <p:bldP spid="13584"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ext Box 12"/>
              <p:cNvSpPr txBox="1">
                <a:spLocks noChangeArrowheads="1"/>
              </p:cNvSpPr>
              <p:nvPr/>
            </p:nvSpPr>
            <p:spPr bwMode="auto">
              <a:xfrm>
                <a:off x="537795" y="498231"/>
                <a:ext cx="10961477" cy="1815882"/>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例</a:t>
                </a:r>
                <a:r>
                  <a:rPr kumimoji="0" lang="en-US" altLang="zh-CN" sz="2800" dirty="0">
                    <a:solidFill>
                      <a:srgbClr val="0000FF"/>
                    </a:solidFill>
                    <a:latin typeface="+mn-ea"/>
                    <a:ea typeface="+mn-ea"/>
                  </a:rPr>
                  <a:t>7.8</a:t>
                </a:r>
                <a:r>
                  <a:rPr kumimoji="0" lang="zh-CN" altLang="en-US" sz="2800" dirty="0">
                    <a:solidFill>
                      <a:srgbClr val="0000FF"/>
                    </a:solidFill>
                    <a:latin typeface="+mn-ea"/>
                    <a:ea typeface="+mn-ea"/>
                  </a:rPr>
                  <a:t>：一条电缆由两个无限长的同轴圆筒状导体组成，内、外圆筒之间充满磁导率为</a:t>
                </a:r>
                <a14:m>
                  <m:oMath xmlns:m="http://schemas.openxmlformats.org/officeDocument/2006/math">
                    <m:r>
                      <a:rPr lang="zh-CN" altLang="en-US" sz="2800" i="1">
                        <a:solidFill>
                          <a:srgbClr val="0000FF"/>
                        </a:solidFill>
                        <a:latin typeface="Cambria Math" panose="02040503050406030204" pitchFamily="18" charset="0"/>
                      </a:rPr>
                      <m:t>𝜇</m:t>
                    </m:r>
                  </m:oMath>
                </a14:m>
                <a:r>
                  <a:rPr kumimoji="0" lang="zh-CN" altLang="en-US" sz="2800" dirty="0">
                    <a:solidFill>
                      <a:srgbClr val="0000FF"/>
                    </a:solidFill>
                    <a:latin typeface="+mn-ea"/>
                    <a:ea typeface="+mn-ea"/>
                  </a:rPr>
                  <a:t>的磁介质，内、外圆筒上电流方向相反，而电流强度</a:t>
                </a:r>
                <a14:m>
                  <m:oMath xmlns:m="http://schemas.openxmlformats.org/officeDocument/2006/math">
                    <m:r>
                      <a:rPr kumimoji="0" lang="en-US" altLang="zh-CN" sz="2800" b="0" i="1" dirty="0" smtClean="0">
                        <a:solidFill>
                          <a:srgbClr val="0000FF"/>
                        </a:solidFill>
                        <a:latin typeface="Cambria Math" panose="02040503050406030204" pitchFamily="18" charset="0"/>
                        <a:ea typeface="+mn-ea"/>
                      </a:rPr>
                      <m:t>𝐼</m:t>
                    </m:r>
                  </m:oMath>
                </a14:m>
                <a:r>
                  <a:rPr kumimoji="0" lang="zh-CN" altLang="en-US" sz="2800" dirty="0">
                    <a:solidFill>
                      <a:srgbClr val="0000FF"/>
                    </a:solidFill>
                    <a:latin typeface="+mn-ea"/>
                    <a:ea typeface="+mn-ea"/>
                  </a:rPr>
                  <a:t>相等，设内、外圆筒横截面的半径分别为</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1</m:t>
                        </m:r>
                      </m:sub>
                    </m:sSub>
                  </m:oMath>
                </a14:m>
                <a:r>
                  <a:rPr kumimoji="0" lang="zh-CN" altLang="en-US" sz="2800" dirty="0">
                    <a:solidFill>
                      <a:srgbClr val="0000FF"/>
                    </a:solidFill>
                    <a:latin typeface="+mn-ea"/>
                    <a:ea typeface="+mn-ea"/>
                  </a:rPr>
                  <a:t>和</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2</m:t>
                        </m:r>
                      </m:sub>
                    </m:sSub>
                  </m:oMath>
                </a14:m>
                <a:r>
                  <a:rPr kumimoji="0" lang="zh-CN" altLang="en-US" sz="2800" dirty="0">
                    <a:solidFill>
                      <a:srgbClr val="0000FF"/>
                    </a:solidFill>
                    <a:latin typeface="+mn-ea"/>
                    <a:ea typeface="+mn-ea"/>
                  </a:rPr>
                  <a:t>。计算：1、单位长度的一段电缆内的磁能；2、该段电缆的自感系数。 </a:t>
                </a:r>
              </a:p>
            </p:txBody>
          </p:sp>
        </mc:Choice>
        <mc:Fallback xmlns="">
          <p:sp>
            <p:nvSpPr>
              <p:cNvPr id="2" name="Text Box 12"/>
              <p:cNvSpPr txBox="1">
                <a:spLocks noRot="1" noChangeAspect="1" noMove="1" noResize="1" noEditPoints="1" noAdjustHandles="1" noChangeArrowheads="1" noChangeShapeType="1" noTextEdit="1"/>
              </p:cNvSpPr>
              <p:nvPr/>
            </p:nvSpPr>
            <p:spPr bwMode="auto">
              <a:xfrm>
                <a:off x="537795" y="498231"/>
                <a:ext cx="10961477" cy="1815882"/>
              </a:xfrm>
              <a:prstGeom prst="rect">
                <a:avLst/>
              </a:prstGeom>
              <a:blipFill>
                <a:blip r:embed="rId3"/>
                <a:stretch>
                  <a:fillRect l="-1112" t="-3691" r="-1168" b="-8389"/>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7" name="Text Box 17"/>
          <p:cNvSpPr txBox="1">
            <a:spLocks noChangeArrowheads="1"/>
          </p:cNvSpPr>
          <p:nvPr/>
        </p:nvSpPr>
        <p:spPr bwMode="auto">
          <a:xfrm>
            <a:off x="537795" y="2484987"/>
            <a:ext cx="1202681"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解： </a:t>
            </a:r>
          </a:p>
        </p:txBody>
      </p:sp>
      <p:sp>
        <p:nvSpPr>
          <p:cNvPr id="8" name="Text Box 18"/>
          <p:cNvSpPr txBox="1">
            <a:spLocks noChangeArrowheads="1"/>
          </p:cNvSpPr>
          <p:nvPr/>
        </p:nvSpPr>
        <p:spPr bwMode="auto">
          <a:xfrm>
            <a:off x="1204545" y="2484987"/>
            <a:ext cx="3657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ea"/>
                <a:ea typeface="+mn-ea"/>
              </a:rPr>
              <a:t>在内、外圆筒之间 </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4EFEA44-AD00-411A-8014-A9B288F167FA}"/>
                  </a:ext>
                </a:extLst>
              </p:cNvPr>
              <p:cNvSpPr txBox="1"/>
              <p:nvPr/>
            </p:nvSpPr>
            <p:spPr>
              <a:xfrm>
                <a:off x="4325113" y="2341227"/>
                <a:ext cx="1393651"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zh-CN" altLang="en-US" sz="2800" b="0" i="1" smtClean="0">
                              <a:solidFill>
                                <a:srgbClr val="0000FF"/>
                              </a:solidFill>
                              <a:latin typeface="Cambria Math" panose="02040503050406030204" pitchFamily="18" charset="0"/>
                              <a:ea typeface="+mn-ea"/>
                            </a:rPr>
                            <m:t>𝜇</m:t>
                          </m:r>
                          <m:r>
                            <a:rPr lang="en-US" altLang="zh-CN" sz="2800" b="0" i="1" smtClean="0">
                              <a:solidFill>
                                <a:srgbClr val="0000FF"/>
                              </a:solidFill>
                              <a:latin typeface="Cambria Math" panose="02040503050406030204" pitchFamily="18" charset="0"/>
                              <a:ea typeface="+mn-ea"/>
                            </a:rPr>
                            <m:t>𝐼</m:t>
                          </m:r>
                        </m:num>
                        <m:den>
                          <m:r>
                            <a:rPr lang="en-US" altLang="zh-CN" sz="2800" b="0" i="1" smtClean="0">
                              <a:solidFill>
                                <a:srgbClr val="0000FF"/>
                              </a:solidFill>
                              <a:latin typeface="Cambria Math" panose="02040503050406030204" pitchFamily="18" charset="0"/>
                              <a:ea typeface="+mn-ea"/>
                            </a:rPr>
                            <m:t>2</m:t>
                          </m:r>
                          <m:r>
                            <a:rPr lang="zh-CN" altLang="en-US" sz="2800" b="0" i="1" smtClean="0">
                              <a:solidFill>
                                <a:srgbClr val="0000FF"/>
                              </a:solidFill>
                              <a:latin typeface="Cambria Math" panose="02040503050406030204" pitchFamily="18" charset="0"/>
                              <a:ea typeface="+mn-ea"/>
                            </a:rPr>
                            <m:t>𝜋</m:t>
                          </m:r>
                          <m:r>
                            <a:rPr lang="en-US" altLang="zh-CN" sz="2800" b="0" i="1" smtClean="0">
                              <a:solidFill>
                                <a:srgbClr val="0000FF"/>
                              </a:solidFill>
                              <a:latin typeface="Cambria Math" panose="02040503050406030204" pitchFamily="18" charset="0"/>
                              <a:ea typeface="+mn-ea"/>
                            </a:rPr>
                            <m:t>𝑟</m:t>
                          </m:r>
                        </m:den>
                      </m:f>
                    </m:oMath>
                  </m:oMathPara>
                </a14:m>
                <a:endParaRPr lang="zh-CN" altLang="en-US" sz="2800" dirty="0">
                  <a:solidFill>
                    <a:srgbClr val="0000FF"/>
                  </a:solidFill>
                  <a:latin typeface="+mn-lt"/>
                  <a:ea typeface="+mn-ea"/>
                </a:endParaRPr>
              </a:p>
            </p:txBody>
          </p:sp>
        </mc:Choice>
        <mc:Fallback xmlns="">
          <p:sp>
            <p:nvSpPr>
              <p:cNvPr id="21" name="文本框 20">
                <a:extLst>
                  <a:ext uri="{FF2B5EF4-FFF2-40B4-BE49-F238E27FC236}">
                    <a16:creationId xmlns:a16="http://schemas.microsoft.com/office/drawing/2014/main" id="{E4EFEA44-AD00-411A-8014-A9B288F167FA}"/>
                  </a:ext>
                </a:extLst>
              </p:cNvPr>
              <p:cNvSpPr txBox="1">
                <a:spLocks noRot="1" noChangeAspect="1" noMove="1" noResize="1" noEditPoints="1" noAdjustHandles="1" noChangeArrowheads="1" noChangeShapeType="1" noTextEdit="1"/>
              </p:cNvSpPr>
              <p:nvPr/>
            </p:nvSpPr>
            <p:spPr>
              <a:xfrm>
                <a:off x="4325113" y="2341227"/>
                <a:ext cx="1393651" cy="806631"/>
              </a:xfrm>
              <a:prstGeom prst="rect">
                <a:avLst/>
              </a:prstGeom>
              <a:blipFill>
                <a:blip r:embed="rId4"/>
                <a:stretch>
                  <a:fillRect/>
                </a:stretch>
              </a:blipFill>
            </p:spPr>
            <p:txBody>
              <a:bodyPr/>
              <a:lstStyle/>
              <a:p>
                <a:r>
                  <a:rPr lang="zh-CN" altLang="en-US">
                    <a:noFill/>
                  </a:rPr>
                  <a:t> </a:t>
                </a:r>
              </a:p>
            </p:txBody>
          </p:sp>
        </mc:Fallback>
      </mc:AlternateContent>
      <p:grpSp>
        <p:nvGrpSpPr>
          <p:cNvPr id="23" name="组合 22">
            <a:extLst>
              <a:ext uri="{FF2B5EF4-FFF2-40B4-BE49-F238E27FC236}">
                <a16:creationId xmlns:a16="http://schemas.microsoft.com/office/drawing/2014/main" id="{5BF7D766-8A9D-40FA-8507-3DB194B0AD46}"/>
              </a:ext>
            </a:extLst>
          </p:cNvPr>
          <p:cNvGrpSpPr/>
          <p:nvPr/>
        </p:nvGrpSpPr>
        <p:grpSpPr>
          <a:xfrm>
            <a:off x="8688964" y="2341227"/>
            <a:ext cx="1936750" cy="2167511"/>
            <a:chOff x="7173546" y="2720157"/>
            <a:chExt cx="1936750" cy="2167511"/>
          </a:xfrm>
        </p:grpSpPr>
        <p:sp>
          <p:nvSpPr>
            <p:cNvPr id="13" name="Oval 27"/>
            <p:cNvSpPr>
              <a:spLocks noChangeArrowheads="1"/>
            </p:cNvSpPr>
            <p:nvPr/>
          </p:nvSpPr>
          <p:spPr bwMode="auto">
            <a:xfrm>
              <a:off x="7173546" y="2950918"/>
              <a:ext cx="1936750" cy="1936750"/>
            </a:xfrm>
            <a:prstGeom prst="ellipse">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4" name="Line 28"/>
            <p:cNvSpPr>
              <a:spLocks noChangeShapeType="1"/>
            </p:cNvSpPr>
            <p:nvPr/>
          </p:nvSpPr>
          <p:spPr bwMode="auto">
            <a:xfrm flipV="1">
              <a:off x="8162559" y="3300169"/>
              <a:ext cx="0" cy="568325"/>
            </a:xfrm>
            <a:prstGeom prst="line">
              <a:avLst/>
            </a:prstGeom>
            <a:noFill/>
            <a:ln w="2857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endParaRPr lang="zh-CN" altLang="en-US" sz="2800">
                <a:latin typeface="+mn-ea"/>
                <a:ea typeface="+mn-ea"/>
              </a:endParaRPr>
            </a:p>
          </p:txBody>
        </p:sp>
        <p:sp>
          <p:nvSpPr>
            <p:cNvPr id="15" name="AutoShape 29" descr="浅色上对角线"/>
            <p:cNvSpPr>
              <a:spLocks noChangeArrowheads="1"/>
            </p:cNvSpPr>
            <p:nvPr/>
          </p:nvSpPr>
          <p:spPr bwMode="auto">
            <a:xfrm>
              <a:off x="7476759" y="3225555"/>
              <a:ext cx="1363662" cy="1377950"/>
            </a:xfrm>
            <a:custGeom>
              <a:avLst/>
              <a:gdLst>
                <a:gd name="T0" fmla="*/ 43045696 w 21600"/>
                <a:gd name="T1" fmla="*/ 0 h 21600"/>
                <a:gd name="T2" fmla="*/ 12606803 w 21600"/>
                <a:gd name="T3" fmla="*/ 12872350 h 21600"/>
                <a:gd name="T4" fmla="*/ 0 w 21600"/>
                <a:gd name="T5" fmla="*/ 43952458 h 21600"/>
                <a:gd name="T6" fmla="*/ 12606803 w 21600"/>
                <a:gd name="T7" fmla="*/ 75032567 h 21600"/>
                <a:gd name="T8" fmla="*/ 43045696 w 21600"/>
                <a:gd name="T9" fmla="*/ 87904917 h 21600"/>
                <a:gd name="T10" fmla="*/ 73484589 w 21600"/>
                <a:gd name="T11" fmla="*/ 75032567 h 21600"/>
                <a:gd name="T12" fmla="*/ 86091391 w 21600"/>
                <a:gd name="T13" fmla="*/ 43952458 h 21600"/>
                <a:gd name="T14" fmla="*/ 73484589 w 21600"/>
                <a:gd name="T15" fmla="*/ 12872350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096" y="10800"/>
                  </a:moveTo>
                  <a:cubicBezTo>
                    <a:pt x="1096" y="16159"/>
                    <a:pt x="5441" y="20504"/>
                    <a:pt x="10800" y="20504"/>
                  </a:cubicBezTo>
                  <a:cubicBezTo>
                    <a:pt x="16159" y="20504"/>
                    <a:pt x="20504" y="16159"/>
                    <a:pt x="20504" y="10800"/>
                  </a:cubicBezTo>
                  <a:cubicBezTo>
                    <a:pt x="20504" y="5441"/>
                    <a:pt x="16159" y="1096"/>
                    <a:pt x="10800" y="1096"/>
                  </a:cubicBezTo>
                  <a:cubicBezTo>
                    <a:pt x="5441" y="1096"/>
                    <a:pt x="1096" y="5441"/>
                    <a:pt x="1096" y="10800"/>
                  </a:cubicBezTo>
                  <a:close/>
                </a:path>
              </a:pathLst>
            </a:custGeom>
            <a:blipFill dpi="0" rotWithShape="0">
              <a:blip r:embed="rId5"/>
              <a:srcRect/>
              <a:tile tx="0" ty="0" sx="100000" sy="100000" flip="none" algn="tl"/>
            </a:blip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endParaRPr lang="zh-CN" altLang="en-US" sz="2800">
                <a:latin typeface="+mn-ea"/>
                <a:ea typeface="+mn-ea"/>
              </a:endParaRPr>
            </a:p>
          </p:txBody>
        </p:sp>
        <p:sp>
          <p:nvSpPr>
            <p:cNvPr id="16" name="Line 33"/>
            <p:cNvSpPr>
              <a:spLocks noChangeShapeType="1"/>
            </p:cNvSpPr>
            <p:nvPr/>
          </p:nvSpPr>
          <p:spPr bwMode="auto">
            <a:xfrm flipH="1" flipV="1">
              <a:off x="7606934" y="3082681"/>
              <a:ext cx="569912" cy="804863"/>
            </a:xfrm>
            <a:prstGeom prst="line">
              <a:avLst/>
            </a:prstGeom>
            <a:noFill/>
            <a:ln w="28575">
              <a:solidFill>
                <a:srgbClr val="000000"/>
              </a:solidFill>
              <a:round/>
              <a:headEnd/>
              <a:tailEnd type="arrow"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endParaRPr lang="zh-CN" altLang="en-US" sz="2800">
                <a:latin typeface="+mn-ea"/>
                <a:ea typeface="+mn-ea"/>
              </a:endParaRPr>
            </a:p>
          </p:txBody>
        </p:sp>
        <p:sp>
          <p:nvSpPr>
            <p:cNvPr id="17" name="Oval 34"/>
            <p:cNvSpPr>
              <a:spLocks noChangeArrowheads="1"/>
            </p:cNvSpPr>
            <p:nvPr/>
          </p:nvSpPr>
          <p:spPr bwMode="auto">
            <a:xfrm>
              <a:off x="7730760" y="3462094"/>
              <a:ext cx="847725" cy="847725"/>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8" name="Line 35"/>
            <p:cNvSpPr>
              <a:spLocks noChangeShapeType="1"/>
            </p:cNvSpPr>
            <p:nvPr/>
          </p:nvSpPr>
          <p:spPr bwMode="auto">
            <a:xfrm>
              <a:off x="8170497" y="3881193"/>
              <a:ext cx="390525" cy="0"/>
            </a:xfrm>
            <a:prstGeom prst="line">
              <a:avLst/>
            </a:prstGeom>
            <a:noFill/>
            <a:ln w="28575">
              <a:solidFill>
                <a:srgbClr val="000000"/>
              </a:solidFill>
              <a:round/>
              <a:headEnd/>
              <a:tailEnd type="arrow" w="sm" len="sm"/>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8C20BF71-C0CA-434F-8332-3215740D5C25}"/>
                    </a:ext>
                  </a:extLst>
                </p:cNvPr>
                <p:cNvSpPr/>
                <p:nvPr/>
              </p:nvSpPr>
              <p:spPr>
                <a:xfrm>
                  <a:off x="8032751" y="3749758"/>
                  <a:ext cx="6660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1</m:t>
                            </m:r>
                          </m:sub>
                        </m:sSub>
                      </m:oMath>
                    </m:oMathPara>
                  </a14:m>
                  <a:endParaRPr lang="zh-CN" altLang="en-US" sz="2800" dirty="0"/>
                </a:p>
              </p:txBody>
            </p:sp>
          </mc:Choice>
          <mc:Fallback xmlns="">
            <p:sp>
              <p:nvSpPr>
                <p:cNvPr id="19" name="矩形 18">
                  <a:extLst>
                    <a:ext uri="{FF2B5EF4-FFF2-40B4-BE49-F238E27FC236}">
                      <a16:creationId xmlns:a16="http://schemas.microsoft.com/office/drawing/2014/main" id="{8C20BF71-C0CA-434F-8332-3215740D5C25}"/>
                    </a:ext>
                  </a:extLst>
                </p:cNvPr>
                <p:cNvSpPr>
                  <a:spLocks noRot="1" noChangeAspect="1" noMove="1" noResize="1" noEditPoints="1" noAdjustHandles="1" noChangeArrowheads="1" noChangeShapeType="1" noTextEdit="1"/>
                </p:cNvSpPr>
                <p:nvPr/>
              </p:nvSpPr>
              <p:spPr>
                <a:xfrm>
                  <a:off x="8032751" y="3749758"/>
                  <a:ext cx="66601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886FFF9-9279-4797-82E0-3F0281188325}"/>
                    </a:ext>
                  </a:extLst>
                </p:cNvPr>
                <p:cNvSpPr/>
                <p:nvPr/>
              </p:nvSpPr>
              <p:spPr>
                <a:xfrm>
                  <a:off x="7554746" y="2720157"/>
                  <a:ext cx="6742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p>
              </p:txBody>
            </p:sp>
          </mc:Choice>
          <mc:Fallback xmlns="">
            <p:sp>
              <p:nvSpPr>
                <p:cNvPr id="20" name="矩形 19">
                  <a:extLst>
                    <a:ext uri="{FF2B5EF4-FFF2-40B4-BE49-F238E27FC236}">
                      <a16:creationId xmlns:a16="http://schemas.microsoft.com/office/drawing/2014/main" id="{5886FFF9-9279-4797-82E0-3F0281188325}"/>
                    </a:ext>
                  </a:extLst>
                </p:cNvPr>
                <p:cNvSpPr>
                  <a:spLocks noRot="1" noChangeAspect="1" noMove="1" noResize="1" noEditPoints="1" noAdjustHandles="1" noChangeArrowheads="1" noChangeShapeType="1" noTextEdit="1"/>
                </p:cNvSpPr>
                <p:nvPr/>
              </p:nvSpPr>
              <p:spPr>
                <a:xfrm>
                  <a:off x="7554746" y="2720157"/>
                  <a:ext cx="67428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5B34EE1-6815-41CF-AECE-D2A289A1D41B}"/>
                    </a:ext>
                  </a:extLst>
                </p:cNvPr>
                <p:cNvSpPr txBox="1"/>
                <p:nvPr/>
              </p:nvSpPr>
              <p:spPr>
                <a:xfrm>
                  <a:off x="8151798" y="3381300"/>
                  <a:ext cx="26917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𝑟</m:t>
                        </m:r>
                      </m:oMath>
                    </m:oMathPara>
                  </a14:m>
                  <a:endParaRPr lang="zh-CN" altLang="en-US" sz="2800" dirty="0">
                    <a:solidFill>
                      <a:srgbClr val="0000FF"/>
                    </a:solidFill>
                    <a:latin typeface="+mn-lt"/>
                    <a:ea typeface="+mn-ea"/>
                  </a:endParaRPr>
                </a:p>
              </p:txBody>
            </p:sp>
          </mc:Choice>
          <mc:Fallback xmlns="">
            <p:sp>
              <p:nvSpPr>
                <p:cNvPr id="22" name="文本框 21">
                  <a:extLst>
                    <a:ext uri="{FF2B5EF4-FFF2-40B4-BE49-F238E27FC236}">
                      <a16:creationId xmlns:a16="http://schemas.microsoft.com/office/drawing/2014/main" id="{65B34EE1-6815-41CF-AECE-D2A289A1D41B}"/>
                    </a:ext>
                  </a:extLst>
                </p:cNvPr>
                <p:cNvSpPr txBox="1">
                  <a:spLocks noRot="1" noChangeAspect="1" noMove="1" noResize="1" noEditPoints="1" noAdjustHandles="1" noChangeArrowheads="1" noChangeShapeType="1" noTextEdit="1"/>
                </p:cNvSpPr>
                <p:nvPr/>
              </p:nvSpPr>
              <p:spPr>
                <a:xfrm>
                  <a:off x="8151798" y="3381300"/>
                  <a:ext cx="269176" cy="430887"/>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91F19CF-8657-4788-9B30-8181FFFC7A54}"/>
                  </a:ext>
                </a:extLst>
              </p:cNvPr>
              <p:cNvSpPr txBox="1"/>
              <p:nvPr/>
            </p:nvSpPr>
            <p:spPr>
              <a:xfrm>
                <a:off x="537795" y="3345517"/>
                <a:ext cx="1481303" cy="932115"/>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zh-CN" altLang="en-US" sz="2800" i="1" smtClean="0">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mn-ea"/>
                            </a:rPr>
                          </m:ctrlPr>
                        </m:fPr>
                        <m:num>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𝐵</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mn-ea"/>
                            </a:rPr>
                            <m:t>2</m:t>
                          </m:r>
                          <m:r>
                            <a:rPr lang="zh-CN" altLang="en-US" sz="2800" i="1">
                              <a:solidFill>
                                <a:srgbClr val="0000FF"/>
                              </a:solidFill>
                              <a:latin typeface="Cambria Math" panose="02040503050406030204" pitchFamily="18" charset="0"/>
                            </a:rPr>
                            <m:t>𝜇</m:t>
                          </m:r>
                        </m:den>
                      </m:f>
                    </m:oMath>
                  </m:oMathPara>
                </a14:m>
                <a:endParaRPr lang="zh-CN" altLang="en-US" sz="2800" dirty="0">
                  <a:solidFill>
                    <a:srgbClr val="0000FF"/>
                  </a:solidFill>
                  <a:latin typeface="+mn-lt"/>
                  <a:ea typeface="+mn-ea"/>
                </a:endParaRPr>
              </a:p>
            </p:txBody>
          </p:sp>
        </mc:Choice>
        <mc:Fallback xmlns="">
          <p:sp>
            <p:nvSpPr>
              <p:cNvPr id="24" name="文本框 23">
                <a:extLst>
                  <a:ext uri="{FF2B5EF4-FFF2-40B4-BE49-F238E27FC236}">
                    <a16:creationId xmlns:a16="http://schemas.microsoft.com/office/drawing/2014/main" id="{391F19CF-8657-4788-9B30-8181FFFC7A54}"/>
                  </a:ext>
                </a:extLst>
              </p:cNvPr>
              <p:cNvSpPr txBox="1">
                <a:spLocks noRot="1" noChangeAspect="1" noMove="1" noResize="1" noEditPoints="1" noAdjustHandles="1" noChangeArrowheads="1" noChangeShapeType="1" noTextEdit="1"/>
              </p:cNvSpPr>
              <p:nvPr/>
            </p:nvSpPr>
            <p:spPr>
              <a:xfrm>
                <a:off x="537795" y="3345517"/>
                <a:ext cx="1481303" cy="93211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DE29C6A6-9D49-44D6-9E49-B8D50858C6F3}"/>
                  </a:ext>
                </a:extLst>
              </p:cNvPr>
              <p:cNvSpPr txBox="1"/>
              <p:nvPr/>
            </p:nvSpPr>
            <p:spPr>
              <a:xfrm>
                <a:off x="537795" y="5517394"/>
                <a:ext cx="2391489"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panose="02040503050406030204" pitchFamily="18" charset="0"/>
                              <a:ea typeface="+mn-ea"/>
                            </a:rPr>
                          </m:ctrlPr>
                        </m:naryPr>
                        <m:sub/>
                        <m:sup/>
                        <m:e>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rPr>
                            <m:t>𝑑𝑉</m:t>
                          </m:r>
                        </m:e>
                      </m:nary>
                    </m:oMath>
                  </m:oMathPara>
                </a14:m>
                <a:endParaRPr lang="zh-CN" altLang="en-US" sz="2800" dirty="0">
                  <a:solidFill>
                    <a:srgbClr val="0000FF"/>
                  </a:solidFill>
                  <a:latin typeface="+mn-lt"/>
                  <a:ea typeface="+mn-ea"/>
                </a:endParaRPr>
              </a:p>
            </p:txBody>
          </p:sp>
        </mc:Choice>
        <mc:Fallback xmlns="">
          <p:sp>
            <p:nvSpPr>
              <p:cNvPr id="25" name="文本框 24">
                <a:extLst>
                  <a:ext uri="{FF2B5EF4-FFF2-40B4-BE49-F238E27FC236}">
                    <a16:creationId xmlns:a16="http://schemas.microsoft.com/office/drawing/2014/main" id="{DE29C6A6-9D49-44D6-9E49-B8D50858C6F3}"/>
                  </a:ext>
                </a:extLst>
              </p:cNvPr>
              <p:cNvSpPr txBox="1">
                <a:spLocks noRot="1" noChangeAspect="1" noMove="1" noResize="1" noEditPoints="1" noAdjustHandles="1" noChangeArrowheads="1" noChangeShapeType="1" noTextEdit="1"/>
              </p:cNvSpPr>
              <p:nvPr/>
            </p:nvSpPr>
            <p:spPr>
              <a:xfrm>
                <a:off x="537795" y="5517394"/>
                <a:ext cx="2391489" cy="1130181"/>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53BC14EB-3C7D-463C-9E42-EB5B44E35720}"/>
                  </a:ext>
                </a:extLst>
              </p:cNvPr>
              <p:cNvSpPr txBox="1"/>
              <p:nvPr/>
            </p:nvSpPr>
            <p:spPr>
              <a:xfrm>
                <a:off x="2127750" y="3331956"/>
                <a:ext cx="2036007" cy="95923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r>
                            <a:rPr lang="zh-CN" altLang="en-US" sz="2800" i="1">
                              <a:solidFill>
                                <a:srgbClr val="0000FF"/>
                              </a:solidFill>
                              <a:latin typeface="Cambria Math" panose="02040503050406030204" pitchFamily="18" charset="0"/>
                            </a:rPr>
                            <m:t>𝜇</m:t>
                          </m:r>
                        </m:den>
                      </m:f>
                      <m:sSup>
                        <m:sSupPr>
                          <m:ctrlPr>
                            <a:rPr lang="en-US" altLang="zh-CN" sz="2800" i="1">
                              <a:solidFill>
                                <a:srgbClr val="0000FF"/>
                              </a:solidFill>
                              <a:latin typeface="Cambria Math" panose="02040503050406030204" pitchFamily="18" charset="0"/>
                            </a:rPr>
                          </m:ctrlPr>
                        </m:sSupPr>
                        <m:e>
                          <m:d>
                            <m:dPr>
                              <m:ctrlPr>
                                <a:rPr lang="en-US" altLang="zh-CN" sz="2800" i="1" smtClean="0">
                                  <a:solidFill>
                                    <a:srgbClr val="0000FF"/>
                                  </a:solidFill>
                                  <a:latin typeface="Cambria Math" panose="02040503050406030204" pitchFamily="18" charset="0"/>
                                </a:rPr>
                              </m:ctrlPr>
                            </m:dPr>
                            <m:e>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𝜇</m:t>
                                  </m:r>
                                  <m:r>
                                    <a:rPr lang="en-US" altLang="zh-CN" sz="2800" i="1">
                                      <a:solidFill>
                                        <a:srgbClr val="0000FF"/>
                                      </a:solidFill>
                                      <a:latin typeface="Cambria Math" panose="02040503050406030204" pitchFamily="18" charset="0"/>
                                    </a:rPr>
                                    <m:t>𝐼</m:t>
                                  </m:r>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r>
                                    <a:rPr lang="en-US" altLang="zh-CN" sz="2800" i="1">
                                      <a:solidFill>
                                        <a:srgbClr val="0000FF"/>
                                      </a:solidFill>
                                      <a:latin typeface="Cambria Math" panose="02040503050406030204" pitchFamily="18" charset="0"/>
                                    </a:rPr>
                                    <m:t>𝑟</m:t>
                                  </m:r>
                                </m:den>
                              </m:f>
                            </m:e>
                          </m:d>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26" name="文本框 25">
                <a:extLst>
                  <a:ext uri="{FF2B5EF4-FFF2-40B4-BE49-F238E27FC236}">
                    <a16:creationId xmlns:a16="http://schemas.microsoft.com/office/drawing/2014/main" id="{53BC14EB-3C7D-463C-9E42-EB5B44E35720}"/>
                  </a:ext>
                </a:extLst>
              </p:cNvPr>
              <p:cNvSpPr txBox="1">
                <a:spLocks noRot="1" noChangeAspect="1" noMove="1" noResize="1" noEditPoints="1" noAdjustHandles="1" noChangeArrowheads="1" noChangeShapeType="1" noTextEdit="1"/>
              </p:cNvSpPr>
              <p:nvPr/>
            </p:nvSpPr>
            <p:spPr>
              <a:xfrm>
                <a:off x="2127750" y="3331956"/>
                <a:ext cx="2036007" cy="95923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2AB81F78-98AB-4DD5-94C5-11917833D794}"/>
                  </a:ext>
                </a:extLst>
              </p:cNvPr>
              <p:cNvSpPr txBox="1"/>
              <p:nvPr/>
            </p:nvSpPr>
            <p:spPr>
              <a:xfrm>
                <a:off x="4155894" y="3379276"/>
                <a:ext cx="1412502" cy="86459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mn-ea"/>
                            </a:rPr>
                          </m:ctrlPr>
                        </m:fPr>
                        <m:num>
                          <m:r>
                            <a:rPr lang="zh-CN" altLang="en-US" sz="2800" i="1">
                              <a:solidFill>
                                <a:srgbClr val="0000FF"/>
                              </a:solidFill>
                              <a:latin typeface="Cambria Math" panose="02040503050406030204" pitchFamily="18" charset="0"/>
                            </a:rPr>
                            <m:t>𝜇</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𝐼</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mn-ea"/>
                            </a:rPr>
                            <m:t>8</m:t>
                          </m:r>
                          <m:sSup>
                            <m:sSupPr>
                              <m:ctrlPr>
                                <a:rPr lang="en-US" altLang="zh-CN" sz="2800" i="1">
                                  <a:solidFill>
                                    <a:srgbClr val="0000FF"/>
                                  </a:solidFill>
                                  <a:latin typeface="Cambria Math" panose="02040503050406030204" pitchFamily="18" charset="0"/>
                                </a:rPr>
                              </m:ctrlPr>
                            </m:sSupPr>
                            <m:e>
                              <m:r>
                                <a:rPr lang="zh-CN" altLang="en-US" sz="2800" i="1" smtClean="0">
                                  <a:solidFill>
                                    <a:srgbClr val="0000FF"/>
                                  </a:solidFill>
                                  <a:latin typeface="Cambria Math" panose="02040503050406030204" pitchFamily="18" charset="0"/>
                                </a:rPr>
                                <m:t>𝜋</m:t>
                              </m:r>
                            </m:e>
                            <m:sup>
                              <m:r>
                                <a:rPr lang="en-US" altLang="zh-CN" sz="2800" i="1">
                                  <a:solidFill>
                                    <a:srgbClr val="0000FF"/>
                                  </a:solidFill>
                                  <a:latin typeface="Cambria Math" panose="02040503050406030204" pitchFamily="18" charset="0"/>
                                </a:rPr>
                                <m:t>2</m:t>
                              </m:r>
                            </m:sup>
                          </m:sSup>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latin typeface="+mn-lt"/>
                  <a:ea typeface="+mn-ea"/>
                </a:endParaRPr>
              </a:p>
            </p:txBody>
          </p:sp>
        </mc:Choice>
        <mc:Fallback xmlns="">
          <p:sp>
            <p:nvSpPr>
              <p:cNvPr id="27" name="文本框 26">
                <a:extLst>
                  <a:ext uri="{FF2B5EF4-FFF2-40B4-BE49-F238E27FC236}">
                    <a16:creationId xmlns:a16="http://schemas.microsoft.com/office/drawing/2014/main" id="{2AB81F78-98AB-4DD5-94C5-11917833D794}"/>
                  </a:ext>
                </a:extLst>
              </p:cNvPr>
              <p:cNvSpPr txBox="1">
                <a:spLocks noRot="1" noChangeAspect="1" noMove="1" noResize="1" noEditPoints="1" noAdjustHandles="1" noChangeArrowheads="1" noChangeShapeType="1" noTextEdit="1"/>
              </p:cNvSpPr>
              <p:nvPr/>
            </p:nvSpPr>
            <p:spPr>
              <a:xfrm>
                <a:off x="4155894" y="3379276"/>
                <a:ext cx="1412502" cy="86459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8F2A2612-F212-41BB-A503-9F92D4BD8F03}"/>
                  </a:ext>
                </a:extLst>
              </p:cNvPr>
              <p:cNvSpPr/>
              <p:nvPr/>
            </p:nvSpPr>
            <p:spPr>
              <a:xfrm>
                <a:off x="537795" y="4654723"/>
                <a:ext cx="22712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𝑑𝑊</m:t>
                      </m:r>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𝑚</m:t>
                          </m:r>
                        </m:sub>
                      </m:sSub>
                      <m:r>
                        <a:rPr lang="en-US" altLang="zh-CN" sz="2800" i="1">
                          <a:solidFill>
                            <a:srgbClr val="0000FF"/>
                          </a:solidFill>
                          <a:latin typeface="Cambria Math" panose="02040503050406030204" pitchFamily="18" charset="0"/>
                        </a:rPr>
                        <m:t>𝑑𝑉</m:t>
                      </m:r>
                    </m:oMath>
                  </m:oMathPara>
                </a14:m>
                <a:endParaRPr lang="zh-CN" altLang="en-US" sz="2800" dirty="0"/>
              </a:p>
            </p:txBody>
          </p:sp>
        </mc:Choice>
        <mc:Fallback xmlns="">
          <p:sp>
            <p:nvSpPr>
              <p:cNvPr id="28" name="矩形 27">
                <a:extLst>
                  <a:ext uri="{FF2B5EF4-FFF2-40B4-BE49-F238E27FC236}">
                    <a16:creationId xmlns:a16="http://schemas.microsoft.com/office/drawing/2014/main" id="{8F2A2612-F212-41BB-A503-9F92D4BD8F03}"/>
                  </a:ext>
                </a:extLst>
              </p:cNvPr>
              <p:cNvSpPr>
                <a:spLocks noRot="1" noChangeAspect="1" noMove="1" noResize="1" noEditPoints="1" noAdjustHandles="1" noChangeArrowheads="1" noChangeShapeType="1" noTextEdit="1"/>
              </p:cNvSpPr>
              <p:nvPr/>
            </p:nvSpPr>
            <p:spPr>
              <a:xfrm>
                <a:off x="537795" y="4654723"/>
                <a:ext cx="2271263"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143E3526-2E01-44BB-B29F-37FA706EF79A}"/>
                  </a:ext>
                </a:extLst>
              </p:cNvPr>
              <p:cNvSpPr txBox="1"/>
              <p:nvPr/>
            </p:nvSpPr>
            <p:spPr>
              <a:xfrm>
                <a:off x="2677690" y="4484035"/>
                <a:ext cx="2758127" cy="86459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mn-ea"/>
                            </a:rPr>
                          </m:ctrlPr>
                        </m:fPr>
                        <m:num>
                          <m:r>
                            <a:rPr lang="zh-CN" altLang="en-US" sz="2800" i="1">
                              <a:solidFill>
                                <a:srgbClr val="0000FF"/>
                              </a:solidFill>
                              <a:latin typeface="Cambria Math" panose="02040503050406030204" pitchFamily="18" charset="0"/>
                            </a:rPr>
                            <m:t>𝜇</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𝐼</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mn-ea"/>
                            </a:rPr>
                            <m:t>8</m:t>
                          </m:r>
                          <m:sSup>
                            <m:sSupPr>
                              <m:ctrlPr>
                                <a:rPr lang="en-US" altLang="zh-CN" sz="2800" i="1">
                                  <a:solidFill>
                                    <a:srgbClr val="0000FF"/>
                                  </a:solidFill>
                                  <a:latin typeface="Cambria Math" panose="02040503050406030204" pitchFamily="18" charset="0"/>
                                </a:rPr>
                              </m:ctrlPr>
                            </m:sSupPr>
                            <m:e>
                              <m:r>
                                <a:rPr lang="zh-CN" altLang="en-US" sz="2800" i="1" smtClean="0">
                                  <a:solidFill>
                                    <a:srgbClr val="0000FF"/>
                                  </a:solidFill>
                                  <a:latin typeface="Cambria Math" panose="02040503050406030204" pitchFamily="18" charset="0"/>
                                </a:rPr>
                                <m:t>𝜋</m:t>
                              </m:r>
                            </m:e>
                            <m:sup>
                              <m:r>
                                <a:rPr lang="en-US" altLang="zh-CN" sz="2800" i="1">
                                  <a:solidFill>
                                    <a:srgbClr val="0000FF"/>
                                  </a:solidFill>
                                  <a:latin typeface="Cambria Math" panose="02040503050406030204" pitchFamily="18" charset="0"/>
                                </a:rPr>
                                <m:t>2</m:t>
                              </m:r>
                            </m:sup>
                          </m:sSup>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b="0" i="1" smtClean="0">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𝑟𝑙𝑑𝑟</m:t>
                      </m:r>
                    </m:oMath>
                  </m:oMathPara>
                </a14:m>
                <a:endParaRPr lang="zh-CN" altLang="en-US" sz="2800" dirty="0">
                  <a:solidFill>
                    <a:srgbClr val="0000FF"/>
                  </a:solidFill>
                  <a:latin typeface="+mn-lt"/>
                  <a:ea typeface="+mn-ea"/>
                </a:endParaRPr>
              </a:p>
            </p:txBody>
          </p:sp>
        </mc:Choice>
        <mc:Fallback xmlns="">
          <p:sp>
            <p:nvSpPr>
              <p:cNvPr id="29" name="文本框 28">
                <a:extLst>
                  <a:ext uri="{FF2B5EF4-FFF2-40B4-BE49-F238E27FC236}">
                    <a16:creationId xmlns:a16="http://schemas.microsoft.com/office/drawing/2014/main" id="{143E3526-2E01-44BB-B29F-37FA706EF79A}"/>
                  </a:ext>
                </a:extLst>
              </p:cNvPr>
              <p:cNvSpPr txBox="1">
                <a:spLocks noRot="1" noChangeAspect="1" noMove="1" noResize="1" noEditPoints="1" noAdjustHandles="1" noChangeArrowheads="1" noChangeShapeType="1" noTextEdit="1"/>
              </p:cNvSpPr>
              <p:nvPr/>
            </p:nvSpPr>
            <p:spPr>
              <a:xfrm>
                <a:off x="2677690" y="4484035"/>
                <a:ext cx="2758127" cy="86459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6C50ACA3-279F-4AD7-A68A-1F106FC34799}"/>
                  </a:ext>
                </a:extLst>
              </p:cNvPr>
              <p:cNvSpPr txBox="1"/>
              <p:nvPr/>
            </p:nvSpPr>
            <p:spPr>
              <a:xfrm>
                <a:off x="5435817" y="4484035"/>
                <a:ext cx="1480470" cy="86459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mn-ea"/>
                            </a:rPr>
                          </m:ctrlPr>
                        </m:fPr>
                        <m:num>
                          <m:r>
                            <a:rPr lang="zh-CN" altLang="en-US" sz="2800" i="1">
                              <a:solidFill>
                                <a:srgbClr val="0000FF"/>
                              </a:solidFill>
                              <a:latin typeface="Cambria Math" panose="02040503050406030204" pitchFamily="18" charset="0"/>
                            </a:rPr>
                            <m:t>𝜇</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𝐼</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𝑙𝑑𝑟</m:t>
                          </m:r>
                        </m:num>
                        <m:den>
                          <m:r>
                            <a:rPr lang="en-US" altLang="zh-CN" sz="2800" b="0" i="1" smtClean="0">
                              <a:solidFill>
                                <a:srgbClr val="0000FF"/>
                              </a:solidFill>
                              <a:latin typeface="Cambria Math" panose="02040503050406030204" pitchFamily="18" charset="0"/>
                              <a:ea typeface="+mn-ea"/>
                            </a:rPr>
                            <m:t>4</m:t>
                          </m:r>
                          <m:r>
                            <a:rPr lang="zh-CN" altLang="en-US" sz="2800" i="1">
                              <a:solidFill>
                                <a:srgbClr val="0000FF"/>
                              </a:solidFill>
                              <a:latin typeface="Cambria Math" panose="02040503050406030204" pitchFamily="18" charset="0"/>
                            </a:rPr>
                            <m:t>𝜋</m:t>
                          </m:r>
                          <m:r>
                            <a:rPr lang="en-US" altLang="zh-CN" sz="2800" b="0" i="1" smtClean="0">
                              <a:solidFill>
                                <a:srgbClr val="0000FF"/>
                              </a:solidFill>
                              <a:latin typeface="Cambria Math" panose="02040503050406030204" pitchFamily="18" charset="0"/>
                            </a:rPr>
                            <m:t>𝑟</m:t>
                          </m:r>
                        </m:den>
                      </m:f>
                    </m:oMath>
                  </m:oMathPara>
                </a14:m>
                <a:endParaRPr lang="zh-CN" altLang="en-US" sz="2800" dirty="0">
                  <a:solidFill>
                    <a:srgbClr val="0000FF"/>
                  </a:solidFill>
                  <a:latin typeface="+mn-lt"/>
                  <a:ea typeface="+mn-ea"/>
                </a:endParaRPr>
              </a:p>
            </p:txBody>
          </p:sp>
        </mc:Choice>
        <mc:Fallback xmlns="">
          <p:sp>
            <p:nvSpPr>
              <p:cNvPr id="30" name="文本框 29">
                <a:extLst>
                  <a:ext uri="{FF2B5EF4-FFF2-40B4-BE49-F238E27FC236}">
                    <a16:creationId xmlns:a16="http://schemas.microsoft.com/office/drawing/2014/main" id="{6C50ACA3-279F-4AD7-A68A-1F106FC34799}"/>
                  </a:ext>
                </a:extLst>
              </p:cNvPr>
              <p:cNvSpPr txBox="1">
                <a:spLocks noRot="1" noChangeAspect="1" noMove="1" noResize="1" noEditPoints="1" noAdjustHandles="1" noChangeArrowheads="1" noChangeShapeType="1" noTextEdit="1"/>
              </p:cNvSpPr>
              <p:nvPr/>
            </p:nvSpPr>
            <p:spPr>
              <a:xfrm>
                <a:off x="5435817" y="4484035"/>
                <a:ext cx="1480470" cy="864596"/>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4A139FF3-E73D-4C75-82A0-5540B10EFDA0}"/>
                  </a:ext>
                </a:extLst>
              </p:cNvPr>
              <p:cNvSpPr txBox="1"/>
              <p:nvPr/>
            </p:nvSpPr>
            <p:spPr>
              <a:xfrm>
                <a:off x="2985748" y="5572601"/>
                <a:ext cx="2135393" cy="101976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panose="02040503050406030204" pitchFamily="18" charset="0"/>
                              <a:ea typeface="+mn-ea"/>
                            </a:rPr>
                          </m:ctrlPr>
                        </m:naryPr>
                        <m:sub>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2</m:t>
                              </m:r>
                            </m:sub>
                          </m:sSub>
                        </m:sup>
                        <m:e>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𝜇</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𝐼</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𝑙𝑑𝑟</m:t>
                              </m:r>
                            </m:num>
                            <m:den>
                              <m:r>
                                <a:rPr lang="en-US" altLang="zh-CN" sz="2800" i="1">
                                  <a:solidFill>
                                    <a:srgbClr val="0000FF"/>
                                  </a:solidFill>
                                  <a:latin typeface="Cambria Math" panose="02040503050406030204" pitchFamily="18" charset="0"/>
                                </a:rPr>
                                <m:t>4</m:t>
                              </m:r>
                              <m:r>
                                <a:rPr lang="zh-CN" altLang="en-US" sz="2800" i="1">
                                  <a:solidFill>
                                    <a:srgbClr val="0000FF"/>
                                  </a:solidFill>
                                  <a:latin typeface="Cambria Math" panose="02040503050406030204" pitchFamily="18" charset="0"/>
                                </a:rPr>
                                <m:t>𝜋</m:t>
                              </m:r>
                              <m:r>
                                <a:rPr lang="en-US" altLang="zh-CN" sz="2800" i="1">
                                  <a:solidFill>
                                    <a:srgbClr val="0000FF"/>
                                  </a:solidFill>
                                  <a:latin typeface="Cambria Math" panose="02040503050406030204" pitchFamily="18" charset="0"/>
                                </a:rPr>
                                <m:t>𝑟</m:t>
                              </m:r>
                            </m:den>
                          </m:f>
                        </m:e>
                      </m:nary>
                    </m:oMath>
                  </m:oMathPara>
                </a14:m>
                <a:endParaRPr lang="zh-CN" altLang="en-US" sz="2800" dirty="0">
                  <a:solidFill>
                    <a:srgbClr val="0000FF"/>
                  </a:solidFill>
                  <a:latin typeface="+mn-lt"/>
                  <a:ea typeface="+mn-ea"/>
                </a:endParaRPr>
              </a:p>
            </p:txBody>
          </p:sp>
        </mc:Choice>
        <mc:Fallback xmlns="">
          <p:sp>
            <p:nvSpPr>
              <p:cNvPr id="31" name="文本框 30">
                <a:extLst>
                  <a:ext uri="{FF2B5EF4-FFF2-40B4-BE49-F238E27FC236}">
                    <a16:creationId xmlns:a16="http://schemas.microsoft.com/office/drawing/2014/main" id="{4A139FF3-E73D-4C75-82A0-5540B10EFDA0}"/>
                  </a:ext>
                </a:extLst>
              </p:cNvPr>
              <p:cNvSpPr txBox="1">
                <a:spLocks noRot="1" noChangeAspect="1" noMove="1" noResize="1" noEditPoints="1" noAdjustHandles="1" noChangeArrowheads="1" noChangeShapeType="1" noTextEdit="1"/>
              </p:cNvSpPr>
              <p:nvPr/>
            </p:nvSpPr>
            <p:spPr>
              <a:xfrm>
                <a:off x="2985748" y="5572601"/>
                <a:ext cx="2135393" cy="1019766"/>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7102988D-8932-4014-9AA9-067AE61A3E94}"/>
                  </a:ext>
                </a:extLst>
              </p:cNvPr>
              <p:cNvSpPr txBox="1"/>
              <p:nvPr/>
            </p:nvSpPr>
            <p:spPr>
              <a:xfrm>
                <a:off x="5154510" y="5614952"/>
                <a:ext cx="1912126" cy="93506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mn-ea"/>
                            </a:rPr>
                          </m:ctrlPr>
                        </m:fPr>
                        <m:num>
                          <m:r>
                            <a:rPr lang="zh-CN" altLang="en-US" sz="2800" i="1">
                              <a:solidFill>
                                <a:srgbClr val="0000FF"/>
                              </a:solidFill>
                              <a:latin typeface="Cambria Math" panose="02040503050406030204" pitchFamily="18" charset="0"/>
                            </a:rPr>
                            <m:t>𝜇</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𝐼</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𝑙</m:t>
                          </m:r>
                        </m:num>
                        <m:den>
                          <m:r>
                            <a:rPr lang="en-US" altLang="zh-CN" sz="2800" b="0" i="1" smtClean="0">
                              <a:solidFill>
                                <a:srgbClr val="0000FF"/>
                              </a:solidFill>
                              <a:latin typeface="Cambria Math" panose="02040503050406030204" pitchFamily="18" charset="0"/>
                              <a:ea typeface="+mn-ea"/>
                            </a:rPr>
                            <m:t>4</m:t>
                          </m:r>
                          <m:r>
                            <a:rPr lang="zh-CN" altLang="en-US" sz="2800" i="1">
                              <a:solidFill>
                                <a:srgbClr val="0000FF"/>
                              </a:solidFill>
                              <a:latin typeface="Cambria Math" panose="02040503050406030204" pitchFamily="18" charset="0"/>
                            </a:rPr>
                            <m:t>𝜋</m:t>
                          </m:r>
                        </m:den>
                      </m:f>
                      <m:func>
                        <m:funcPr>
                          <m:ctrlPr>
                            <a:rPr lang="en-US" altLang="zh-CN" sz="2800" b="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ln</m:t>
                          </m:r>
                        </m:fName>
                        <m:e>
                          <m:f>
                            <m:fPr>
                              <m:ctrlPr>
                                <a:rPr lang="en-US" altLang="zh-CN" sz="2800" b="0" i="1" smtClean="0">
                                  <a:solidFill>
                                    <a:srgbClr val="0000FF"/>
                                  </a:solidFill>
                                  <a:latin typeface="Cambria Math" panose="02040503050406030204" pitchFamily="18" charset="0"/>
                                  <a:ea typeface="+mn-ea"/>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1</m:t>
                                  </m:r>
                                </m:sub>
                              </m:sSub>
                            </m:den>
                          </m:f>
                        </m:e>
                      </m:func>
                    </m:oMath>
                  </m:oMathPara>
                </a14:m>
                <a:endParaRPr lang="zh-CN" altLang="en-US" sz="2800" dirty="0">
                  <a:solidFill>
                    <a:srgbClr val="0000FF"/>
                  </a:solidFill>
                  <a:latin typeface="+mn-lt"/>
                  <a:ea typeface="+mn-ea"/>
                </a:endParaRPr>
              </a:p>
            </p:txBody>
          </p:sp>
        </mc:Choice>
        <mc:Fallback xmlns="">
          <p:sp>
            <p:nvSpPr>
              <p:cNvPr id="32" name="文本框 31">
                <a:extLst>
                  <a:ext uri="{FF2B5EF4-FFF2-40B4-BE49-F238E27FC236}">
                    <a16:creationId xmlns:a16="http://schemas.microsoft.com/office/drawing/2014/main" id="{7102988D-8932-4014-9AA9-067AE61A3E94}"/>
                  </a:ext>
                </a:extLst>
              </p:cNvPr>
              <p:cNvSpPr txBox="1">
                <a:spLocks noRot="1" noChangeAspect="1" noMove="1" noResize="1" noEditPoints="1" noAdjustHandles="1" noChangeArrowheads="1" noChangeShapeType="1" noTextEdit="1"/>
              </p:cNvSpPr>
              <p:nvPr/>
            </p:nvSpPr>
            <p:spPr>
              <a:xfrm>
                <a:off x="5154510" y="5614952"/>
                <a:ext cx="1912126" cy="93506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F297F31B-BD5B-4D9A-BE06-1DFB858CE2C1}"/>
                  </a:ext>
                </a:extLst>
              </p:cNvPr>
              <p:cNvSpPr txBox="1"/>
              <p:nvPr/>
            </p:nvSpPr>
            <p:spPr>
              <a:xfrm>
                <a:off x="7729650" y="4563429"/>
                <a:ext cx="1857496"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𝑊</m:t>
                          </m:r>
                        </m:e>
                        <m:sub>
                          <m:r>
                            <a:rPr lang="en-US" altLang="zh-CN" sz="2800" b="0" i="1" smtClean="0">
                              <a:solidFill>
                                <a:srgbClr val="0000FF"/>
                              </a:solidFill>
                              <a:latin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𝐿</m:t>
                      </m:r>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𝐼</m:t>
                          </m:r>
                        </m:e>
                        <m:sup>
                          <m:r>
                            <a:rPr lang="en-US" altLang="zh-CN" sz="2800" b="0" i="1" smtClean="0">
                              <a:solidFill>
                                <a:srgbClr val="0000FF"/>
                              </a:solidFill>
                              <a:latin typeface="Cambria Math" panose="02040503050406030204" pitchFamily="18" charset="0"/>
                              <a:ea typeface="+mn-ea"/>
                            </a:rPr>
                            <m:t>2</m:t>
                          </m:r>
                        </m:sup>
                      </m:sSup>
                    </m:oMath>
                  </m:oMathPara>
                </a14:m>
                <a:endParaRPr lang="zh-CN" altLang="en-US" sz="2800" dirty="0">
                  <a:solidFill>
                    <a:srgbClr val="0000FF"/>
                  </a:solidFill>
                  <a:latin typeface="+mn-lt"/>
                  <a:ea typeface="+mn-ea"/>
                </a:endParaRPr>
              </a:p>
            </p:txBody>
          </p:sp>
        </mc:Choice>
        <mc:Fallback xmlns="">
          <p:sp>
            <p:nvSpPr>
              <p:cNvPr id="33" name="文本框 32">
                <a:extLst>
                  <a:ext uri="{FF2B5EF4-FFF2-40B4-BE49-F238E27FC236}">
                    <a16:creationId xmlns:a16="http://schemas.microsoft.com/office/drawing/2014/main" id="{F297F31B-BD5B-4D9A-BE06-1DFB858CE2C1}"/>
                  </a:ext>
                </a:extLst>
              </p:cNvPr>
              <p:cNvSpPr txBox="1">
                <a:spLocks noRot="1" noChangeAspect="1" noMove="1" noResize="1" noEditPoints="1" noAdjustHandles="1" noChangeArrowheads="1" noChangeShapeType="1" noTextEdit="1"/>
              </p:cNvSpPr>
              <p:nvPr/>
            </p:nvSpPr>
            <p:spPr>
              <a:xfrm>
                <a:off x="7729650" y="4563429"/>
                <a:ext cx="1857496" cy="806631"/>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E8DE3FB0-1CA4-4D3D-BDF5-9B5AB67B017C}"/>
                  </a:ext>
                </a:extLst>
              </p:cNvPr>
              <p:cNvSpPr txBox="1"/>
              <p:nvPr/>
            </p:nvSpPr>
            <p:spPr>
              <a:xfrm>
                <a:off x="9587146" y="4499212"/>
                <a:ext cx="1912126" cy="93506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mn-ea"/>
                            </a:rPr>
                          </m:ctrlPr>
                        </m:fPr>
                        <m:num>
                          <m:r>
                            <a:rPr lang="zh-CN" altLang="en-US" sz="2800" i="1">
                              <a:solidFill>
                                <a:srgbClr val="0000FF"/>
                              </a:solidFill>
                              <a:latin typeface="Cambria Math" panose="02040503050406030204" pitchFamily="18" charset="0"/>
                            </a:rPr>
                            <m:t>𝜇</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𝐼</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𝑙</m:t>
                          </m:r>
                        </m:num>
                        <m:den>
                          <m:r>
                            <a:rPr lang="en-US" altLang="zh-CN" sz="2800" b="0" i="1" smtClean="0">
                              <a:solidFill>
                                <a:srgbClr val="0000FF"/>
                              </a:solidFill>
                              <a:latin typeface="Cambria Math" panose="02040503050406030204" pitchFamily="18" charset="0"/>
                              <a:ea typeface="+mn-ea"/>
                            </a:rPr>
                            <m:t>4</m:t>
                          </m:r>
                          <m:r>
                            <a:rPr lang="zh-CN" altLang="en-US" sz="2800" i="1">
                              <a:solidFill>
                                <a:srgbClr val="0000FF"/>
                              </a:solidFill>
                              <a:latin typeface="Cambria Math" panose="02040503050406030204" pitchFamily="18" charset="0"/>
                            </a:rPr>
                            <m:t>𝜋</m:t>
                          </m:r>
                        </m:den>
                      </m:f>
                      <m:func>
                        <m:funcPr>
                          <m:ctrlPr>
                            <a:rPr lang="en-US" altLang="zh-CN" sz="2800" b="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ln</m:t>
                          </m:r>
                        </m:fName>
                        <m:e>
                          <m:f>
                            <m:fPr>
                              <m:ctrlPr>
                                <a:rPr lang="en-US" altLang="zh-CN" sz="2800" b="0" i="1" smtClean="0">
                                  <a:solidFill>
                                    <a:srgbClr val="0000FF"/>
                                  </a:solidFill>
                                  <a:latin typeface="Cambria Math" panose="02040503050406030204" pitchFamily="18" charset="0"/>
                                  <a:ea typeface="+mn-ea"/>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1</m:t>
                                  </m:r>
                                </m:sub>
                              </m:sSub>
                            </m:den>
                          </m:f>
                        </m:e>
                      </m:func>
                    </m:oMath>
                  </m:oMathPara>
                </a14:m>
                <a:endParaRPr lang="zh-CN" altLang="en-US" sz="2800" dirty="0">
                  <a:solidFill>
                    <a:srgbClr val="0000FF"/>
                  </a:solidFill>
                  <a:latin typeface="+mn-lt"/>
                  <a:ea typeface="+mn-ea"/>
                </a:endParaRPr>
              </a:p>
            </p:txBody>
          </p:sp>
        </mc:Choice>
        <mc:Fallback xmlns="">
          <p:sp>
            <p:nvSpPr>
              <p:cNvPr id="34" name="文本框 33">
                <a:extLst>
                  <a:ext uri="{FF2B5EF4-FFF2-40B4-BE49-F238E27FC236}">
                    <a16:creationId xmlns:a16="http://schemas.microsoft.com/office/drawing/2014/main" id="{E8DE3FB0-1CA4-4D3D-BDF5-9B5AB67B017C}"/>
                  </a:ext>
                </a:extLst>
              </p:cNvPr>
              <p:cNvSpPr txBox="1">
                <a:spLocks noRot="1" noChangeAspect="1" noMove="1" noResize="1" noEditPoints="1" noAdjustHandles="1" noChangeArrowheads="1" noChangeShapeType="1" noTextEdit="1"/>
              </p:cNvSpPr>
              <p:nvPr/>
            </p:nvSpPr>
            <p:spPr>
              <a:xfrm>
                <a:off x="9587146" y="4499212"/>
                <a:ext cx="1912126" cy="935064"/>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E4300461-F318-44EA-A172-0FE5B71F52D4}"/>
                  </a:ext>
                </a:extLst>
              </p:cNvPr>
              <p:cNvSpPr txBox="1"/>
              <p:nvPr/>
            </p:nvSpPr>
            <p:spPr>
              <a:xfrm>
                <a:off x="7729650" y="5585378"/>
                <a:ext cx="1982851" cy="888513"/>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𝐿</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zh-CN" altLang="en-US" sz="2800" b="0" i="1" smtClean="0">
                              <a:solidFill>
                                <a:srgbClr val="0000FF"/>
                              </a:solidFill>
                              <a:latin typeface="Cambria Math" panose="02040503050406030204" pitchFamily="18" charset="0"/>
                              <a:ea typeface="+mn-ea"/>
                            </a:rPr>
                            <m:t>𝜇</m:t>
                          </m:r>
                          <m:r>
                            <a:rPr lang="en-US" altLang="zh-CN" sz="2800" b="0" i="1" smtClean="0">
                              <a:solidFill>
                                <a:srgbClr val="0000FF"/>
                              </a:solidFill>
                              <a:latin typeface="Cambria Math" panose="02040503050406030204" pitchFamily="18" charset="0"/>
                              <a:ea typeface="+mn-ea"/>
                            </a:rPr>
                            <m:t>𝑙</m:t>
                          </m:r>
                        </m:num>
                        <m:den>
                          <m:r>
                            <a:rPr lang="en-US" altLang="zh-CN" sz="2800" b="0" i="1" smtClean="0">
                              <a:solidFill>
                                <a:srgbClr val="0000FF"/>
                              </a:solidFill>
                              <a:latin typeface="Cambria Math" panose="02040503050406030204" pitchFamily="18" charset="0"/>
                              <a:ea typeface="+mn-ea"/>
                            </a:rPr>
                            <m:t>2</m:t>
                          </m:r>
                          <m:r>
                            <a:rPr lang="zh-CN" altLang="en-US" sz="2800" b="0" i="1" smtClean="0">
                              <a:solidFill>
                                <a:srgbClr val="0000FF"/>
                              </a:solidFill>
                              <a:latin typeface="Cambria Math" panose="02040503050406030204" pitchFamily="18" charset="0"/>
                              <a:ea typeface="+mn-ea"/>
                            </a:rPr>
                            <m:t>𝜋</m:t>
                          </m:r>
                        </m:den>
                      </m:f>
                      <m:func>
                        <m:funcPr>
                          <m:ctrlPr>
                            <a:rPr lang="en-US" altLang="zh-CN" sz="2800" b="0" i="1" smtClean="0">
                              <a:solidFill>
                                <a:srgbClr val="0000FF"/>
                              </a:solidFill>
                              <a:latin typeface="Cambria Math" panose="02040503050406030204" pitchFamily="18" charset="0"/>
                              <a:ea typeface="+mn-ea"/>
                            </a:rPr>
                          </m:ctrlPr>
                        </m:funcPr>
                        <m:fName>
                          <m:r>
                            <m:rPr>
                              <m:sty m:val="p"/>
                            </m:rPr>
                            <a:rPr lang="en-US" altLang="zh-CN" sz="2800" b="0" i="0" smtClean="0">
                              <a:solidFill>
                                <a:srgbClr val="0000FF"/>
                              </a:solidFill>
                              <a:latin typeface="Cambria Math" panose="02040503050406030204" pitchFamily="18" charset="0"/>
                              <a:ea typeface="+mn-ea"/>
                            </a:rPr>
                            <m:t>ln</m:t>
                          </m:r>
                        </m:fName>
                        <m:e>
                          <m:f>
                            <m:fPr>
                              <m:ctrlPr>
                                <a:rPr lang="en-US" altLang="zh-CN" sz="2800" b="0" i="1" smtClean="0">
                                  <a:solidFill>
                                    <a:srgbClr val="0000FF"/>
                                  </a:solidFill>
                                  <a:latin typeface="Cambria Math" panose="02040503050406030204" pitchFamily="18" charset="0"/>
                                  <a:ea typeface="+mn-ea"/>
                                </a:rPr>
                              </m:ctrlPr>
                            </m:fPr>
                            <m:num>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𝑅</m:t>
                                  </m:r>
                                </m:e>
                                <m:sub>
                                  <m:r>
                                    <a:rPr lang="en-US" altLang="zh-CN" sz="2800" i="1">
                                      <a:solidFill>
                                        <a:srgbClr val="0000FF"/>
                                      </a:solidFill>
                                      <a:latin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𝑅</m:t>
                                  </m:r>
                                </m:e>
                                <m:sub>
                                  <m:r>
                                    <a:rPr lang="en-US" altLang="zh-CN" sz="2800" b="0" i="1" smtClean="0">
                                      <a:solidFill>
                                        <a:srgbClr val="0000FF"/>
                                      </a:solidFill>
                                      <a:latin typeface="Cambria Math" panose="02040503050406030204" pitchFamily="18" charset="0"/>
                                    </a:rPr>
                                    <m:t>1</m:t>
                                  </m:r>
                                </m:sub>
                              </m:sSub>
                            </m:den>
                          </m:f>
                        </m:e>
                      </m:func>
                    </m:oMath>
                  </m:oMathPara>
                </a14:m>
                <a:endParaRPr lang="zh-CN" altLang="en-US" sz="2800" dirty="0">
                  <a:solidFill>
                    <a:srgbClr val="0000FF"/>
                  </a:solidFill>
                  <a:latin typeface="+mn-lt"/>
                  <a:ea typeface="+mn-ea"/>
                </a:endParaRPr>
              </a:p>
            </p:txBody>
          </p:sp>
        </mc:Choice>
        <mc:Fallback xmlns="">
          <p:sp>
            <p:nvSpPr>
              <p:cNvPr id="35" name="文本框 34">
                <a:extLst>
                  <a:ext uri="{FF2B5EF4-FFF2-40B4-BE49-F238E27FC236}">
                    <a16:creationId xmlns:a16="http://schemas.microsoft.com/office/drawing/2014/main" id="{E4300461-F318-44EA-A172-0FE5B71F52D4}"/>
                  </a:ext>
                </a:extLst>
              </p:cNvPr>
              <p:cNvSpPr txBox="1">
                <a:spLocks noRot="1" noChangeAspect="1" noMove="1" noResize="1" noEditPoints="1" noAdjustHandles="1" noChangeArrowheads="1" noChangeShapeType="1" noTextEdit="1"/>
              </p:cNvSpPr>
              <p:nvPr/>
            </p:nvSpPr>
            <p:spPr>
              <a:xfrm>
                <a:off x="7729650" y="5585378"/>
                <a:ext cx="1982851" cy="888513"/>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276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left)">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left)">
                                      <p:cBhvr>
                                        <p:cTn id="67" dur="500"/>
                                        <p:tgtEl>
                                          <p:spTgt spid="3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left)">
                                      <p:cBhvr>
                                        <p:cTn id="72" dur="500"/>
                                        <p:tgtEl>
                                          <p:spTgt spid="3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wipe(left)">
                                      <p:cBhvr>
                                        <p:cTn id="77" dur="500"/>
                                        <p:tgtEl>
                                          <p:spTgt spid="3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left)">
                                      <p:cBhvr>
                                        <p:cTn id="8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21" grpId="0"/>
      <p:bldP spid="24" grpId="0"/>
      <p:bldP spid="25" grpId="0"/>
      <p:bldP spid="26" grpId="0"/>
      <p:bldP spid="27" grpId="0"/>
      <p:bldP spid="28" grpId="0"/>
      <p:bldP spid="29" grpId="0"/>
      <p:bldP spid="30" grpId="0"/>
      <p:bldP spid="31" grpId="0"/>
      <p:bldP spid="32" grpId="0"/>
      <p:bldP spid="33" grpId="0"/>
      <p:bldP spid="34" grpId="0"/>
      <p:bldP spid="3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5</a:t>
              </a:r>
              <a:endParaRPr lang="zh-CN" altLang="en-US" sz="6000" dirty="0"/>
            </a:p>
          </p:txBody>
        </p:sp>
        <p:sp>
          <p:nvSpPr>
            <p:cNvPr id="51" name="文本框 50"/>
            <p:cNvSpPr txBox="1"/>
            <p:nvPr/>
          </p:nvSpPr>
          <p:spPr>
            <a:xfrm>
              <a:off x="4388773" y="3061934"/>
              <a:ext cx="7802132"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麦克斯韦电磁场理论简介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34544971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a:spLocks noChangeArrowheads="1"/>
          </p:cNvSpPr>
          <p:nvPr/>
        </p:nvSpPr>
        <p:spPr bwMode="auto">
          <a:xfrm>
            <a:off x="656492" y="4791062"/>
            <a:ext cx="8598344" cy="117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CC"/>
                </a:solidFill>
                <a:latin typeface="+mn-ea"/>
                <a:ea typeface="+mn-ea"/>
              </a:rPr>
              <a:t>把安培环路定理推广到电流变化的回路时出现了矛盾</a:t>
            </a:r>
          </a:p>
          <a:p>
            <a:pPr algn="just">
              <a:spcBef>
                <a:spcPct val="50000"/>
              </a:spcBef>
              <a:buClrTx/>
              <a:buFontTx/>
              <a:buNone/>
            </a:pPr>
            <a:r>
              <a:rPr kumimoji="0" lang="zh-CN" altLang="en-US" sz="2800" dirty="0">
                <a:solidFill>
                  <a:srgbClr val="0000CC"/>
                </a:solidFill>
                <a:latin typeface="+mn-ea"/>
                <a:ea typeface="+mn-ea"/>
              </a:rPr>
              <a:t>电流概念必须发展</a:t>
            </a:r>
          </a:p>
        </p:txBody>
      </p:sp>
      <p:sp>
        <p:nvSpPr>
          <p:cNvPr id="3" name="Rectangle 4"/>
          <p:cNvSpPr>
            <a:spLocks noChangeArrowheads="1"/>
          </p:cNvSpPr>
          <p:nvPr/>
        </p:nvSpPr>
        <p:spPr bwMode="auto">
          <a:xfrm>
            <a:off x="4322884" y="5437393"/>
            <a:ext cx="3603781" cy="523862"/>
          </a:xfrm>
          <a:prstGeom prst="rect">
            <a:avLst/>
          </a:prstGeom>
          <a:noFill/>
          <a:ln w="127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wrap="square"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FontTx/>
              <a:buNone/>
            </a:pPr>
            <a:r>
              <a:rPr kumimoji="0" lang="zh-CN" altLang="en-US" sz="2800" dirty="0">
                <a:solidFill>
                  <a:srgbClr val="0000CC"/>
                </a:solidFill>
                <a:latin typeface="+mn-ea"/>
                <a:ea typeface="+mn-ea"/>
              </a:rPr>
              <a:t>完善宏观电磁场理论</a:t>
            </a:r>
          </a:p>
        </p:txBody>
      </p:sp>
      <p:sp>
        <p:nvSpPr>
          <p:cNvPr id="4" name="Rectangle 6"/>
          <p:cNvSpPr>
            <a:spLocks noChangeArrowheads="1"/>
          </p:cNvSpPr>
          <p:nvPr/>
        </p:nvSpPr>
        <p:spPr bwMode="auto">
          <a:xfrm>
            <a:off x="656492" y="1600200"/>
            <a:ext cx="14478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en-US" altLang="zh-CN" sz="2800">
                <a:solidFill>
                  <a:srgbClr val="0000CC"/>
                </a:solidFill>
                <a:latin typeface="+mn-ea"/>
                <a:ea typeface="+mn-ea"/>
                <a:sym typeface="Monotype Sorts"/>
              </a:rPr>
              <a:t></a:t>
            </a:r>
            <a:r>
              <a:rPr kumimoji="0" lang="zh-CN" altLang="en-US" sz="2800">
                <a:solidFill>
                  <a:srgbClr val="0000CC"/>
                </a:solidFill>
                <a:latin typeface="+mn-ea"/>
                <a:ea typeface="+mn-ea"/>
              </a:rPr>
              <a:t>电场</a:t>
            </a:r>
          </a:p>
        </p:txBody>
      </p:sp>
      <p:sp>
        <p:nvSpPr>
          <p:cNvPr id="5" name="Rectangle 7"/>
          <p:cNvSpPr>
            <a:spLocks noChangeArrowheads="1"/>
          </p:cNvSpPr>
          <p:nvPr/>
        </p:nvSpPr>
        <p:spPr bwMode="auto">
          <a:xfrm>
            <a:off x="3018692" y="1600200"/>
            <a:ext cx="20574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CC"/>
                </a:solidFill>
                <a:latin typeface="+mn-ea"/>
                <a:ea typeface="+mn-ea"/>
              </a:rPr>
              <a:t>静电场</a:t>
            </a:r>
          </a:p>
        </p:txBody>
      </p:sp>
      <p:sp>
        <p:nvSpPr>
          <p:cNvPr id="6" name="Rectangle 8"/>
          <p:cNvSpPr>
            <a:spLocks noChangeArrowheads="1"/>
          </p:cNvSpPr>
          <p:nvPr/>
        </p:nvSpPr>
        <p:spPr bwMode="auto">
          <a:xfrm>
            <a:off x="5228492" y="1600200"/>
            <a:ext cx="22860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CC"/>
                </a:solidFill>
                <a:latin typeface="+mn-ea"/>
                <a:ea typeface="+mn-ea"/>
              </a:rPr>
              <a:t>感生电场</a:t>
            </a:r>
          </a:p>
        </p:txBody>
      </p:sp>
      <p:grpSp>
        <p:nvGrpSpPr>
          <p:cNvPr id="7" name="Group 21"/>
          <p:cNvGrpSpPr>
            <a:grpSpLocks/>
          </p:cNvGrpSpPr>
          <p:nvPr/>
        </p:nvGrpSpPr>
        <p:grpSpPr bwMode="auto">
          <a:xfrm>
            <a:off x="656492" y="2362198"/>
            <a:ext cx="4572000" cy="523875"/>
            <a:chOff x="480" y="1488"/>
            <a:chExt cx="2880" cy="330"/>
          </a:xfrm>
        </p:grpSpPr>
        <p:sp>
          <p:nvSpPr>
            <p:cNvPr id="128020" name="Rectangle 9"/>
            <p:cNvSpPr>
              <a:spLocks noChangeArrowheads="1"/>
            </p:cNvSpPr>
            <p:nvPr/>
          </p:nvSpPr>
          <p:spPr bwMode="auto">
            <a:xfrm>
              <a:off x="1968" y="1488"/>
              <a:ext cx="13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CC"/>
                  </a:solidFill>
                  <a:latin typeface="+mn-ea"/>
                  <a:ea typeface="+mn-ea"/>
                </a:rPr>
                <a:t>静止电荷</a:t>
              </a:r>
            </a:p>
          </p:txBody>
        </p:sp>
        <p:sp>
          <p:nvSpPr>
            <p:cNvPr id="128021" name="Rectangle 10"/>
            <p:cNvSpPr>
              <a:spLocks noChangeArrowheads="1"/>
            </p:cNvSpPr>
            <p:nvPr/>
          </p:nvSpPr>
          <p:spPr bwMode="auto">
            <a:xfrm>
              <a:off x="480" y="1488"/>
              <a:ext cx="12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CC"/>
                  </a:solidFill>
                  <a:latin typeface="+mn-ea"/>
                  <a:ea typeface="+mn-ea"/>
                </a:rPr>
                <a:t>空间存在</a:t>
              </a:r>
            </a:p>
          </p:txBody>
        </p:sp>
      </p:grpSp>
      <p:sp>
        <p:nvSpPr>
          <p:cNvPr id="10" name="Rectangle 11"/>
          <p:cNvSpPr>
            <a:spLocks noChangeArrowheads="1"/>
          </p:cNvSpPr>
          <p:nvPr/>
        </p:nvSpPr>
        <p:spPr bwMode="auto">
          <a:xfrm>
            <a:off x="656492" y="3200400"/>
            <a:ext cx="16002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en-US" altLang="zh-CN" sz="2800">
                <a:solidFill>
                  <a:srgbClr val="0000CC"/>
                </a:solidFill>
                <a:latin typeface="+mn-ea"/>
                <a:ea typeface="+mn-ea"/>
                <a:sym typeface="Monotype Sorts"/>
              </a:rPr>
              <a:t></a:t>
            </a:r>
            <a:r>
              <a:rPr kumimoji="0" lang="zh-CN" altLang="en-US" sz="2800">
                <a:solidFill>
                  <a:srgbClr val="0000CC"/>
                </a:solidFill>
                <a:latin typeface="+mn-ea"/>
                <a:ea typeface="+mn-ea"/>
              </a:rPr>
              <a:t>磁场</a:t>
            </a:r>
          </a:p>
        </p:txBody>
      </p:sp>
      <p:sp>
        <p:nvSpPr>
          <p:cNvPr id="11" name="Rectangle 12"/>
          <p:cNvSpPr>
            <a:spLocks noChangeArrowheads="1"/>
          </p:cNvSpPr>
          <p:nvPr/>
        </p:nvSpPr>
        <p:spPr bwMode="auto">
          <a:xfrm>
            <a:off x="3018692" y="3200400"/>
            <a:ext cx="18288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CC"/>
                </a:solidFill>
                <a:latin typeface="+mn-ea"/>
                <a:ea typeface="+mn-ea"/>
              </a:rPr>
              <a:t>稳恒磁场</a:t>
            </a:r>
          </a:p>
        </p:txBody>
      </p:sp>
      <p:grpSp>
        <p:nvGrpSpPr>
          <p:cNvPr id="8" name="Group 22"/>
          <p:cNvGrpSpPr>
            <a:grpSpLocks/>
          </p:cNvGrpSpPr>
          <p:nvPr/>
        </p:nvGrpSpPr>
        <p:grpSpPr bwMode="auto">
          <a:xfrm>
            <a:off x="656492" y="3886197"/>
            <a:ext cx="4343400" cy="523875"/>
            <a:chOff x="432" y="2400"/>
            <a:chExt cx="2736" cy="330"/>
          </a:xfrm>
        </p:grpSpPr>
        <p:sp>
          <p:nvSpPr>
            <p:cNvPr id="128018" name="Rectangle 13"/>
            <p:cNvSpPr>
              <a:spLocks noChangeArrowheads="1"/>
            </p:cNvSpPr>
            <p:nvPr/>
          </p:nvSpPr>
          <p:spPr bwMode="auto">
            <a:xfrm>
              <a:off x="432" y="2400"/>
              <a:ext cx="124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CC"/>
                  </a:solidFill>
                  <a:latin typeface="+mn-ea"/>
                  <a:ea typeface="+mn-ea"/>
                </a:rPr>
                <a:t>空间存在</a:t>
              </a:r>
            </a:p>
          </p:txBody>
        </p:sp>
        <p:sp>
          <p:nvSpPr>
            <p:cNvPr id="128019" name="Rectangle 14"/>
            <p:cNvSpPr>
              <a:spLocks noChangeArrowheads="1"/>
            </p:cNvSpPr>
            <p:nvPr/>
          </p:nvSpPr>
          <p:spPr bwMode="auto">
            <a:xfrm>
              <a:off x="1920" y="2400"/>
              <a:ext cx="124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CC"/>
                  </a:solidFill>
                  <a:latin typeface="+mn-ea"/>
                  <a:ea typeface="+mn-ea"/>
                </a:rPr>
                <a:t>恒定电流</a:t>
              </a:r>
            </a:p>
          </p:txBody>
        </p:sp>
      </p:grpSp>
      <p:sp>
        <p:nvSpPr>
          <p:cNvPr id="15" name="Rectangle 15"/>
          <p:cNvSpPr>
            <a:spLocks noChangeArrowheads="1"/>
          </p:cNvSpPr>
          <p:nvPr/>
        </p:nvSpPr>
        <p:spPr bwMode="auto">
          <a:xfrm>
            <a:off x="5228492" y="3200400"/>
            <a:ext cx="24384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CC"/>
                </a:solidFill>
                <a:latin typeface="+mn-ea"/>
                <a:ea typeface="+mn-ea"/>
              </a:rPr>
              <a:t>感生磁场？</a:t>
            </a:r>
          </a:p>
        </p:txBody>
      </p:sp>
      <p:graphicFrame>
        <p:nvGraphicFramePr>
          <p:cNvPr id="16" name="Object 17"/>
          <p:cNvGraphicFramePr>
            <a:graphicFrameLocks/>
          </p:cNvGraphicFramePr>
          <p:nvPr>
            <p:extLst>
              <p:ext uri="{D42A27DB-BD31-4B8C-83A1-F6EECF244321}">
                <p14:modId xmlns:p14="http://schemas.microsoft.com/office/powerpoint/2010/main" val="2398154471"/>
              </p:ext>
            </p:extLst>
          </p:nvPr>
        </p:nvGraphicFramePr>
        <p:xfrm>
          <a:off x="5896831" y="2133600"/>
          <a:ext cx="720725" cy="1143000"/>
        </p:xfrm>
        <a:graphic>
          <a:graphicData uri="http://schemas.openxmlformats.org/presentationml/2006/ole">
            <mc:AlternateContent xmlns:mc="http://schemas.openxmlformats.org/markup-compatibility/2006">
              <mc:Choice xmlns:v="urn:schemas-microsoft-com:vml" Requires="v">
                <p:oleObj spid="_x0000_s157804" name="公式" r:id="rId4" imgW="253890" imgH="418918" progId="Equation.3">
                  <p:embed/>
                </p:oleObj>
              </mc:Choice>
              <mc:Fallback>
                <p:oleObj name="公式" r:id="rId4" imgW="253890" imgH="418918" progId="Equation.3">
                  <p:embed/>
                  <p:pic>
                    <p:nvPicPr>
                      <p:cNvPr id="16" name="Object 1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6831" y="2133600"/>
                        <a:ext cx="72072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 name="Text Box 19"/>
          <p:cNvSpPr txBox="1">
            <a:spLocks noChangeArrowheads="1"/>
          </p:cNvSpPr>
          <p:nvPr/>
        </p:nvSpPr>
        <p:spPr bwMode="auto">
          <a:xfrm>
            <a:off x="656492" y="609600"/>
            <a:ext cx="358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CC"/>
                </a:solidFill>
                <a:latin typeface="+mn-ea"/>
                <a:ea typeface="+mn-ea"/>
              </a:rPr>
              <a:t>回顾前几章的内容</a:t>
            </a:r>
          </a:p>
        </p:txBody>
      </p:sp>
      <p:grpSp>
        <p:nvGrpSpPr>
          <p:cNvPr id="9" name="Group 24"/>
          <p:cNvGrpSpPr>
            <a:grpSpLocks/>
          </p:cNvGrpSpPr>
          <p:nvPr/>
        </p:nvGrpSpPr>
        <p:grpSpPr bwMode="auto">
          <a:xfrm>
            <a:off x="5819042" y="3581400"/>
            <a:ext cx="1619250" cy="1219200"/>
            <a:chOff x="3636" y="2256"/>
            <a:chExt cx="1020" cy="768"/>
          </a:xfrm>
        </p:grpSpPr>
        <p:graphicFrame>
          <p:nvGraphicFramePr>
            <p:cNvPr id="128016" name="Object 18"/>
            <p:cNvGraphicFramePr>
              <a:graphicFrameLocks/>
            </p:cNvGraphicFramePr>
            <p:nvPr/>
          </p:nvGraphicFramePr>
          <p:xfrm>
            <a:off x="3636" y="2256"/>
            <a:ext cx="504" cy="768"/>
          </p:xfrm>
          <a:graphic>
            <a:graphicData uri="http://schemas.openxmlformats.org/presentationml/2006/ole">
              <mc:AlternateContent xmlns:mc="http://schemas.openxmlformats.org/markup-compatibility/2006">
                <mc:Choice xmlns:v="urn:schemas-microsoft-com:vml" Requires="v">
                  <p:oleObj spid="_x0000_s157805" name="公式" r:id="rId6" imgW="266584" imgH="418918" progId="Equation.3">
                    <p:embed/>
                  </p:oleObj>
                </mc:Choice>
                <mc:Fallback>
                  <p:oleObj name="公式" r:id="rId6" imgW="266584" imgH="418918" progId="Equation.3">
                    <p:embed/>
                    <p:pic>
                      <p:nvPicPr>
                        <p:cNvPr id="128016" name="Object 18"/>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6" y="2256"/>
                          <a:ext cx="504"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8017" name="Text Box 23"/>
            <p:cNvSpPr txBox="1">
              <a:spLocks noChangeArrowheads="1"/>
            </p:cNvSpPr>
            <p:nvPr/>
          </p:nvSpPr>
          <p:spPr bwMode="auto">
            <a:xfrm>
              <a:off x="4176" y="2496"/>
              <a:ext cx="4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CC"/>
                  </a:solidFill>
                  <a:latin typeface="+mn-ea"/>
                  <a:ea typeface="+mn-ea"/>
                </a:rPr>
                <a:t>？</a:t>
              </a:r>
            </a:p>
          </p:txBody>
        </p:sp>
      </p:grpSp>
      <p:sp>
        <p:nvSpPr>
          <p:cNvPr id="21" name="Text Box 25"/>
          <p:cNvSpPr txBox="1">
            <a:spLocks noChangeArrowheads="1"/>
          </p:cNvSpPr>
          <p:nvPr/>
        </p:nvSpPr>
        <p:spPr bwMode="auto">
          <a:xfrm>
            <a:off x="7202765" y="650555"/>
            <a:ext cx="1447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CC"/>
                </a:solidFill>
                <a:latin typeface="+mn-ea"/>
                <a:ea typeface="+mn-ea"/>
              </a:rPr>
              <a:t>原因？</a:t>
            </a:r>
          </a:p>
        </p:txBody>
      </p:sp>
    </p:spTree>
    <p:extLst>
      <p:ext uri="{BB962C8B-B14F-4D97-AF65-F5344CB8AC3E}">
        <p14:creationId xmlns:p14="http://schemas.microsoft.com/office/powerpoint/2010/main" val="21514043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vertical)">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10">
                                            <p:txEl>
                                              <p:pRg st="0" end="0"/>
                                            </p:txEl>
                                          </p:spTgt>
                                        </p:tgtEl>
                                        <p:attrNameLst>
                                          <p:attrName>style.visibility</p:attrName>
                                        </p:attrNameLst>
                                      </p:cBhvr>
                                      <p:to>
                                        <p:strVal val="visible"/>
                                      </p:to>
                                    </p:set>
                                    <p:animEffect transition="in" filter="blinds(vertical)">
                                      <p:cBhvr>
                                        <p:cTn id="17" dur="500"/>
                                        <p:tgtEl>
                                          <p:spTgt spid="10">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blinds(horizontal)">
                                      <p:cBhvr>
                                        <p:cTn id="22" dur="500"/>
                                        <p:tgtEl>
                                          <p:spTgt spid="5">
                                            <p:txEl>
                                              <p:pRg st="0" end="0"/>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vertical)">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blinds(horizontal)">
                                      <p:cBhvr>
                                        <p:cTn id="32" dur="500"/>
                                        <p:tgtEl>
                                          <p:spTgt spid="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5"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blinds(vertical)">
                                      <p:cBhvr>
                                        <p:cTn id="37" dur="500"/>
                                        <p:tgtEl>
                                          <p:spTgt spid="15"/>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9" presetClass="entr" presetSubtype="10"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0" fill="hold"/>
                                        <p:tgtEl>
                                          <p:spTgt spid="21"/>
                                        </p:tgtEl>
                                        <p:attrNameLst>
                                          <p:attrName>ppt_w</p:attrName>
                                        </p:attrNameLst>
                                      </p:cBhvr>
                                      <p:tavLst>
                                        <p:tav tm="0" fmla="#ppt_w*sin(2.5*pi*$)">
                                          <p:val>
                                            <p:fltVal val="0"/>
                                          </p:val>
                                        </p:tav>
                                        <p:tav tm="100000">
                                          <p:val>
                                            <p:fltVal val="1"/>
                                          </p:val>
                                        </p:tav>
                                      </p:tavLst>
                                    </p:anim>
                                    <p:anim calcmode="lin" valueType="num">
                                      <p:cBhvr>
                                        <p:cTn id="43" dur="50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44" fill="hold" nodeType="clickPar">
                      <p:stCondLst>
                        <p:cond delay="indefinite"/>
                      </p:stCondLst>
                      <p:childTnLst>
                        <p:par>
                          <p:cTn id="45" fill="hold" nodeType="withGroup">
                            <p:stCondLst>
                              <p:cond delay="0"/>
                            </p:stCondLst>
                            <p:childTnLst>
                              <p:par>
                                <p:cTn id="46" presetID="3" presetClass="entr" presetSubtype="5" fill="hold"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blinds(vertical)">
                                      <p:cBhvr>
                                        <p:cTn id="48" dur="500"/>
                                        <p:tgtEl>
                                          <p:spTgt spid="7"/>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3" presetClass="entr" presetSubtype="5"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blinds(vertical)">
                                      <p:cBhvr>
                                        <p:cTn id="53" dur="500"/>
                                        <p:tgtEl>
                                          <p:spTgt spid="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3" presetClass="entr" presetSubtype="5" fill="hold" nodeType="click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blinds(vertical)">
                                      <p:cBhvr>
                                        <p:cTn id="58" dur="500"/>
                                        <p:tgtEl>
                                          <p:spTgt spid="1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3" presetClass="entr" presetSubtype="5"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blinds(vertical)">
                                      <p:cBhvr>
                                        <p:cTn id="63" dur="500"/>
                                        <p:tgtEl>
                                          <p:spTgt spid="9"/>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5" fill="hold" grpId="0" nodeType="clickEffect">
                                  <p:stCondLst>
                                    <p:cond delay="0"/>
                                  </p:stCondLst>
                                  <p:childTnLst>
                                    <p:set>
                                      <p:cBhvr>
                                        <p:cTn id="67" dur="1" fill="hold">
                                          <p:stCondLst>
                                            <p:cond delay="0"/>
                                          </p:stCondLst>
                                        </p:cTn>
                                        <p:tgtEl>
                                          <p:spTgt spid="2">
                                            <p:txEl>
                                              <p:pRg st="0" end="0"/>
                                            </p:txEl>
                                          </p:spTgt>
                                        </p:tgtEl>
                                        <p:attrNameLst>
                                          <p:attrName>style.visibility</p:attrName>
                                        </p:attrNameLst>
                                      </p:cBhvr>
                                      <p:to>
                                        <p:strVal val="visible"/>
                                      </p:to>
                                    </p:set>
                                    <p:animEffect transition="in" filter="blinds(vertical)">
                                      <p:cBhvr>
                                        <p:cTn id="68" dur="500"/>
                                        <p:tgtEl>
                                          <p:spTgt spid="2">
                                            <p:txEl>
                                              <p:pRg st="0" end="0"/>
                                            </p:txEl>
                                          </p:spTgt>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5" fill="hold" grpId="0" nodeType="clickEffect">
                                  <p:stCondLst>
                                    <p:cond delay="0"/>
                                  </p:stCondLst>
                                  <p:childTnLst>
                                    <p:set>
                                      <p:cBhvr>
                                        <p:cTn id="72" dur="1" fill="hold">
                                          <p:stCondLst>
                                            <p:cond delay="0"/>
                                          </p:stCondLst>
                                        </p:cTn>
                                        <p:tgtEl>
                                          <p:spTgt spid="2">
                                            <p:txEl>
                                              <p:pRg st="1" end="1"/>
                                            </p:txEl>
                                          </p:spTgt>
                                        </p:tgtEl>
                                        <p:attrNameLst>
                                          <p:attrName>style.visibility</p:attrName>
                                        </p:attrNameLst>
                                      </p:cBhvr>
                                      <p:to>
                                        <p:strVal val="visible"/>
                                      </p:to>
                                    </p:set>
                                    <p:animEffect transition="in" filter="blinds(vertical)">
                                      <p:cBhvr>
                                        <p:cTn id="73" dur="500"/>
                                        <p:tgtEl>
                                          <p:spTgt spid="2">
                                            <p:txEl>
                                              <p:pRg st="1" end="1"/>
                                            </p:txEl>
                                          </p:spTgt>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3" presetClass="entr" presetSubtype="5" fill="hold" grpId="0" nodeType="clickEffect">
                                  <p:stCondLst>
                                    <p:cond delay="0"/>
                                  </p:stCondLst>
                                  <p:childTnLst>
                                    <p:set>
                                      <p:cBhvr>
                                        <p:cTn id="77" dur="1" fill="hold">
                                          <p:stCondLst>
                                            <p:cond delay="0"/>
                                          </p:stCondLst>
                                        </p:cTn>
                                        <p:tgtEl>
                                          <p:spTgt spid="3"/>
                                        </p:tgtEl>
                                        <p:attrNameLst>
                                          <p:attrName>style.visibility</p:attrName>
                                        </p:attrNameLst>
                                      </p:cBhvr>
                                      <p:to>
                                        <p:strVal val="visible"/>
                                      </p:to>
                                    </p:set>
                                    <p:animEffect transition="in" filter="blinds(vertical)">
                                      <p:cBhvr>
                                        <p:cTn id="7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P spid="3" grpId="0" animBg="1" autoUpdateAnimBg="0"/>
      <p:bldP spid="4" grpId="0" autoUpdateAnimBg="0"/>
      <p:bldP spid="5" grpId="0" build="p" autoUpdateAnimBg="0"/>
      <p:bldP spid="6" grpId="0" autoUpdateAnimBg="0"/>
      <p:bldP spid="10" grpId="0" build="p" autoUpdateAnimBg="0"/>
      <p:bldP spid="11" grpId="0" autoUpdateAnimBg="0"/>
      <p:bldP spid="15" grpId="0" autoUpdateAnimBg="0"/>
      <p:bldP spid="17" grpId="0" autoUpdateAnimBg="0"/>
      <p:bldP spid="21" grpId="0" autoUpdateAnimBg="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Text Box 2"/>
          <p:cNvSpPr txBox="1">
            <a:spLocks noChangeArrowheads="1"/>
          </p:cNvSpPr>
          <p:nvPr/>
        </p:nvSpPr>
        <p:spPr bwMode="auto">
          <a:xfrm>
            <a:off x="648565" y="526763"/>
            <a:ext cx="10047143"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1865年麦克斯韦在总结前人工作的基础上，提出完整的电磁场理论，他的主要贡献是提出了“有旋电场”和“位移电流”两个假设，从而预言了电磁波的存在，并计算出电磁波的速度（即光速）。</a:t>
            </a:r>
          </a:p>
        </p:txBody>
      </p:sp>
      <p:sp>
        <p:nvSpPr>
          <p:cNvPr id="16" name="Text Box 3"/>
          <p:cNvSpPr txBox="1">
            <a:spLocks noChangeArrowheads="1"/>
          </p:cNvSpPr>
          <p:nvPr/>
        </p:nvSpPr>
        <p:spPr bwMode="auto">
          <a:xfrm>
            <a:off x="648565" y="4606926"/>
            <a:ext cx="10047143"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1888年赫兹的实验证实了他的预言，麦克斯韦理论奠定了经典动力学的基础，为无线电技术和现代电子通讯技术发展开辟了广阔前景。</a:t>
            </a:r>
          </a:p>
        </p:txBody>
      </p:sp>
      <p:sp>
        <p:nvSpPr>
          <p:cNvPr id="19" name="Text Box 5"/>
          <p:cNvSpPr txBox="1">
            <a:spLocks noChangeArrowheads="1"/>
          </p:cNvSpPr>
          <p:nvPr/>
        </p:nvSpPr>
        <p:spPr bwMode="auto">
          <a:xfrm>
            <a:off x="4643436" y="3269920"/>
            <a:ext cx="2057400" cy="523875"/>
          </a:xfrm>
          <a:prstGeom prst="rect">
            <a:avLst/>
          </a:prstGeom>
          <a:gradFill rotWithShape="0">
            <a:gsLst>
              <a:gs pos="0">
                <a:schemeClr val="accent1"/>
              </a:gs>
              <a:gs pos="50000">
                <a:srgbClr val="FFFFFF"/>
              </a:gs>
              <a:gs pos="100000">
                <a:schemeClr val="accent1"/>
              </a:gs>
            </a:gsLst>
            <a:lin ang="5400000" scaled="1"/>
          </a:gradFill>
          <a:ln w="9525">
            <a:solidFill>
              <a:srgbClr val="339966"/>
            </a:solidFill>
            <a:miter lim="800000"/>
            <a:headEnd/>
            <a:tailEnd/>
          </a:ln>
          <a:effectLst/>
        </p:spPr>
        <p:txBody>
          <a:bodyPr>
            <a:spAutoFit/>
          </a:bodyPr>
          <a:lstStyle/>
          <a:p>
            <a:pPr algn="just">
              <a:spcBef>
                <a:spcPct val="50000"/>
              </a:spcBef>
              <a:defRPr/>
            </a:pPr>
            <a:r>
              <a:rPr kumimoji="1" lang="zh-CN" altLang="en-US" sz="2800" dirty="0">
                <a:solidFill>
                  <a:srgbClr val="0000FF"/>
                </a:solidFill>
                <a:latin typeface="微软雅黑" panose="020B0503020204020204" pitchFamily="34" charset="-122"/>
                <a:ea typeface="微软雅黑" panose="020B0503020204020204" pitchFamily="34" charset="-122"/>
              </a:rPr>
              <a:t> ( 真空中  )</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EBC07D9-D2A9-414B-B710-2B0FC8AE6D7A}"/>
                  </a:ext>
                </a:extLst>
              </p:cNvPr>
              <p:cNvSpPr txBox="1"/>
              <p:nvPr/>
            </p:nvSpPr>
            <p:spPr>
              <a:xfrm>
                <a:off x="2241761" y="3006107"/>
                <a:ext cx="1803766" cy="1000787"/>
              </a:xfrm>
              <a:prstGeom prst="rect">
                <a:avLst/>
              </a:prstGeom>
              <a:gradFill rotWithShape="0">
                <a:gsLst>
                  <a:gs pos="0">
                    <a:schemeClr val="accent1"/>
                  </a:gs>
                  <a:gs pos="50000">
                    <a:srgbClr val="FFFFFF"/>
                  </a:gs>
                  <a:gs pos="100000">
                    <a:schemeClr val="accent1"/>
                  </a:gs>
                </a:gsLst>
                <a:lin ang="5400000" scaled="1"/>
              </a:gradFill>
              <a:ln w="9525">
                <a:solidFill>
                  <a:srgbClr val="339966"/>
                </a:solidFill>
                <a:miter lim="800000"/>
                <a:headEnd/>
                <a:tailEnd/>
              </a:ln>
              <a:effectLst/>
            </p:spPr>
            <p:txBody>
              <a:bodyPr wrap="square">
                <a:spAutoFit/>
              </a:bodyPr>
              <a:lstStyle>
                <a:defPPr>
                  <a:defRPr lang="zh-CN"/>
                </a:defPPr>
                <a:lvl1pPr algn="just">
                  <a:spcBef>
                    <a:spcPct val="50000"/>
                  </a:spcBef>
                  <a:defRPr kumimoji="1" sz="2800">
                    <a:solidFill>
                      <a:srgbClr val="0000FF"/>
                    </a:solidFill>
                    <a:latin typeface="微软雅黑" panose="020B0503020204020204" pitchFamily="34" charset="-122"/>
                    <a:ea typeface="微软雅黑" panose="020B0503020204020204" pitchFamily="34" charset="-122"/>
                  </a:defRPr>
                </a:lvl1pPr>
              </a:lstStyle>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𝑐</m:t>
                      </m:r>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num>
                        <m:den>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zh-CN" altLang="en-US">
                                      <a:latin typeface="Cambria Math" panose="02040503050406030204" pitchFamily="18" charset="0"/>
                                    </a:rPr>
                                    <m:t>𝜀</m:t>
                                  </m:r>
                                </m:e>
                                <m:sub>
                                  <m:r>
                                    <a:rPr lang="en-US" altLang="zh-CN">
                                      <a:latin typeface="Cambria Math" panose="02040503050406030204" pitchFamily="18" charset="0"/>
                                    </a:rPr>
                                    <m:t>0</m:t>
                                  </m:r>
                                </m:sub>
                              </m:sSub>
                              <m:sSub>
                                <m:sSubPr>
                                  <m:ctrlPr>
                                    <a:rPr lang="en-US" altLang="zh-CN" i="1">
                                      <a:latin typeface="Cambria Math" panose="02040503050406030204" pitchFamily="18" charset="0"/>
                                    </a:rPr>
                                  </m:ctrlPr>
                                </m:sSubPr>
                                <m:e>
                                  <m:r>
                                    <a:rPr lang="zh-CN" altLang="en-US">
                                      <a:latin typeface="Cambria Math" panose="02040503050406030204" pitchFamily="18" charset="0"/>
                                    </a:rPr>
                                    <m:t>𝜇</m:t>
                                  </m:r>
                                </m:e>
                                <m:sub>
                                  <m:r>
                                    <a:rPr lang="en-US" altLang="zh-CN">
                                      <a:latin typeface="Cambria Math" panose="02040503050406030204" pitchFamily="18" charset="0"/>
                                    </a:rPr>
                                    <m:t>0</m:t>
                                  </m:r>
                                </m:sub>
                              </m:sSub>
                            </m:e>
                          </m:rad>
                        </m:den>
                      </m:f>
                    </m:oMath>
                  </m:oMathPara>
                </a14:m>
                <a:endParaRPr lang="zh-CN" altLang="en-US" dirty="0"/>
              </a:p>
            </p:txBody>
          </p:sp>
        </mc:Choice>
        <mc:Fallback xmlns="">
          <p:sp>
            <p:nvSpPr>
              <p:cNvPr id="3" name="文本框 2">
                <a:extLst>
                  <a:ext uri="{FF2B5EF4-FFF2-40B4-BE49-F238E27FC236}">
                    <a16:creationId xmlns:a16="http://schemas.microsoft.com/office/drawing/2014/main" id="{9EBC07D9-D2A9-414B-B710-2B0FC8AE6D7A}"/>
                  </a:ext>
                </a:extLst>
              </p:cNvPr>
              <p:cNvSpPr txBox="1">
                <a:spLocks noRot="1" noChangeAspect="1" noMove="1" noResize="1" noEditPoints="1" noAdjustHandles="1" noChangeArrowheads="1" noChangeShapeType="1" noTextEdit="1"/>
              </p:cNvSpPr>
              <p:nvPr/>
            </p:nvSpPr>
            <p:spPr>
              <a:xfrm>
                <a:off x="2241761" y="3006107"/>
                <a:ext cx="1803766" cy="1000787"/>
              </a:xfrm>
              <a:prstGeom prst="rect">
                <a:avLst/>
              </a:prstGeom>
              <a:blipFill>
                <a:blip r:embed="rId3"/>
                <a:stretch>
                  <a:fillRect/>
                </a:stretch>
              </a:blipFill>
              <a:ln w="9525">
                <a:solidFill>
                  <a:srgbClr val="339966"/>
                </a:solidFill>
                <a:miter lim="800000"/>
                <a:headEnd/>
                <a:tailEnd/>
              </a:ln>
              <a:effectLst/>
            </p:spPr>
            <p:txBody>
              <a:bodyPr/>
              <a:lstStyle/>
              <a:p>
                <a:r>
                  <a:rPr lang="zh-CN" altLang="en-US">
                    <a:noFill/>
                  </a:rPr>
                  <a:t> </a:t>
                </a:r>
              </a:p>
            </p:txBody>
          </p:sp>
        </mc:Fallback>
      </mc:AlternateContent>
    </p:spTree>
    <p:extLst>
      <p:ext uri="{BB962C8B-B14F-4D97-AF65-F5344CB8AC3E}">
        <p14:creationId xmlns:p14="http://schemas.microsoft.com/office/powerpoint/2010/main" val="109452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0050"/>
                                        </p:tgtEl>
                                        <p:attrNameLst>
                                          <p:attrName>style.visibility</p:attrName>
                                        </p:attrNameLst>
                                      </p:cBhvr>
                                      <p:to>
                                        <p:strVal val="visible"/>
                                      </p:to>
                                    </p:set>
                                    <p:animEffect transition="in" filter="wipe(left)">
                                      <p:cBhvr>
                                        <p:cTn id="7" dur="500"/>
                                        <p:tgtEl>
                                          <p:spTgt spid="1300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0" grpId="0"/>
      <p:bldP spid="16" grpId="0"/>
      <p:bldP spid="19" grpId="0" animBg="1"/>
      <p:bldP spid="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ext Box 2"/>
          <p:cNvSpPr txBox="1">
            <a:spLocks noChangeArrowheads="1"/>
          </p:cNvSpPr>
          <p:nvPr/>
        </p:nvSpPr>
        <p:spPr bwMode="auto">
          <a:xfrm>
            <a:off x="639763" y="502750"/>
            <a:ext cx="7315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CC0000"/>
                </a:solidFill>
                <a:latin typeface="+mn-ea"/>
                <a:ea typeface="+mn-ea"/>
              </a:rPr>
              <a:t>麦克斯韦电磁场方程的积分形式</a:t>
            </a:r>
            <a:endParaRPr lang="zh-CN" altLang="en-US" sz="2400" dirty="0">
              <a:latin typeface="+mn-ea"/>
              <a:ea typeface="+mn-ea"/>
            </a:endParaRPr>
          </a:p>
        </p:txBody>
      </p:sp>
      <p:sp>
        <p:nvSpPr>
          <p:cNvPr id="132110" name="Rectangle 5"/>
          <p:cNvSpPr>
            <a:spLocks noChangeArrowheads="1"/>
          </p:cNvSpPr>
          <p:nvPr/>
        </p:nvSpPr>
        <p:spPr bwMode="auto">
          <a:xfrm>
            <a:off x="914400" y="4184162"/>
            <a:ext cx="327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Blip>
                <a:blip r:embed="rId3"/>
              </a:buBlip>
            </a:pPr>
            <a:r>
              <a:rPr lang="zh-CN" altLang="en-US" sz="2800" dirty="0">
                <a:solidFill>
                  <a:srgbClr val="0000FF"/>
                </a:solidFill>
                <a:latin typeface="+mn-ea"/>
                <a:ea typeface="+mn-ea"/>
              </a:rPr>
              <a:t>磁场高斯定理</a:t>
            </a:r>
          </a:p>
        </p:txBody>
      </p:sp>
      <p:sp>
        <p:nvSpPr>
          <p:cNvPr id="132108" name="Text Box 10"/>
          <p:cNvSpPr txBox="1">
            <a:spLocks noChangeArrowheads="1"/>
          </p:cNvSpPr>
          <p:nvPr/>
        </p:nvSpPr>
        <p:spPr bwMode="auto">
          <a:xfrm>
            <a:off x="914400" y="5449591"/>
            <a:ext cx="2774322" cy="518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Blip>
                <a:blip r:embed="rId3"/>
              </a:buBlip>
            </a:pPr>
            <a:r>
              <a:rPr lang="zh-CN" altLang="en-US" sz="2800" dirty="0">
                <a:solidFill>
                  <a:srgbClr val="0000FF"/>
                </a:solidFill>
                <a:latin typeface="+mn-ea"/>
                <a:ea typeface="+mn-ea"/>
              </a:rPr>
              <a:t>安培环路定理</a:t>
            </a:r>
          </a:p>
        </p:txBody>
      </p:sp>
      <p:sp>
        <p:nvSpPr>
          <p:cNvPr id="132105" name="Rectangle 12"/>
          <p:cNvSpPr>
            <a:spLocks noChangeArrowheads="1"/>
          </p:cNvSpPr>
          <p:nvPr/>
        </p:nvSpPr>
        <p:spPr bwMode="auto">
          <a:xfrm>
            <a:off x="914400" y="2876062"/>
            <a:ext cx="342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Blip>
                <a:blip r:embed="rId3"/>
              </a:buBlip>
            </a:pPr>
            <a:r>
              <a:rPr lang="zh-CN" altLang="en-US" sz="2800" dirty="0">
                <a:solidFill>
                  <a:srgbClr val="0000FF"/>
                </a:solidFill>
                <a:latin typeface="+mn-ea"/>
                <a:ea typeface="+mn-ea"/>
              </a:rPr>
              <a:t>静电场环流定理</a:t>
            </a:r>
          </a:p>
        </p:txBody>
      </p:sp>
      <p:sp>
        <p:nvSpPr>
          <p:cNvPr id="132103" name="Text Box 15"/>
          <p:cNvSpPr txBox="1">
            <a:spLocks noChangeArrowheads="1"/>
          </p:cNvSpPr>
          <p:nvPr/>
        </p:nvSpPr>
        <p:spPr bwMode="auto">
          <a:xfrm>
            <a:off x="914400" y="1636226"/>
            <a:ext cx="342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Blip>
                <a:blip r:embed="rId3"/>
              </a:buBlip>
            </a:pPr>
            <a:r>
              <a:rPr lang="zh-CN" altLang="en-US" sz="2800" dirty="0">
                <a:solidFill>
                  <a:srgbClr val="0000FF"/>
                </a:solidFill>
                <a:latin typeface="+mn-ea"/>
                <a:ea typeface="+mn-ea"/>
              </a:rPr>
              <a:t>静电场高斯定理</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85ED1DBB-8586-4AC1-B7DA-C62C1D8C791C}"/>
                  </a:ext>
                </a:extLst>
              </p:cNvPr>
              <p:cNvSpPr txBox="1"/>
              <p:nvPr/>
            </p:nvSpPr>
            <p:spPr>
              <a:xfrm>
                <a:off x="4149428" y="1453866"/>
                <a:ext cx="2104614" cy="88383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nary>
                        <m:naryPr>
                          <m:chr m:val="∮"/>
                          <m:supHide m:val="on"/>
                          <m:ctrlPr>
                            <a:rPr lang="zh-CN" altLang="en-US" sz="280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𝑆</m:t>
                          </m:r>
                        </m:sub>
                        <m:sup/>
                        <m:e>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𝐸</m:t>
                              </m:r>
                            </m:e>
                          </m:acc>
                          <m:r>
                            <m:rPr>
                              <m:brk m:alnAt="23"/>
                            </m:rP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𝑑</m:t>
                          </m:r>
                          <m:acc>
                            <m:accPr>
                              <m:chr m:val="⃑"/>
                              <m:ctrlPr>
                                <a:rPr lang="en-US" altLang="zh-CN" sz="2800" b="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𝑆</m:t>
                              </m:r>
                            </m:e>
                          </m:acc>
                        </m:e>
                      </m:nary>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𝑞</m:t>
                          </m:r>
                        </m:num>
                        <m:den>
                          <m:sSub>
                            <m:sSubPr>
                              <m:ctrlPr>
                                <a:rPr lang="en-US" altLang="zh-CN" sz="2800" b="0" i="1" smtClean="0">
                                  <a:solidFill>
                                    <a:srgbClr val="0000FF"/>
                                  </a:solidFill>
                                  <a:latin typeface="Cambria Math" panose="02040503050406030204" pitchFamily="18" charset="0"/>
                                  <a:ea typeface="+mn-ea"/>
                                </a:rPr>
                              </m:ctrlPr>
                            </m:sSubPr>
                            <m:e>
                              <m:r>
                                <a:rPr lang="zh-CN" altLang="en-US" sz="2800" b="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0</m:t>
                              </m:r>
                            </m:sub>
                          </m:sSub>
                        </m:den>
                      </m:f>
                    </m:oMath>
                  </m:oMathPara>
                </a14:m>
                <a:endParaRPr lang="zh-CN" altLang="en-US" sz="2800" dirty="0">
                  <a:solidFill>
                    <a:srgbClr val="0000FF"/>
                  </a:solidFill>
                  <a:latin typeface="+mn-lt"/>
                  <a:ea typeface="+mn-ea"/>
                </a:endParaRPr>
              </a:p>
            </p:txBody>
          </p:sp>
        </mc:Choice>
        <mc:Fallback xmlns="">
          <p:sp>
            <p:nvSpPr>
              <p:cNvPr id="5" name="文本框 4">
                <a:extLst>
                  <a:ext uri="{FF2B5EF4-FFF2-40B4-BE49-F238E27FC236}">
                    <a16:creationId xmlns:a16="http://schemas.microsoft.com/office/drawing/2014/main" id="{85ED1DBB-8586-4AC1-B7DA-C62C1D8C791C}"/>
                  </a:ext>
                </a:extLst>
              </p:cNvPr>
              <p:cNvSpPr txBox="1">
                <a:spLocks noRot="1" noChangeAspect="1" noMove="1" noResize="1" noEditPoints="1" noAdjustHandles="1" noChangeArrowheads="1" noChangeShapeType="1" noTextEdit="1"/>
              </p:cNvSpPr>
              <p:nvPr/>
            </p:nvSpPr>
            <p:spPr>
              <a:xfrm>
                <a:off x="4149428" y="1453866"/>
                <a:ext cx="2104614" cy="8838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FD2F445-CAF6-438A-A6A3-528BC4AAFBF3}"/>
                  </a:ext>
                </a:extLst>
              </p:cNvPr>
              <p:cNvSpPr txBox="1"/>
              <p:nvPr/>
            </p:nvSpPr>
            <p:spPr>
              <a:xfrm>
                <a:off x="4149428" y="2693958"/>
                <a:ext cx="1889428" cy="883319"/>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nary>
                        <m:naryPr>
                          <m:chr m:val="∮"/>
                          <m:supHide m:val="on"/>
                          <m:ctrlPr>
                            <a:rPr lang="zh-CN" altLang="en-US" sz="2800" i="1" smtClean="0">
                              <a:solidFill>
                                <a:srgbClr val="0000FF"/>
                              </a:solidFill>
                              <a:latin typeface="Cambria Math" panose="02040503050406030204" pitchFamily="18" charset="0"/>
                              <a:ea typeface="+mn-ea"/>
                            </a:rPr>
                          </m:ctrlPr>
                        </m:naryPr>
                        <m:sub>
                          <m:r>
                            <m:rPr>
                              <m:brk m:alnAt="7"/>
                            </m:rPr>
                            <a:rPr lang="en-US" altLang="zh-CN" sz="2800" b="0" i="1" smtClean="0">
                              <a:solidFill>
                                <a:srgbClr val="0000FF"/>
                              </a:solidFill>
                              <a:latin typeface="Cambria Math" panose="02040503050406030204" pitchFamily="18" charset="0"/>
                              <a:ea typeface="+mn-ea"/>
                            </a:rPr>
                            <m:t>𝑙</m:t>
                          </m:r>
                        </m:sub>
                        <m:sup/>
                        <m:e>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𝐸</m:t>
                              </m:r>
                            </m:e>
                          </m:acc>
                          <m:r>
                            <m:rPr>
                              <m:brk m:alnAt="23"/>
                            </m:rP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𝑑</m:t>
                          </m:r>
                          <m:acc>
                            <m:accPr>
                              <m:chr m:val="⃑"/>
                              <m:ctrlPr>
                                <a:rPr lang="en-US" altLang="zh-CN" sz="2800" b="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𝑙</m:t>
                              </m:r>
                            </m:e>
                          </m:acc>
                        </m:e>
                      </m:nary>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16" name="文本框 15">
                <a:extLst>
                  <a:ext uri="{FF2B5EF4-FFF2-40B4-BE49-F238E27FC236}">
                    <a16:creationId xmlns:a16="http://schemas.microsoft.com/office/drawing/2014/main" id="{2FD2F445-CAF6-438A-A6A3-528BC4AAFBF3}"/>
                  </a:ext>
                </a:extLst>
              </p:cNvPr>
              <p:cNvSpPr txBox="1">
                <a:spLocks noRot="1" noChangeAspect="1" noMove="1" noResize="1" noEditPoints="1" noAdjustHandles="1" noChangeArrowheads="1" noChangeShapeType="1" noTextEdit="1"/>
              </p:cNvSpPr>
              <p:nvPr/>
            </p:nvSpPr>
            <p:spPr>
              <a:xfrm>
                <a:off x="4149428" y="2693958"/>
                <a:ext cx="1889428" cy="88331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25B99563-EB8B-4CC1-99EE-79E2E5CF667A}"/>
                  </a:ext>
                </a:extLst>
              </p:cNvPr>
              <p:cNvSpPr txBox="1"/>
              <p:nvPr/>
            </p:nvSpPr>
            <p:spPr>
              <a:xfrm>
                <a:off x="4149428" y="4001802"/>
                <a:ext cx="1985800" cy="88383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nary>
                        <m:naryPr>
                          <m:chr m:val="∮"/>
                          <m:supHide m:val="on"/>
                          <m:ctrlPr>
                            <a:rPr lang="zh-CN" altLang="en-US" sz="280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𝑆</m:t>
                          </m:r>
                        </m:sub>
                        <m:sup/>
                        <m:e>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𝐵</m:t>
                              </m:r>
                            </m:e>
                          </m:acc>
                          <m:r>
                            <m:rPr>
                              <m:brk m:alnAt="23"/>
                            </m:rP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𝑑</m:t>
                          </m:r>
                          <m:acc>
                            <m:accPr>
                              <m:chr m:val="⃑"/>
                              <m:ctrlPr>
                                <a:rPr lang="en-US" altLang="zh-CN" sz="2800" b="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𝑆</m:t>
                              </m:r>
                            </m:e>
                          </m:acc>
                        </m:e>
                      </m:nary>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17" name="文本框 16">
                <a:extLst>
                  <a:ext uri="{FF2B5EF4-FFF2-40B4-BE49-F238E27FC236}">
                    <a16:creationId xmlns:a16="http://schemas.microsoft.com/office/drawing/2014/main" id="{25B99563-EB8B-4CC1-99EE-79E2E5CF667A}"/>
                  </a:ext>
                </a:extLst>
              </p:cNvPr>
              <p:cNvSpPr txBox="1">
                <a:spLocks noRot="1" noChangeAspect="1" noMove="1" noResize="1" noEditPoints="1" noAdjustHandles="1" noChangeArrowheads="1" noChangeShapeType="1" noTextEdit="1"/>
              </p:cNvSpPr>
              <p:nvPr/>
            </p:nvSpPr>
            <p:spPr>
              <a:xfrm>
                <a:off x="4149428" y="4001802"/>
                <a:ext cx="1985800" cy="8838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18814CC-B0CE-4C5D-9AF2-5B2344C44CAD}"/>
                  </a:ext>
                </a:extLst>
              </p:cNvPr>
              <p:cNvSpPr txBox="1"/>
              <p:nvPr/>
            </p:nvSpPr>
            <p:spPr>
              <a:xfrm>
                <a:off x="4144554" y="5267032"/>
                <a:ext cx="4218975" cy="88383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nary>
                        <m:naryPr>
                          <m:chr m:val="∮"/>
                          <m:supHide m:val="on"/>
                          <m:ctrlPr>
                            <a:rPr lang="zh-CN" altLang="en-US" sz="2800" i="1" smtClean="0">
                              <a:solidFill>
                                <a:srgbClr val="0000FF"/>
                              </a:solidFill>
                              <a:latin typeface="Cambria Math" panose="02040503050406030204" pitchFamily="18" charset="0"/>
                              <a:ea typeface="+mn-ea"/>
                            </a:rPr>
                          </m:ctrlPr>
                        </m:naryPr>
                        <m:sub>
                          <m:r>
                            <m:rPr>
                              <m:brk m:alnAt="7"/>
                            </m:rPr>
                            <a:rPr lang="en-US" altLang="zh-CN" sz="2800" b="0" i="1" smtClean="0">
                              <a:solidFill>
                                <a:srgbClr val="0000FF"/>
                              </a:solidFill>
                              <a:latin typeface="Cambria Math" panose="02040503050406030204" pitchFamily="18" charset="0"/>
                              <a:ea typeface="+mn-ea"/>
                            </a:rPr>
                            <m:t>𝑙</m:t>
                          </m:r>
                        </m:sub>
                        <m:sup/>
                        <m:e>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𝐵</m:t>
                              </m:r>
                            </m:e>
                          </m:acc>
                          <m:r>
                            <m:rPr>
                              <m:brk m:alnAt="23"/>
                            </m:rP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𝑑</m:t>
                          </m:r>
                          <m:acc>
                            <m:accPr>
                              <m:chr m:val="⃑"/>
                              <m:ctrlPr>
                                <a:rPr lang="en-US" altLang="zh-CN" sz="2800" b="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𝑙</m:t>
                              </m:r>
                            </m:e>
                          </m:acc>
                        </m:e>
                      </m:nary>
                      <m:r>
                        <a:rPr lang="en-US" altLang="zh-CN" sz="2800" b="0" i="1" smtClean="0">
                          <a:solidFill>
                            <a:srgbClr val="0000FF"/>
                          </a:solidFill>
                          <a:latin typeface="Cambria Math" panose="02040503050406030204" pitchFamily="18" charset="0"/>
                          <a:ea typeface="+mn-ea"/>
                        </a:rPr>
                        <m:t>=</m:t>
                      </m:r>
                      <m:sSub>
                        <m:sSubPr>
                          <m:ctrlPr>
                            <a:rPr lang="en-US" altLang="zh-CN" sz="2800" b="0" i="1" smtClean="0">
                              <a:solidFill>
                                <a:srgbClr val="0000FF"/>
                              </a:solidFill>
                              <a:latin typeface="Cambria Math" panose="02040503050406030204" pitchFamily="18" charset="0"/>
                              <a:ea typeface="+mn-ea"/>
                            </a:rPr>
                          </m:ctrlPr>
                        </m:sSubPr>
                        <m:e>
                          <m:r>
                            <a:rPr lang="zh-CN" altLang="en-US" sz="2800" b="0" i="1" smtClean="0">
                              <a:solidFill>
                                <a:srgbClr val="0000FF"/>
                              </a:solidFill>
                              <a:latin typeface="Cambria Math" panose="02040503050406030204" pitchFamily="18" charset="0"/>
                              <a:ea typeface="+mn-ea"/>
                            </a:rPr>
                            <m:t>𝜇</m:t>
                          </m:r>
                        </m:e>
                        <m:sub>
                          <m:r>
                            <a:rPr lang="en-US" altLang="zh-CN" sz="2800" b="0" i="1" smtClean="0">
                              <a:solidFill>
                                <a:srgbClr val="0000FF"/>
                              </a:solidFill>
                              <a:latin typeface="Cambria Math" panose="02040503050406030204" pitchFamily="18" charset="0"/>
                              <a:ea typeface="+mn-ea"/>
                            </a:rPr>
                            <m:t>0</m:t>
                          </m:r>
                        </m:sub>
                      </m:sSub>
                      <m:nary>
                        <m:naryPr>
                          <m:supHide m:val="on"/>
                          <m:ctrlPr>
                            <a:rPr lang="en-US" altLang="zh-CN" sz="2800" b="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𝑆</m:t>
                          </m:r>
                        </m:sub>
                        <m:sup/>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𝑗</m:t>
                              </m:r>
                            </m:e>
                          </m:acc>
                          <m:r>
                            <m:rPr>
                              <m:brk m:alnAt="23"/>
                            </m:rP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𝜇</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𝐼</m:t>
                      </m:r>
                    </m:oMath>
                  </m:oMathPara>
                </a14:m>
                <a:endParaRPr lang="zh-CN" altLang="en-US" sz="2800" dirty="0">
                  <a:solidFill>
                    <a:srgbClr val="0000FF"/>
                  </a:solidFill>
                  <a:latin typeface="+mn-lt"/>
                  <a:ea typeface="+mn-ea"/>
                </a:endParaRPr>
              </a:p>
            </p:txBody>
          </p:sp>
        </mc:Choice>
        <mc:Fallback xmlns="">
          <p:sp>
            <p:nvSpPr>
              <p:cNvPr id="18" name="文本框 17">
                <a:extLst>
                  <a:ext uri="{FF2B5EF4-FFF2-40B4-BE49-F238E27FC236}">
                    <a16:creationId xmlns:a16="http://schemas.microsoft.com/office/drawing/2014/main" id="{D18814CC-B0CE-4C5D-9AF2-5B2344C44CAD}"/>
                  </a:ext>
                </a:extLst>
              </p:cNvPr>
              <p:cNvSpPr txBox="1">
                <a:spLocks noRot="1" noChangeAspect="1" noMove="1" noResize="1" noEditPoints="1" noAdjustHandles="1" noChangeArrowheads="1" noChangeShapeType="1" noTextEdit="1"/>
              </p:cNvSpPr>
              <p:nvPr/>
            </p:nvSpPr>
            <p:spPr>
              <a:xfrm>
                <a:off x="4144554" y="5267032"/>
                <a:ext cx="4218975" cy="88383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D1B36AC1-B46C-4106-B6F1-383B09D677E5}"/>
                  </a:ext>
                </a:extLst>
              </p:cNvPr>
              <p:cNvSpPr/>
              <p:nvPr/>
            </p:nvSpPr>
            <p:spPr>
              <a:xfrm>
                <a:off x="7514363" y="2891818"/>
                <a:ext cx="3711785" cy="11099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i="1">
                          <a:solidFill>
                            <a:srgbClr val="0000FF"/>
                          </a:solidFill>
                          <a:latin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num>
                            <m:den>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den>
                          </m:f>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11" name="矩形 10">
                <a:extLst>
                  <a:ext uri="{FF2B5EF4-FFF2-40B4-BE49-F238E27FC236}">
                    <a16:creationId xmlns:a16="http://schemas.microsoft.com/office/drawing/2014/main" id="{D1B36AC1-B46C-4106-B6F1-383B09D677E5}"/>
                  </a:ext>
                </a:extLst>
              </p:cNvPr>
              <p:cNvSpPr>
                <a:spLocks noRot="1" noChangeAspect="1" noMove="1" noResize="1" noEditPoints="1" noAdjustHandles="1" noChangeArrowheads="1" noChangeShapeType="1" noTextEdit="1"/>
              </p:cNvSpPr>
              <p:nvPr/>
            </p:nvSpPr>
            <p:spPr>
              <a:xfrm>
                <a:off x="7514363" y="2891818"/>
                <a:ext cx="3711785" cy="110998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7A8D4E8-87FE-4AFC-925D-2888702745C6}"/>
                  </a:ext>
                </a:extLst>
              </p:cNvPr>
              <p:cNvSpPr txBox="1"/>
              <p:nvPr/>
            </p:nvSpPr>
            <p:spPr>
              <a:xfrm>
                <a:off x="7514363" y="1746316"/>
                <a:ext cx="1920013"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ea typeface="+mn-ea"/>
                            </a:rPr>
                            <m:t>𝑟</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𝑚</m:t>
                              </m:r>
                            </m:sub>
                          </m:sSub>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12" name="文本框 11">
                <a:extLst>
                  <a:ext uri="{FF2B5EF4-FFF2-40B4-BE49-F238E27FC236}">
                    <a16:creationId xmlns:a16="http://schemas.microsoft.com/office/drawing/2014/main" id="{17A8D4E8-87FE-4AFC-925D-2888702745C6}"/>
                  </a:ext>
                </a:extLst>
              </p:cNvPr>
              <p:cNvSpPr txBox="1">
                <a:spLocks noRot="1" noChangeAspect="1" noMove="1" noResize="1" noEditPoints="1" noAdjustHandles="1" noChangeArrowheads="1" noChangeShapeType="1" noTextEdit="1"/>
              </p:cNvSpPr>
              <p:nvPr/>
            </p:nvSpPr>
            <p:spPr>
              <a:xfrm>
                <a:off x="7514363" y="1746316"/>
                <a:ext cx="1920013" cy="818044"/>
              </a:xfrm>
              <a:prstGeom prst="rect">
                <a:avLst/>
              </a:prstGeom>
              <a:blipFill>
                <a:blip r:embed="rId9"/>
                <a:stretch>
                  <a:fillRect/>
                </a:stretch>
              </a:blipFill>
            </p:spPr>
            <p:txBody>
              <a:bodyPr/>
              <a:lstStyle/>
              <a:p>
                <a:r>
                  <a:rPr lang="zh-CN" altLang="en-US">
                    <a:noFill/>
                  </a:rPr>
                  <a:t> </a:t>
                </a:r>
              </a:p>
            </p:txBody>
          </p:sp>
        </mc:Fallback>
      </mc:AlternateContent>
      <p:sp>
        <p:nvSpPr>
          <p:cNvPr id="13" name="Line 26">
            <a:extLst>
              <a:ext uri="{FF2B5EF4-FFF2-40B4-BE49-F238E27FC236}">
                <a16:creationId xmlns:a16="http://schemas.microsoft.com/office/drawing/2014/main" id="{B777C628-E295-4978-900A-37BC09270E88}"/>
              </a:ext>
            </a:extLst>
          </p:cNvPr>
          <p:cNvSpPr>
            <a:spLocks noChangeShapeType="1"/>
          </p:cNvSpPr>
          <p:nvPr/>
        </p:nvSpPr>
        <p:spPr bwMode="auto">
          <a:xfrm rot="660940" flipV="1">
            <a:off x="6126188" y="3270608"/>
            <a:ext cx="1300841" cy="30827"/>
          </a:xfrm>
          <a:prstGeom prst="line">
            <a:avLst/>
          </a:prstGeom>
          <a:noFill/>
          <a:ln w="41275">
            <a:solidFill>
              <a:srgbClr val="00FF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4" name="Line 26">
            <a:extLst>
              <a:ext uri="{FF2B5EF4-FFF2-40B4-BE49-F238E27FC236}">
                <a16:creationId xmlns:a16="http://schemas.microsoft.com/office/drawing/2014/main" id="{BCCE3D78-0126-4EB1-9737-BE94E4D4DD7F}"/>
              </a:ext>
            </a:extLst>
          </p:cNvPr>
          <p:cNvSpPr>
            <a:spLocks noChangeShapeType="1"/>
          </p:cNvSpPr>
          <p:nvPr/>
        </p:nvSpPr>
        <p:spPr bwMode="auto">
          <a:xfrm rot="660940">
            <a:off x="8494906" y="2574848"/>
            <a:ext cx="162116" cy="542780"/>
          </a:xfrm>
          <a:prstGeom prst="line">
            <a:avLst/>
          </a:prstGeom>
          <a:noFill/>
          <a:ln w="41275">
            <a:solidFill>
              <a:srgbClr val="00FF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 name="Line 26">
            <a:extLst>
              <a:ext uri="{FF2B5EF4-FFF2-40B4-BE49-F238E27FC236}">
                <a16:creationId xmlns:a16="http://schemas.microsoft.com/office/drawing/2014/main" id="{C94EE8CA-2703-4D2D-BA38-5FC897782EB5}"/>
              </a:ext>
            </a:extLst>
          </p:cNvPr>
          <p:cNvSpPr>
            <a:spLocks noChangeShapeType="1"/>
          </p:cNvSpPr>
          <p:nvPr/>
        </p:nvSpPr>
        <p:spPr bwMode="auto">
          <a:xfrm rot="660940" flipV="1">
            <a:off x="8608268" y="5674276"/>
            <a:ext cx="489573" cy="95302"/>
          </a:xfrm>
          <a:prstGeom prst="line">
            <a:avLst/>
          </a:prstGeom>
          <a:noFill/>
          <a:ln w="41275">
            <a:solidFill>
              <a:srgbClr val="00FF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2" name="文本框 1">
            <a:extLst>
              <a:ext uri="{FF2B5EF4-FFF2-40B4-BE49-F238E27FC236}">
                <a16:creationId xmlns:a16="http://schemas.microsoft.com/office/drawing/2014/main" id="{FAE11FB3-A421-403F-809D-670CB5C9F3C9}"/>
              </a:ext>
            </a:extLst>
          </p:cNvPr>
          <p:cNvSpPr txBox="1"/>
          <p:nvPr/>
        </p:nvSpPr>
        <p:spPr>
          <a:xfrm>
            <a:off x="9240412" y="5445085"/>
            <a:ext cx="901115" cy="523220"/>
          </a:xfrm>
          <a:prstGeom prst="rect">
            <a:avLst/>
          </a:prstGeom>
          <a:noFill/>
        </p:spPr>
        <p:txBody>
          <a:bodyPr wrap="square" rtlCol="0">
            <a:spAutoFit/>
          </a:bodyPr>
          <a:lstStyle/>
          <a:p>
            <a:pPr algn="just"/>
            <a:r>
              <a:rPr lang="en-US" altLang="zh-CN" sz="2800" dirty="0">
                <a:solidFill>
                  <a:srgbClr val="0000FF"/>
                </a:solidFill>
                <a:latin typeface="+mn-lt"/>
                <a:ea typeface="+mn-ea"/>
              </a:rPr>
              <a:t>?</a:t>
            </a:r>
            <a:endParaRPr lang="zh-CN" altLang="en-US" sz="2800" dirty="0">
              <a:solidFill>
                <a:srgbClr val="0000FF"/>
              </a:solidFill>
              <a:latin typeface="+mn-lt"/>
              <a:ea typeface="+mn-ea"/>
            </a:endParaRPr>
          </a:p>
        </p:txBody>
      </p:sp>
    </p:spTree>
    <p:extLst>
      <p:ext uri="{BB962C8B-B14F-4D97-AF65-F5344CB8AC3E}">
        <p14:creationId xmlns:p14="http://schemas.microsoft.com/office/powerpoint/2010/main" val="3266862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2098"/>
                                        </p:tgtEl>
                                        <p:attrNameLst>
                                          <p:attrName>style.visibility</p:attrName>
                                        </p:attrNameLst>
                                      </p:cBhvr>
                                      <p:to>
                                        <p:strVal val="visible"/>
                                      </p:to>
                                    </p:set>
                                    <p:animEffect transition="in" filter="wipe(left)">
                                      <p:cBhvr>
                                        <p:cTn id="7" dur="500"/>
                                        <p:tgtEl>
                                          <p:spTgt spid="1320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2103"/>
                                        </p:tgtEl>
                                        <p:attrNameLst>
                                          <p:attrName>style.visibility</p:attrName>
                                        </p:attrNameLst>
                                      </p:cBhvr>
                                      <p:to>
                                        <p:strVal val="visible"/>
                                      </p:to>
                                    </p:set>
                                    <p:animEffect transition="in" filter="wipe(left)">
                                      <p:cBhvr>
                                        <p:cTn id="12" dur="500"/>
                                        <p:tgtEl>
                                          <p:spTgt spid="13210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2105"/>
                                        </p:tgtEl>
                                        <p:attrNameLst>
                                          <p:attrName>style.visibility</p:attrName>
                                        </p:attrNameLst>
                                      </p:cBhvr>
                                      <p:to>
                                        <p:strVal val="visible"/>
                                      </p:to>
                                    </p:set>
                                    <p:animEffect transition="in" filter="wipe(left)">
                                      <p:cBhvr>
                                        <p:cTn id="22" dur="500"/>
                                        <p:tgtEl>
                                          <p:spTgt spid="13210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2110"/>
                                        </p:tgtEl>
                                        <p:attrNameLst>
                                          <p:attrName>style.visibility</p:attrName>
                                        </p:attrNameLst>
                                      </p:cBhvr>
                                      <p:to>
                                        <p:strVal val="visible"/>
                                      </p:to>
                                    </p:set>
                                    <p:animEffect transition="in" filter="wipe(left)">
                                      <p:cBhvr>
                                        <p:cTn id="32" dur="500"/>
                                        <p:tgtEl>
                                          <p:spTgt spid="1321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2108"/>
                                        </p:tgtEl>
                                        <p:attrNameLst>
                                          <p:attrName>style.visibility</p:attrName>
                                        </p:attrNameLst>
                                      </p:cBhvr>
                                      <p:to>
                                        <p:strVal val="visible"/>
                                      </p:to>
                                    </p:set>
                                    <p:animEffect transition="in" filter="wipe(left)">
                                      <p:cBhvr>
                                        <p:cTn id="42" dur="500"/>
                                        <p:tgtEl>
                                          <p:spTgt spid="13210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wipe(left)">
                                      <p:cBhvr>
                                        <p:cTn id="57" dur="500"/>
                                        <p:tgtEl>
                                          <p:spTgt spid="1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wipe(left)">
                                      <p:cBhvr>
                                        <p:cTn id="62" dur="500"/>
                                        <p:tgtEl>
                                          <p:spTgt spid="1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left)">
                                      <p:cBhvr>
                                        <p:cTn id="67" dur="500"/>
                                        <p:tgtEl>
                                          <p:spTgt spid="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5"/>
                                        </p:tgtEl>
                                        <p:attrNameLst>
                                          <p:attrName>style.visibility</p:attrName>
                                        </p:attrNameLst>
                                      </p:cBhvr>
                                      <p:to>
                                        <p:strVal val="visible"/>
                                      </p:to>
                                    </p:set>
                                    <p:animEffect transition="in" filter="wipe(left)">
                                      <p:cBhvr>
                                        <p:cTn id="72" dur="500"/>
                                        <p:tgtEl>
                                          <p:spTgt spid="1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
                                        </p:tgtEl>
                                        <p:attrNameLst>
                                          <p:attrName>style.visibility</p:attrName>
                                        </p:attrNameLst>
                                      </p:cBhvr>
                                      <p:to>
                                        <p:strVal val="visible"/>
                                      </p:to>
                                    </p:set>
                                    <p:animEffect transition="in" filter="wipe(left)">
                                      <p:cBhvr>
                                        <p:cTn id="7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p:bldP spid="132110" grpId="0"/>
      <p:bldP spid="132108" grpId="0"/>
      <p:bldP spid="132105" grpId="0"/>
      <p:bldP spid="132103" grpId="0"/>
      <p:bldP spid="5" grpId="0"/>
      <p:bldP spid="16" grpId="0"/>
      <p:bldP spid="17" grpId="0"/>
      <p:bldP spid="18" grpId="0"/>
      <p:bldP spid="11" grpId="0"/>
      <p:bldP spid="12" grpId="0"/>
      <p:bldP spid="13" grpId="0" animBg="1"/>
      <p:bldP spid="14" grpId="0" animBg="1"/>
      <p:bldP spid="15" grpId="0" animBg="1"/>
      <p:bldP spid="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779586" y="504093"/>
            <a:ext cx="4119563"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CC"/>
                </a:solidFill>
                <a:latin typeface="+mn-ea"/>
                <a:ea typeface="+mn-ea"/>
              </a:rPr>
              <a:t>麦克斯韦方程组</a:t>
            </a:r>
          </a:p>
        </p:txBody>
      </p:sp>
      <p:sp>
        <p:nvSpPr>
          <p:cNvPr id="15" name="Text Box 14">
            <a:extLst>
              <a:ext uri="{FF2B5EF4-FFF2-40B4-BE49-F238E27FC236}">
                <a16:creationId xmlns:a16="http://schemas.microsoft.com/office/drawing/2014/main" id="{485B1013-91A9-4BE7-AF5C-C3B56120EBCE}"/>
              </a:ext>
            </a:extLst>
          </p:cNvPr>
          <p:cNvSpPr txBox="1">
            <a:spLocks noChangeArrowheads="1"/>
          </p:cNvSpPr>
          <p:nvPr/>
        </p:nvSpPr>
        <p:spPr bwMode="auto">
          <a:xfrm>
            <a:off x="6922106" y="1390435"/>
            <a:ext cx="190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defPPr>
              <a:defRPr lang="zh-CN"/>
            </a:defPPr>
            <a:lvl1pPr algn="just">
              <a:defRPr kumimoji="1" sz="28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defRPr>
            </a:lvl1pPr>
            <a:lvl2pPr marL="742950" indent="-285750" defTabSz="76200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defTabSz="762000">
              <a:spcBef>
                <a:spcPct val="20000"/>
              </a:spcBef>
              <a:buClr>
                <a:schemeClr val="tx1"/>
              </a:buClr>
              <a:buChar char="•"/>
              <a:defRPr sz="2200">
                <a:solidFill>
                  <a:schemeClr val="tx1"/>
                </a:solidFill>
                <a:latin typeface="Arial" panose="020B0604020202020204" pitchFamily="34" charset="0"/>
              </a:defRPr>
            </a:lvl3pPr>
            <a:lvl4pPr marL="1600200" indent="-228600" defTabSz="762000">
              <a:spcBef>
                <a:spcPct val="20000"/>
              </a:spcBef>
              <a:buChar char="–"/>
              <a:defRPr sz="2000">
                <a:solidFill>
                  <a:schemeClr val="tx1"/>
                </a:solidFill>
                <a:latin typeface="Arial" panose="020B0604020202020204" pitchFamily="34" charset="0"/>
              </a:defRPr>
            </a:lvl4pPr>
            <a:lvl5pPr marL="2057400" indent="-228600" defTabSz="762000">
              <a:spcBef>
                <a:spcPct val="20000"/>
              </a:spcBef>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har char="»"/>
              <a:defRPr sz="2000">
                <a:solidFill>
                  <a:schemeClr val="tx1"/>
                </a:solidFill>
                <a:latin typeface="Arial" panose="020B0604020202020204" pitchFamily="34" charset="0"/>
              </a:defRPr>
            </a:lvl9pPr>
          </a:lstStyle>
          <a:p>
            <a:r>
              <a:rPr lang="zh-CN" altLang="en-US" dirty="0"/>
              <a:t>微分形式</a:t>
            </a:r>
          </a:p>
        </p:txBody>
      </p:sp>
      <p:sp>
        <p:nvSpPr>
          <p:cNvPr id="16" name="Text Box 13">
            <a:extLst>
              <a:ext uri="{FF2B5EF4-FFF2-40B4-BE49-F238E27FC236}">
                <a16:creationId xmlns:a16="http://schemas.microsoft.com/office/drawing/2014/main" id="{0C670A82-C589-49D5-9FB7-AF2A563E3CDA}"/>
              </a:ext>
            </a:extLst>
          </p:cNvPr>
          <p:cNvSpPr txBox="1">
            <a:spLocks noChangeArrowheads="1"/>
          </p:cNvSpPr>
          <p:nvPr/>
        </p:nvSpPr>
        <p:spPr bwMode="auto">
          <a:xfrm>
            <a:off x="1131974" y="1388037"/>
            <a:ext cx="1990208" cy="51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defPPr>
              <a:defRPr lang="zh-CN"/>
            </a:defPPr>
            <a:lvl1pPr algn="just">
              <a:defRPr kumimoji="1" sz="2800">
                <a:solidFill>
                  <a:srgbClr val="0000FF"/>
                </a:solidFill>
                <a:latin typeface="微软雅黑" panose="020B0503020204020204" pitchFamily="34" charset="-122"/>
                <a:ea typeface="微软雅黑" panose="020B0503020204020204" pitchFamily="34" charset="-122"/>
                <a:cs typeface="Times New Roman" panose="02020603050405020304" pitchFamily="18" charset="0"/>
              </a:defRPr>
            </a:lvl1pPr>
            <a:lvl2pPr marL="742950" indent="-285750" defTabSz="762000">
              <a:spcBef>
                <a:spcPct val="20000"/>
              </a:spcBef>
              <a:buClr>
                <a:schemeClr val="accent1"/>
              </a:buClr>
              <a:buFont typeface="Wingdings" panose="05000000000000000000" pitchFamily="2" charset="2"/>
              <a:buChar char="§"/>
              <a:defRPr sz="2400">
                <a:latin typeface="Arial" panose="020B0604020202020204" pitchFamily="34" charset="0"/>
              </a:defRPr>
            </a:lvl2pPr>
            <a:lvl3pPr marL="1143000" indent="-228600" defTabSz="762000">
              <a:spcBef>
                <a:spcPct val="20000"/>
              </a:spcBef>
              <a:buClr>
                <a:schemeClr val="tx1"/>
              </a:buClr>
              <a:buChar char="•"/>
              <a:defRPr sz="2200">
                <a:latin typeface="Arial" panose="020B0604020202020204" pitchFamily="34" charset="0"/>
              </a:defRPr>
            </a:lvl3pPr>
            <a:lvl4pPr marL="1600200" indent="-228600" defTabSz="762000">
              <a:spcBef>
                <a:spcPct val="20000"/>
              </a:spcBef>
              <a:buChar char="–"/>
              <a:defRPr sz="2000">
                <a:latin typeface="Arial" panose="020B0604020202020204" pitchFamily="34" charset="0"/>
              </a:defRPr>
            </a:lvl4pPr>
            <a:lvl5pPr marL="2057400" indent="-228600" defTabSz="762000">
              <a:spcBef>
                <a:spcPct val="20000"/>
              </a:spcBef>
              <a:buChar char="»"/>
              <a:defRPr sz="2000">
                <a:latin typeface="Arial" panose="020B0604020202020204" pitchFamily="34" charset="0"/>
              </a:defRPr>
            </a:lvl5pPr>
            <a:lvl6pPr marL="2514600" indent="-228600" defTabSz="762000" eaLnBrk="0" fontAlgn="base" hangingPunct="0">
              <a:spcBef>
                <a:spcPct val="20000"/>
              </a:spcBef>
              <a:spcAft>
                <a:spcPct val="0"/>
              </a:spcAft>
              <a:buChar char="»"/>
              <a:defRPr sz="2000">
                <a:latin typeface="Arial" panose="020B0604020202020204" pitchFamily="34" charset="0"/>
              </a:defRPr>
            </a:lvl6pPr>
            <a:lvl7pPr marL="2971800" indent="-228600" defTabSz="762000" eaLnBrk="0" fontAlgn="base" hangingPunct="0">
              <a:spcBef>
                <a:spcPct val="20000"/>
              </a:spcBef>
              <a:spcAft>
                <a:spcPct val="0"/>
              </a:spcAft>
              <a:buChar char="»"/>
              <a:defRPr sz="2000">
                <a:latin typeface="Arial" panose="020B0604020202020204" pitchFamily="34" charset="0"/>
              </a:defRPr>
            </a:lvl7pPr>
            <a:lvl8pPr marL="3429000" indent="-228600" defTabSz="762000" eaLnBrk="0" fontAlgn="base" hangingPunct="0">
              <a:spcBef>
                <a:spcPct val="20000"/>
              </a:spcBef>
              <a:spcAft>
                <a:spcPct val="0"/>
              </a:spcAft>
              <a:buChar char="»"/>
              <a:defRPr sz="2000">
                <a:latin typeface="Arial" panose="020B0604020202020204" pitchFamily="34" charset="0"/>
              </a:defRPr>
            </a:lvl8pPr>
            <a:lvl9pPr marL="3886200" indent="-228600" defTabSz="762000" eaLnBrk="0" fontAlgn="base" hangingPunct="0">
              <a:spcBef>
                <a:spcPct val="20000"/>
              </a:spcBef>
              <a:spcAft>
                <a:spcPct val="0"/>
              </a:spcAft>
              <a:buChar char="»"/>
              <a:defRPr sz="2000">
                <a:latin typeface="Arial" panose="020B0604020202020204" pitchFamily="34" charset="0"/>
              </a:defRPr>
            </a:lvl9pPr>
          </a:lstStyle>
          <a:p>
            <a:r>
              <a:rPr lang="zh-CN" altLang="en-US" dirty="0"/>
              <a:t>积分形式</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DBE08261-8555-4ED0-9271-A5C67AEB596C}"/>
                  </a:ext>
                </a:extLst>
              </p:cNvPr>
              <p:cNvSpPr txBox="1"/>
              <p:nvPr/>
            </p:nvSpPr>
            <p:spPr>
              <a:xfrm>
                <a:off x="1131974" y="1998708"/>
                <a:ext cx="2783711" cy="88383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nary>
                        <m:naryPr>
                          <m:chr m:val="∮"/>
                          <m:supHide m:val="on"/>
                          <m:ctrlPr>
                            <a:rPr lang="zh-CN" altLang="en-US" sz="280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𝑆</m:t>
                          </m:r>
                        </m:sub>
                        <m:sup/>
                        <m:e>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𝐷</m:t>
                              </m:r>
                            </m:e>
                          </m:acc>
                          <m:r>
                            <m:rPr>
                              <m:brk m:alnAt="23"/>
                            </m:rP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𝑑</m:t>
                          </m:r>
                          <m:acc>
                            <m:accPr>
                              <m:chr m:val="⃑"/>
                              <m:ctrlPr>
                                <a:rPr lang="en-US" altLang="zh-CN" sz="2800" b="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𝑆</m:t>
                              </m:r>
                            </m:e>
                          </m:acc>
                        </m:e>
                      </m:nary>
                      <m:r>
                        <a:rPr lang="en-US" altLang="zh-CN" sz="2800" b="0" i="1" smtClean="0">
                          <a:solidFill>
                            <a:srgbClr val="0000FF"/>
                          </a:solidFill>
                          <a:latin typeface="Cambria Math" panose="02040503050406030204" pitchFamily="18" charset="0"/>
                          <a:ea typeface="+mn-ea"/>
                        </a:rPr>
                        <m:t>=</m:t>
                      </m:r>
                      <m:nary>
                        <m:naryPr>
                          <m:supHide m:val="on"/>
                          <m:ctrlPr>
                            <a:rPr lang="en-US" altLang="zh-CN" sz="2800" i="1">
                              <a:solidFill>
                                <a:srgbClr val="0000FF"/>
                              </a:solidFill>
                              <a:latin typeface="Cambria Math" panose="02040503050406030204" pitchFamily="18" charset="0"/>
                            </a:rPr>
                          </m:ctrlPr>
                        </m:naryPr>
                        <m:sub>
                          <m:r>
                            <a:rPr lang="en-US" altLang="zh-CN" sz="2800" b="0" i="1" smtClean="0">
                              <a:solidFill>
                                <a:srgbClr val="0000FF"/>
                              </a:solidFill>
                              <a:latin typeface="Cambria Math" panose="02040503050406030204" pitchFamily="18" charset="0"/>
                            </a:rPr>
                            <m:t>𝑉</m:t>
                          </m:r>
                        </m:sub>
                        <m:sup/>
                        <m:e>
                          <m:r>
                            <a:rPr lang="zh-CN" altLang="en-US" sz="2800" i="1">
                              <a:solidFill>
                                <a:srgbClr val="0000FF"/>
                              </a:solidFill>
                              <a:latin typeface="Cambria Math" panose="02040503050406030204" pitchFamily="18" charset="0"/>
                            </a:rPr>
                            <m:t>𝜌</m:t>
                          </m:r>
                          <m:r>
                            <a:rPr lang="en-US" altLang="zh-CN" sz="2800" i="1">
                              <a:solidFill>
                                <a:srgbClr val="0000FF"/>
                              </a:solidFill>
                              <a:latin typeface="Cambria Math" panose="02040503050406030204" pitchFamily="18" charset="0"/>
                            </a:rPr>
                            <m:t>𝑑</m:t>
                          </m:r>
                          <m:r>
                            <a:rPr lang="en-US" altLang="zh-CN" sz="2800" b="0" i="1" smtClean="0">
                              <a:solidFill>
                                <a:srgbClr val="0000FF"/>
                              </a:solidFill>
                              <a:latin typeface="Cambria Math" panose="02040503050406030204" pitchFamily="18" charset="0"/>
                            </a:rPr>
                            <m:t>𝑉</m:t>
                          </m:r>
                        </m:e>
                      </m:nary>
                    </m:oMath>
                  </m:oMathPara>
                </a14:m>
                <a:endParaRPr lang="zh-CN" altLang="en-US" sz="2800" dirty="0">
                  <a:solidFill>
                    <a:srgbClr val="0000FF"/>
                  </a:solidFill>
                  <a:latin typeface="+mn-lt"/>
                  <a:ea typeface="+mn-ea"/>
                </a:endParaRPr>
              </a:p>
            </p:txBody>
          </p:sp>
        </mc:Choice>
        <mc:Fallback xmlns="">
          <p:sp>
            <p:nvSpPr>
              <p:cNvPr id="17" name="文本框 16">
                <a:extLst>
                  <a:ext uri="{FF2B5EF4-FFF2-40B4-BE49-F238E27FC236}">
                    <a16:creationId xmlns:a16="http://schemas.microsoft.com/office/drawing/2014/main" id="{DBE08261-8555-4ED0-9271-A5C67AEB596C}"/>
                  </a:ext>
                </a:extLst>
              </p:cNvPr>
              <p:cNvSpPr txBox="1">
                <a:spLocks noRot="1" noChangeAspect="1" noMove="1" noResize="1" noEditPoints="1" noAdjustHandles="1" noChangeArrowheads="1" noChangeShapeType="1" noTextEdit="1"/>
              </p:cNvSpPr>
              <p:nvPr/>
            </p:nvSpPr>
            <p:spPr>
              <a:xfrm>
                <a:off x="1131974" y="1998708"/>
                <a:ext cx="2783711" cy="8838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F08EC0E-1BE4-4FAF-A94B-A4C2E82BC0A7}"/>
                  </a:ext>
                </a:extLst>
              </p:cNvPr>
              <p:cNvSpPr txBox="1"/>
              <p:nvPr/>
            </p:nvSpPr>
            <p:spPr>
              <a:xfrm>
                <a:off x="1131974" y="2882540"/>
                <a:ext cx="3517501" cy="101765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nary>
                        <m:naryPr>
                          <m:chr m:val="∮"/>
                          <m:supHide m:val="on"/>
                          <m:ctrlPr>
                            <a:rPr lang="zh-CN" altLang="en-US" sz="2800" i="1" smtClean="0">
                              <a:solidFill>
                                <a:srgbClr val="0000FF"/>
                              </a:solidFill>
                              <a:latin typeface="Cambria Math" panose="02040503050406030204" pitchFamily="18" charset="0"/>
                              <a:ea typeface="+mn-ea"/>
                            </a:rPr>
                          </m:ctrlPr>
                        </m:naryPr>
                        <m:sub>
                          <m:r>
                            <m:rPr>
                              <m:brk m:alnAt="7"/>
                            </m:rPr>
                            <a:rPr lang="en-US" altLang="zh-CN" sz="2800" b="0" i="1" smtClean="0">
                              <a:solidFill>
                                <a:srgbClr val="0000FF"/>
                              </a:solidFill>
                              <a:latin typeface="Cambria Math" panose="02040503050406030204" pitchFamily="18" charset="0"/>
                              <a:ea typeface="+mn-ea"/>
                            </a:rPr>
                            <m:t>𝑙</m:t>
                          </m:r>
                        </m:sub>
                        <m:sup/>
                        <m:e>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𝐸</m:t>
                              </m:r>
                            </m:e>
                          </m:acc>
                          <m:r>
                            <m:rPr>
                              <m:brk m:alnAt="23"/>
                            </m:rP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𝑑</m:t>
                          </m:r>
                          <m:acc>
                            <m:accPr>
                              <m:chr m:val="⃑"/>
                              <m:ctrlPr>
                                <a:rPr lang="en-US" altLang="zh-CN" sz="2800" b="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𝑙</m:t>
                              </m:r>
                            </m:e>
                          </m:acc>
                        </m:e>
                      </m:nary>
                      <m:r>
                        <a:rPr lang="en-US" altLang="zh-CN" sz="2800" b="0" i="1" smtClean="0">
                          <a:solidFill>
                            <a:srgbClr val="0000FF"/>
                          </a:solidFill>
                          <a:latin typeface="Cambria Math" panose="02040503050406030204" pitchFamily="18" charset="0"/>
                          <a:ea typeface="+mn-ea"/>
                        </a:rPr>
                        <m:t>=−</m:t>
                      </m:r>
                      <m:nary>
                        <m:naryPr>
                          <m:supHide m:val="on"/>
                          <m:ctrlPr>
                            <a:rPr lang="en-US" altLang="zh-CN" sz="2800" i="1">
                              <a:solidFill>
                                <a:srgbClr val="0000FF"/>
                              </a:solidFill>
                              <a:latin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rPr>
                            <m:t>𝑆</m:t>
                          </m:r>
                        </m:sub>
                        <m:sup/>
                        <m:e>
                          <m:f>
                            <m:fPr>
                              <m:ctrlPr>
                                <a:rPr lang="en-US" altLang="zh-CN" sz="2800" i="1" smtClean="0">
                                  <a:solidFill>
                                    <a:srgbClr val="0000FF"/>
                                  </a:solidFill>
                                  <a:latin typeface="Cambria Math" panose="02040503050406030204" pitchFamily="18" charset="0"/>
                                </a:rPr>
                              </m:ctrlPr>
                            </m:fPr>
                            <m:num>
                              <m:r>
                                <a:rPr lang="zh-CN" altLang="en-US" sz="2800" i="1" smtClean="0">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𝐵</m:t>
                                  </m:r>
                                </m:e>
                              </m:acc>
                            </m:num>
                            <m:den>
                              <m:r>
                                <a:rPr lang="zh-CN" altLang="en-US"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𝑡</m:t>
                              </m:r>
                            </m:den>
                          </m:f>
                          <m:r>
                            <m:rPr>
                              <m:brk m:alnAt="23"/>
                            </m:rP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𝑆</m:t>
                              </m:r>
                            </m:e>
                          </m:acc>
                        </m:e>
                      </m:nary>
                    </m:oMath>
                  </m:oMathPara>
                </a14:m>
                <a:endParaRPr lang="zh-CN" altLang="en-US" sz="2800" dirty="0">
                  <a:solidFill>
                    <a:srgbClr val="0000FF"/>
                  </a:solidFill>
                  <a:latin typeface="+mn-lt"/>
                  <a:ea typeface="+mn-ea"/>
                </a:endParaRPr>
              </a:p>
            </p:txBody>
          </p:sp>
        </mc:Choice>
        <mc:Fallback xmlns="">
          <p:sp>
            <p:nvSpPr>
              <p:cNvPr id="18" name="文本框 17">
                <a:extLst>
                  <a:ext uri="{FF2B5EF4-FFF2-40B4-BE49-F238E27FC236}">
                    <a16:creationId xmlns:a16="http://schemas.microsoft.com/office/drawing/2014/main" id="{CF08EC0E-1BE4-4FAF-A94B-A4C2E82BC0A7}"/>
                  </a:ext>
                </a:extLst>
              </p:cNvPr>
              <p:cNvSpPr txBox="1">
                <a:spLocks noRot="1" noChangeAspect="1" noMove="1" noResize="1" noEditPoints="1" noAdjustHandles="1" noChangeArrowheads="1" noChangeShapeType="1" noTextEdit="1"/>
              </p:cNvSpPr>
              <p:nvPr/>
            </p:nvSpPr>
            <p:spPr>
              <a:xfrm>
                <a:off x="1131974" y="2882540"/>
                <a:ext cx="3517501" cy="101765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5E8C449A-EEB9-499B-A794-8490C67857DE}"/>
                  </a:ext>
                </a:extLst>
              </p:cNvPr>
              <p:cNvSpPr txBox="1"/>
              <p:nvPr/>
            </p:nvSpPr>
            <p:spPr>
              <a:xfrm>
                <a:off x="1136382" y="3900191"/>
                <a:ext cx="1985800" cy="88383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nary>
                        <m:naryPr>
                          <m:chr m:val="∮"/>
                          <m:supHide m:val="on"/>
                          <m:ctrlPr>
                            <a:rPr lang="zh-CN" altLang="en-US" sz="280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𝑆</m:t>
                          </m:r>
                        </m:sub>
                        <m:sup/>
                        <m:e>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𝐵</m:t>
                              </m:r>
                            </m:e>
                          </m:acc>
                          <m:r>
                            <m:rPr>
                              <m:brk m:alnAt="23"/>
                            </m:rP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𝑑</m:t>
                          </m:r>
                          <m:acc>
                            <m:accPr>
                              <m:chr m:val="⃑"/>
                              <m:ctrlPr>
                                <a:rPr lang="en-US" altLang="zh-CN" sz="2800" b="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𝑆</m:t>
                              </m:r>
                            </m:e>
                          </m:acc>
                        </m:e>
                      </m:nary>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19" name="文本框 18">
                <a:extLst>
                  <a:ext uri="{FF2B5EF4-FFF2-40B4-BE49-F238E27FC236}">
                    <a16:creationId xmlns:a16="http://schemas.microsoft.com/office/drawing/2014/main" id="{5E8C449A-EEB9-499B-A794-8490C67857DE}"/>
                  </a:ext>
                </a:extLst>
              </p:cNvPr>
              <p:cNvSpPr txBox="1">
                <a:spLocks noRot="1" noChangeAspect="1" noMove="1" noResize="1" noEditPoints="1" noAdjustHandles="1" noChangeArrowheads="1" noChangeShapeType="1" noTextEdit="1"/>
              </p:cNvSpPr>
              <p:nvPr/>
            </p:nvSpPr>
            <p:spPr>
              <a:xfrm>
                <a:off x="1136382" y="3900191"/>
                <a:ext cx="1985800" cy="8838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18379C6-9C0C-4B00-ADC3-2411CE9EDD39}"/>
                  </a:ext>
                </a:extLst>
              </p:cNvPr>
              <p:cNvSpPr txBox="1"/>
              <p:nvPr/>
            </p:nvSpPr>
            <p:spPr>
              <a:xfrm>
                <a:off x="1131974" y="4784023"/>
                <a:ext cx="4782398" cy="101765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nary>
                        <m:naryPr>
                          <m:chr m:val="∮"/>
                          <m:supHide m:val="on"/>
                          <m:ctrlPr>
                            <a:rPr lang="zh-CN" altLang="en-US" sz="2800" i="1" smtClean="0">
                              <a:solidFill>
                                <a:srgbClr val="0000FF"/>
                              </a:solidFill>
                              <a:latin typeface="Cambria Math" panose="02040503050406030204" pitchFamily="18" charset="0"/>
                              <a:ea typeface="+mn-ea"/>
                            </a:rPr>
                          </m:ctrlPr>
                        </m:naryPr>
                        <m:sub>
                          <m:r>
                            <m:rPr>
                              <m:brk m:alnAt="7"/>
                            </m:rPr>
                            <a:rPr lang="en-US" altLang="zh-CN" sz="2800" b="0" i="1" smtClean="0">
                              <a:solidFill>
                                <a:srgbClr val="0000FF"/>
                              </a:solidFill>
                              <a:latin typeface="Cambria Math" panose="02040503050406030204" pitchFamily="18" charset="0"/>
                              <a:ea typeface="+mn-ea"/>
                            </a:rPr>
                            <m:t>𝑙</m:t>
                          </m:r>
                        </m:sub>
                        <m:sup/>
                        <m:e>
                          <m:acc>
                            <m:accPr>
                              <m:chr m:val="⃑"/>
                              <m:ctrlPr>
                                <a:rPr lang="en-US" altLang="zh-CN" sz="280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𝐻</m:t>
                              </m:r>
                            </m:e>
                          </m:acc>
                          <m:r>
                            <m:rPr>
                              <m:brk m:alnAt="23"/>
                            </m:rPr>
                            <a:rPr lang="zh-CN" altLang="en-US"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𝑑</m:t>
                          </m:r>
                          <m:acc>
                            <m:accPr>
                              <m:chr m:val="⃑"/>
                              <m:ctrlPr>
                                <a:rPr lang="en-US" altLang="zh-CN" sz="2800" b="0" i="1" smtClean="0">
                                  <a:solidFill>
                                    <a:srgbClr val="0000FF"/>
                                  </a:solidFill>
                                  <a:latin typeface="Cambria Math" panose="02040503050406030204" pitchFamily="18" charset="0"/>
                                  <a:ea typeface="+mn-ea"/>
                                </a:rPr>
                              </m:ctrlPr>
                            </m:accPr>
                            <m:e>
                              <m:r>
                                <a:rPr lang="en-US" altLang="zh-CN" sz="2800" b="0" i="1" smtClean="0">
                                  <a:solidFill>
                                    <a:srgbClr val="0000FF"/>
                                  </a:solidFill>
                                  <a:latin typeface="Cambria Math" panose="02040503050406030204" pitchFamily="18" charset="0"/>
                                  <a:ea typeface="+mn-ea"/>
                                </a:rPr>
                                <m:t>𝑙</m:t>
                              </m:r>
                            </m:e>
                          </m:acc>
                        </m:e>
                      </m:nary>
                      <m:r>
                        <a:rPr lang="en-US" altLang="zh-CN" sz="2800" b="0" i="1" smtClean="0">
                          <a:solidFill>
                            <a:srgbClr val="0000FF"/>
                          </a:solidFill>
                          <a:latin typeface="Cambria Math" panose="02040503050406030204" pitchFamily="18" charset="0"/>
                          <a:ea typeface="+mn-ea"/>
                        </a:rPr>
                        <m:t>=</m:t>
                      </m:r>
                      <m:nary>
                        <m:naryPr>
                          <m:supHide m:val="on"/>
                          <m:ctrlPr>
                            <a:rPr lang="en-US" altLang="zh-CN" sz="2800" b="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𝑆</m:t>
                          </m:r>
                        </m:sub>
                        <m:sup/>
                        <m:e>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𝑗</m:t>
                              </m:r>
                            </m:e>
                          </m:acc>
                          <m:r>
                            <m:rPr>
                              <m:brk m:alnAt="23"/>
                            </m:rP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mn-ea"/>
                        </a:rPr>
                        <m:t>+</m:t>
                      </m:r>
                      <m:nary>
                        <m:naryPr>
                          <m:supHide m:val="on"/>
                          <m:ctrlPr>
                            <a:rPr lang="en-US" altLang="zh-CN" sz="2800" i="1">
                              <a:solidFill>
                                <a:srgbClr val="0000FF"/>
                              </a:solidFill>
                              <a:latin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rPr>
                            <m:t>𝑆</m:t>
                          </m:r>
                        </m:sub>
                        <m:sup/>
                        <m:e>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𝐷</m:t>
                                  </m:r>
                                </m:e>
                              </m:acc>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r>
                            <m:rPr>
                              <m:brk m:alnAt="23"/>
                            </m:rP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𝑑</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𝑆</m:t>
                              </m:r>
                            </m:e>
                          </m:acc>
                        </m:e>
                      </m:nary>
                    </m:oMath>
                  </m:oMathPara>
                </a14:m>
                <a:endParaRPr lang="zh-CN" altLang="en-US" sz="2800" dirty="0">
                  <a:solidFill>
                    <a:srgbClr val="0000FF"/>
                  </a:solidFill>
                  <a:latin typeface="+mn-lt"/>
                  <a:ea typeface="+mn-ea"/>
                </a:endParaRPr>
              </a:p>
            </p:txBody>
          </p:sp>
        </mc:Choice>
        <mc:Fallback xmlns="">
          <p:sp>
            <p:nvSpPr>
              <p:cNvPr id="20" name="文本框 19">
                <a:extLst>
                  <a:ext uri="{FF2B5EF4-FFF2-40B4-BE49-F238E27FC236}">
                    <a16:creationId xmlns:a16="http://schemas.microsoft.com/office/drawing/2014/main" id="{818379C6-9C0C-4B00-ADC3-2411CE9EDD39}"/>
                  </a:ext>
                </a:extLst>
              </p:cNvPr>
              <p:cNvSpPr txBox="1">
                <a:spLocks noRot="1" noChangeAspect="1" noMove="1" noResize="1" noEditPoints="1" noAdjustHandles="1" noChangeArrowheads="1" noChangeShapeType="1" noTextEdit="1"/>
              </p:cNvSpPr>
              <p:nvPr/>
            </p:nvSpPr>
            <p:spPr>
              <a:xfrm>
                <a:off x="1131974" y="4784023"/>
                <a:ext cx="4782398" cy="101765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1085081-0E87-4640-BAF3-BCEDB6AD7E1A}"/>
                  </a:ext>
                </a:extLst>
              </p:cNvPr>
              <p:cNvSpPr txBox="1"/>
              <p:nvPr/>
            </p:nvSpPr>
            <p:spPr>
              <a:xfrm>
                <a:off x="6922106" y="2199051"/>
                <a:ext cx="1496051" cy="48314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r>
                        <a:rPr lang="zh-CN" altLang="en-US" sz="2800" i="1" smtClean="0">
                          <a:solidFill>
                            <a:srgbClr val="0000FF"/>
                          </a:solidFill>
                          <a:latin typeface="Cambria Math" panose="02040503050406030204" pitchFamily="18" charset="0"/>
                          <a:ea typeface="+mn-ea"/>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𝐷</m:t>
                          </m:r>
                        </m:e>
                      </m:acc>
                      <m:r>
                        <a:rPr lang="en-US" altLang="zh-CN" sz="2800" b="0" i="1" smtClean="0">
                          <a:solidFill>
                            <a:srgbClr val="0000FF"/>
                          </a:solidFill>
                          <a:latin typeface="Cambria Math" panose="02040503050406030204" pitchFamily="18" charset="0"/>
                        </a:rPr>
                        <m:t>=</m:t>
                      </m:r>
                      <m:r>
                        <a:rPr lang="zh-CN" altLang="en-US" sz="2800" b="0" i="1" smtClean="0">
                          <a:solidFill>
                            <a:srgbClr val="0000FF"/>
                          </a:solidFill>
                          <a:latin typeface="Cambria Math" panose="02040503050406030204" pitchFamily="18" charset="0"/>
                        </a:rPr>
                        <m:t>𝜌</m:t>
                      </m:r>
                    </m:oMath>
                  </m:oMathPara>
                </a14:m>
                <a:endParaRPr lang="zh-CN" altLang="en-US" sz="2800" dirty="0">
                  <a:solidFill>
                    <a:srgbClr val="0000FF"/>
                  </a:solidFill>
                  <a:latin typeface="+mn-lt"/>
                  <a:ea typeface="+mn-ea"/>
                </a:endParaRPr>
              </a:p>
            </p:txBody>
          </p:sp>
        </mc:Choice>
        <mc:Fallback xmlns="">
          <p:sp>
            <p:nvSpPr>
              <p:cNvPr id="21" name="文本框 20">
                <a:extLst>
                  <a:ext uri="{FF2B5EF4-FFF2-40B4-BE49-F238E27FC236}">
                    <a16:creationId xmlns:a16="http://schemas.microsoft.com/office/drawing/2014/main" id="{A1085081-0E87-4640-BAF3-BCEDB6AD7E1A}"/>
                  </a:ext>
                </a:extLst>
              </p:cNvPr>
              <p:cNvSpPr txBox="1">
                <a:spLocks noRot="1" noChangeAspect="1" noMove="1" noResize="1" noEditPoints="1" noAdjustHandles="1" noChangeArrowheads="1" noChangeShapeType="1" noTextEdit="1"/>
              </p:cNvSpPr>
              <p:nvPr/>
            </p:nvSpPr>
            <p:spPr>
              <a:xfrm>
                <a:off x="6922106" y="2199051"/>
                <a:ext cx="1496051" cy="48314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A128E378-9ED5-4B34-881C-DA4BF5F1146E}"/>
                  </a:ext>
                </a:extLst>
              </p:cNvPr>
              <p:cNvSpPr txBox="1"/>
              <p:nvPr/>
            </p:nvSpPr>
            <p:spPr>
              <a:xfrm>
                <a:off x="6922106" y="2928767"/>
                <a:ext cx="2206951" cy="91813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𝐸</m:t>
                          </m:r>
                        </m:e>
                      </m:acc>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𝐵</m:t>
                              </m:r>
                            </m:e>
                          </m:acc>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latin typeface="+mn-lt"/>
                  <a:ea typeface="+mn-ea"/>
                </a:endParaRPr>
              </a:p>
            </p:txBody>
          </p:sp>
        </mc:Choice>
        <mc:Fallback xmlns="">
          <p:sp>
            <p:nvSpPr>
              <p:cNvPr id="22" name="文本框 21">
                <a:extLst>
                  <a:ext uri="{FF2B5EF4-FFF2-40B4-BE49-F238E27FC236}">
                    <a16:creationId xmlns:a16="http://schemas.microsoft.com/office/drawing/2014/main" id="{A128E378-9ED5-4B34-881C-DA4BF5F1146E}"/>
                  </a:ext>
                </a:extLst>
              </p:cNvPr>
              <p:cNvSpPr txBox="1">
                <a:spLocks noRot="1" noChangeAspect="1" noMove="1" noResize="1" noEditPoints="1" noAdjustHandles="1" noChangeArrowheads="1" noChangeShapeType="1" noTextEdit="1"/>
              </p:cNvSpPr>
              <p:nvPr/>
            </p:nvSpPr>
            <p:spPr>
              <a:xfrm>
                <a:off x="6922106" y="2928767"/>
                <a:ext cx="2206951" cy="91813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FC9888FD-79F1-4D96-8579-8A27FC3B13AA}"/>
                  </a:ext>
                </a:extLst>
              </p:cNvPr>
              <p:cNvSpPr txBox="1"/>
              <p:nvPr/>
            </p:nvSpPr>
            <p:spPr>
              <a:xfrm>
                <a:off x="6921998" y="4100534"/>
                <a:ext cx="1474763" cy="48314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r>
                        <a:rPr lang="zh-CN" altLang="en-US" sz="2800" i="1" smtClean="0">
                          <a:solidFill>
                            <a:srgbClr val="0000FF"/>
                          </a:solidFill>
                          <a:latin typeface="Cambria Math" panose="02040503050406030204" pitchFamily="18" charset="0"/>
                          <a:ea typeface="+mn-ea"/>
                        </a:rPr>
                        <m:t>∙</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𝐵</m:t>
                          </m:r>
                        </m:e>
                      </m:acc>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xmlns="">
          <p:sp>
            <p:nvSpPr>
              <p:cNvPr id="23" name="文本框 22">
                <a:extLst>
                  <a:ext uri="{FF2B5EF4-FFF2-40B4-BE49-F238E27FC236}">
                    <a16:creationId xmlns:a16="http://schemas.microsoft.com/office/drawing/2014/main" id="{FC9888FD-79F1-4D96-8579-8A27FC3B13AA}"/>
                  </a:ext>
                </a:extLst>
              </p:cNvPr>
              <p:cNvSpPr txBox="1">
                <a:spLocks noRot="1" noChangeAspect="1" noMove="1" noResize="1" noEditPoints="1" noAdjustHandles="1" noChangeArrowheads="1" noChangeShapeType="1" noTextEdit="1"/>
              </p:cNvSpPr>
              <p:nvPr/>
            </p:nvSpPr>
            <p:spPr>
              <a:xfrm>
                <a:off x="6921998" y="4100534"/>
                <a:ext cx="1474763" cy="48314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E618FEF9-7BFE-4D31-B4C6-B8D698ED6540}"/>
                  </a:ext>
                </a:extLst>
              </p:cNvPr>
              <p:cNvSpPr txBox="1"/>
              <p:nvPr/>
            </p:nvSpPr>
            <p:spPr>
              <a:xfrm>
                <a:off x="6921998" y="4837311"/>
                <a:ext cx="2487091" cy="91813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m:t>
                      </m:r>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𝐻</m:t>
                          </m:r>
                        </m:e>
                      </m:acc>
                      <m:r>
                        <a:rPr lang="en-US" altLang="zh-CN" sz="2800" b="0" i="1" smtClean="0">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𝑗</m:t>
                          </m:r>
                        </m:e>
                      </m:acc>
                      <m:r>
                        <a:rPr lang="en-US" altLang="zh-CN" sz="280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zh-CN" altLang="en-US" sz="2800" i="1">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𝐷</m:t>
                              </m:r>
                            </m:e>
                          </m:acc>
                        </m:num>
                        <m:den>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den>
                      </m:f>
                    </m:oMath>
                  </m:oMathPara>
                </a14:m>
                <a:endParaRPr lang="zh-CN" altLang="en-US" sz="2800" dirty="0">
                  <a:solidFill>
                    <a:srgbClr val="0000FF"/>
                  </a:solidFill>
                  <a:latin typeface="+mn-lt"/>
                  <a:ea typeface="+mn-ea"/>
                </a:endParaRPr>
              </a:p>
            </p:txBody>
          </p:sp>
        </mc:Choice>
        <mc:Fallback xmlns="">
          <p:sp>
            <p:nvSpPr>
              <p:cNvPr id="24" name="文本框 23">
                <a:extLst>
                  <a:ext uri="{FF2B5EF4-FFF2-40B4-BE49-F238E27FC236}">
                    <a16:creationId xmlns:a16="http://schemas.microsoft.com/office/drawing/2014/main" id="{E618FEF9-7BFE-4D31-B4C6-B8D698ED6540}"/>
                  </a:ext>
                </a:extLst>
              </p:cNvPr>
              <p:cNvSpPr txBox="1">
                <a:spLocks noRot="1" noChangeAspect="1" noMove="1" noResize="1" noEditPoints="1" noAdjustHandles="1" noChangeArrowheads="1" noChangeShapeType="1" noTextEdit="1"/>
              </p:cNvSpPr>
              <p:nvPr/>
            </p:nvSpPr>
            <p:spPr>
              <a:xfrm>
                <a:off x="6921998" y="4837311"/>
                <a:ext cx="2487091" cy="918136"/>
              </a:xfrm>
              <a:prstGeom prst="rect">
                <a:avLst/>
              </a:prstGeom>
              <a:blipFill>
                <a:blip r:embed="rId10"/>
                <a:stretch>
                  <a:fillRect/>
                </a:stretch>
              </a:blipFill>
            </p:spPr>
            <p:txBody>
              <a:bodyPr/>
              <a:lstStyle/>
              <a:p>
                <a:r>
                  <a:rPr lang="zh-CN" altLang="en-US">
                    <a:noFill/>
                  </a:rPr>
                  <a:t> </a:t>
                </a:r>
              </a:p>
            </p:txBody>
          </p:sp>
        </mc:Fallback>
      </mc:AlternateContent>
      <p:sp>
        <p:nvSpPr>
          <p:cNvPr id="25" name="左大括号 24">
            <a:extLst>
              <a:ext uri="{FF2B5EF4-FFF2-40B4-BE49-F238E27FC236}">
                <a16:creationId xmlns:a16="http://schemas.microsoft.com/office/drawing/2014/main" id="{DCB28F0A-DA91-411C-A659-29AB05AB5620}"/>
              </a:ext>
            </a:extLst>
          </p:cNvPr>
          <p:cNvSpPr/>
          <p:nvPr/>
        </p:nvSpPr>
        <p:spPr>
          <a:xfrm>
            <a:off x="779586" y="2353293"/>
            <a:ext cx="352388" cy="2981310"/>
          </a:xfrm>
          <a:prstGeom prst="leftBrace">
            <a:avLst>
              <a:gd name="adj1" fmla="val 57222"/>
              <a:gd name="adj2" fmla="val 50000"/>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FF"/>
              </a:solidFill>
            </a:endParaRPr>
          </a:p>
        </p:txBody>
      </p:sp>
      <p:sp>
        <p:nvSpPr>
          <p:cNvPr id="26" name="左大括号 25">
            <a:extLst>
              <a:ext uri="{FF2B5EF4-FFF2-40B4-BE49-F238E27FC236}">
                <a16:creationId xmlns:a16="http://schemas.microsoft.com/office/drawing/2014/main" id="{FD9D7732-0FF3-432E-AF7D-46161898758D}"/>
              </a:ext>
            </a:extLst>
          </p:cNvPr>
          <p:cNvSpPr/>
          <p:nvPr/>
        </p:nvSpPr>
        <p:spPr>
          <a:xfrm>
            <a:off x="6500289" y="2453876"/>
            <a:ext cx="352388" cy="2981310"/>
          </a:xfrm>
          <a:prstGeom prst="leftBrace">
            <a:avLst>
              <a:gd name="adj1" fmla="val 57222"/>
              <a:gd name="adj2" fmla="val 50000"/>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FF"/>
              </a:solidFill>
            </a:endParaRPr>
          </a:p>
        </p:txBody>
      </p:sp>
    </p:spTree>
    <p:extLst>
      <p:ext uri="{BB962C8B-B14F-4D97-AF65-F5344CB8AC3E}">
        <p14:creationId xmlns:p14="http://schemas.microsoft.com/office/powerpoint/2010/main" val="373546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wipe(left)">
                                      <p:cBhvr>
                                        <p:cTn id="7" dur="500"/>
                                        <p:tgtEl>
                                          <p:spTgt spid="276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left)">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up)">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left)">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up)">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wipe(left)">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0" grpId="0"/>
      <p:bldP spid="15" grpId="0"/>
      <p:bldP spid="16" grpId="0"/>
      <p:bldP spid="17" grpId="0"/>
      <p:bldP spid="18" grpId="0"/>
      <p:bldP spid="19" grpId="0"/>
      <p:bldP spid="20" grpId="0"/>
      <p:bldP spid="21" grpId="0"/>
      <p:bldP spid="22" grpId="0"/>
      <p:bldP spid="23" grpId="0"/>
      <p:bldP spid="24" grpId="0"/>
      <p:bldP spid="25" grpId="0" animBg="1"/>
      <p:bldP spid="2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8" name="Rectangle 6"/>
          <p:cNvSpPr>
            <a:spLocks noChangeArrowheads="1"/>
          </p:cNvSpPr>
          <p:nvPr/>
        </p:nvSpPr>
        <p:spPr bwMode="auto">
          <a:xfrm>
            <a:off x="700188" y="5789143"/>
            <a:ext cx="866548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方程组在任何惯性系中形式相同→洛仑兹不变式</a:t>
            </a:r>
          </a:p>
        </p:txBody>
      </p:sp>
      <p:grpSp>
        <p:nvGrpSpPr>
          <p:cNvPr id="2" name="Group 7"/>
          <p:cNvGrpSpPr>
            <a:grpSpLocks/>
          </p:cNvGrpSpPr>
          <p:nvPr/>
        </p:nvGrpSpPr>
        <p:grpSpPr bwMode="auto">
          <a:xfrm>
            <a:off x="4518182" y="2145499"/>
            <a:ext cx="3087688" cy="2667000"/>
            <a:chOff x="2160" y="1152"/>
            <a:chExt cx="1945" cy="1680"/>
          </a:xfrm>
        </p:grpSpPr>
        <p:sp>
          <p:nvSpPr>
            <p:cNvPr id="136209" name="Rectangle 8"/>
            <p:cNvSpPr>
              <a:spLocks noChangeArrowheads="1"/>
            </p:cNvSpPr>
            <p:nvPr/>
          </p:nvSpPr>
          <p:spPr bwMode="auto">
            <a:xfrm>
              <a:off x="2352" y="1555"/>
              <a:ext cx="1753"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确定的边界条件下解麦克斯韦方程组</a:t>
              </a:r>
            </a:p>
          </p:txBody>
        </p:sp>
        <p:sp>
          <p:nvSpPr>
            <p:cNvPr id="136210" name="AutoShape 9"/>
            <p:cNvSpPr>
              <a:spLocks/>
            </p:cNvSpPr>
            <p:nvPr/>
          </p:nvSpPr>
          <p:spPr bwMode="auto">
            <a:xfrm>
              <a:off x="2160" y="1152"/>
              <a:ext cx="192" cy="1680"/>
            </a:xfrm>
            <a:prstGeom prst="rightBrace">
              <a:avLst>
                <a:gd name="adj1" fmla="val 72917"/>
                <a:gd name="adj2" fmla="val 50000"/>
              </a:avLst>
            </a:prstGeom>
            <a:noFill/>
            <a:ln w="38100">
              <a:solidFill>
                <a:srgbClr val="33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sp>
        <p:nvSpPr>
          <p:cNvPr id="136208" name="Text Box 12"/>
          <p:cNvSpPr txBox="1">
            <a:spLocks noChangeArrowheads="1"/>
          </p:cNvSpPr>
          <p:nvPr/>
        </p:nvSpPr>
        <p:spPr bwMode="auto">
          <a:xfrm>
            <a:off x="700188" y="5071612"/>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还有</a:t>
            </a:r>
          </a:p>
        </p:txBody>
      </p:sp>
      <p:sp>
        <p:nvSpPr>
          <p:cNvPr id="136205" name="Text Box 14"/>
          <p:cNvSpPr txBox="1">
            <a:spLocks noChangeArrowheads="1"/>
          </p:cNvSpPr>
          <p:nvPr/>
        </p:nvSpPr>
        <p:spPr bwMode="auto">
          <a:xfrm>
            <a:off x="697111" y="3453388"/>
            <a:ext cx="228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介质方程</a:t>
            </a:r>
          </a:p>
        </p:txBody>
      </p:sp>
      <p:sp>
        <p:nvSpPr>
          <p:cNvPr id="19" name="AutoShape 15">
            <a:extLst>
              <a:ext uri="{FF2B5EF4-FFF2-40B4-BE49-F238E27FC236}">
                <a16:creationId xmlns:a16="http://schemas.microsoft.com/office/drawing/2014/main" id="{C1CC25FE-90FA-45DF-A4A2-E68F320F64B7}"/>
              </a:ext>
            </a:extLst>
          </p:cNvPr>
          <p:cNvSpPr>
            <a:spLocks/>
          </p:cNvSpPr>
          <p:nvPr/>
        </p:nvSpPr>
        <p:spPr bwMode="auto">
          <a:xfrm>
            <a:off x="2383515" y="2763011"/>
            <a:ext cx="304800" cy="1981200"/>
          </a:xfrm>
          <a:prstGeom prst="leftBrace">
            <a:avLst>
              <a:gd name="adj1" fmla="val 54167"/>
              <a:gd name="adj2" fmla="val 50000"/>
            </a:avLst>
          </a:prstGeom>
          <a:noFill/>
          <a:ln w="38100">
            <a:solidFill>
              <a:srgbClr val="3300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BE0C2DA9-C956-41E8-BD24-A118FC29F207}"/>
                  </a:ext>
                </a:extLst>
              </p:cNvPr>
              <p:cNvSpPr txBox="1"/>
              <p:nvPr/>
            </p:nvSpPr>
            <p:spPr>
              <a:xfrm>
                <a:off x="2819827" y="3512038"/>
                <a:ext cx="1280863" cy="48314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𝐵</m:t>
                          </m:r>
                        </m:e>
                      </m:acc>
                      <m:r>
                        <a:rPr lang="en-US" altLang="zh-CN" sz="2800" b="0" i="1" smtClean="0">
                          <a:solidFill>
                            <a:srgbClr val="0000FF"/>
                          </a:solidFill>
                          <a:latin typeface="Cambria Math" panose="02040503050406030204" pitchFamily="18" charset="0"/>
                        </a:rPr>
                        <m:t>=</m:t>
                      </m:r>
                      <m:r>
                        <a:rPr lang="zh-CN" altLang="en-US" sz="2800" b="0" i="1" smtClean="0">
                          <a:solidFill>
                            <a:srgbClr val="0000FF"/>
                          </a:solidFill>
                          <a:latin typeface="Cambria Math" panose="02040503050406030204" pitchFamily="18" charset="0"/>
                        </a:rPr>
                        <m:t>𝜇</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𝐻</m:t>
                          </m:r>
                        </m:e>
                      </m:acc>
                    </m:oMath>
                  </m:oMathPara>
                </a14:m>
                <a:endParaRPr lang="zh-CN" altLang="en-US" sz="2800" dirty="0">
                  <a:solidFill>
                    <a:srgbClr val="0000FF"/>
                  </a:solidFill>
                  <a:latin typeface="+mn-lt"/>
                  <a:ea typeface="+mn-ea"/>
                </a:endParaRPr>
              </a:p>
            </p:txBody>
          </p:sp>
        </mc:Choice>
        <mc:Fallback xmlns="">
          <p:sp>
            <p:nvSpPr>
              <p:cNvPr id="20" name="文本框 19">
                <a:extLst>
                  <a:ext uri="{FF2B5EF4-FFF2-40B4-BE49-F238E27FC236}">
                    <a16:creationId xmlns:a16="http://schemas.microsoft.com/office/drawing/2014/main" id="{BE0C2DA9-C956-41E8-BD24-A118FC29F207}"/>
                  </a:ext>
                </a:extLst>
              </p:cNvPr>
              <p:cNvSpPr txBox="1">
                <a:spLocks noRot="1" noChangeAspect="1" noMove="1" noResize="1" noEditPoints="1" noAdjustHandles="1" noChangeArrowheads="1" noChangeShapeType="1" noTextEdit="1"/>
              </p:cNvSpPr>
              <p:nvPr/>
            </p:nvSpPr>
            <p:spPr>
              <a:xfrm>
                <a:off x="2819827" y="3512038"/>
                <a:ext cx="1280863" cy="48314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18EDFDD-FC5F-4419-8043-E742A49A7470}"/>
                  </a:ext>
                </a:extLst>
              </p:cNvPr>
              <p:cNvSpPr txBox="1"/>
              <p:nvPr/>
            </p:nvSpPr>
            <p:spPr>
              <a:xfrm>
                <a:off x="2819827" y="2693682"/>
                <a:ext cx="1229376" cy="48314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𝐷</m:t>
                          </m:r>
                        </m:e>
                      </m:acc>
                      <m:r>
                        <a:rPr lang="en-US" altLang="zh-CN" sz="2800" b="0" i="1" smtClean="0">
                          <a:solidFill>
                            <a:srgbClr val="0000FF"/>
                          </a:solidFill>
                          <a:latin typeface="Cambria Math" panose="02040503050406030204" pitchFamily="18" charset="0"/>
                        </a:rPr>
                        <m:t>=</m:t>
                      </m:r>
                      <m:r>
                        <a:rPr lang="zh-CN" altLang="en-US" sz="2800" b="0" i="1" smtClean="0">
                          <a:solidFill>
                            <a:srgbClr val="0000FF"/>
                          </a:solidFill>
                          <a:latin typeface="Cambria Math" panose="02040503050406030204" pitchFamily="18" charset="0"/>
                        </a:rPr>
                        <m:t>𝜀</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𝐸</m:t>
                          </m:r>
                        </m:e>
                      </m:acc>
                    </m:oMath>
                  </m:oMathPara>
                </a14:m>
                <a:endParaRPr lang="zh-CN" altLang="en-US" sz="2800" dirty="0">
                  <a:solidFill>
                    <a:srgbClr val="0000FF"/>
                  </a:solidFill>
                  <a:latin typeface="+mn-lt"/>
                  <a:ea typeface="+mn-ea"/>
                </a:endParaRPr>
              </a:p>
            </p:txBody>
          </p:sp>
        </mc:Choice>
        <mc:Fallback xmlns="">
          <p:sp>
            <p:nvSpPr>
              <p:cNvPr id="21" name="文本框 20">
                <a:extLst>
                  <a:ext uri="{FF2B5EF4-FFF2-40B4-BE49-F238E27FC236}">
                    <a16:creationId xmlns:a16="http://schemas.microsoft.com/office/drawing/2014/main" id="{B18EDFDD-FC5F-4419-8043-E742A49A7470}"/>
                  </a:ext>
                </a:extLst>
              </p:cNvPr>
              <p:cNvSpPr txBox="1">
                <a:spLocks noRot="1" noChangeAspect="1" noMove="1" noResize="1" noEditPoints="1" noAdjustHandles="1" noChangeArrowheads="1" noChangeShapeType="1" noTextEdit="1"/>
              </p:cNvSpPr>
              <p:nvPr/>
            </p:nvSpPr>
            <p:spPr>
              <a:xfrm>
                <a:off x="2819827" y="2693682"/>
                <a:ext cx="1229376" cy="48314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D11FA406-8994-4023-AF31-83A317094FC1}"/>
                  </a:ext>
                </a:extLst>
              </p:cNvPr>
              <p:cNvSpPr txBox="1"/>
              <p:nvPr/>
            </p:nvSpPr>
            <p:spPr>
              <a:xfrm>
                <a:off x="2819827" y="4329353"/>
                <a:ext cx="1298240" cy="48314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𝐽</m:t>
                              </m:r>
                            </m:e>
                          </m:acc>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m:t>
                      </m:r>
                      <m:r>
                        <a:rPr lang="zh-CN" altLang="en-US" sz="2800" b="0" i="1" smtClean="0">
                          <a:solidFill>
                            <a:srgbClr val="0000FF"/>
                          </a:solidFill>
                          <a:latin typeface="Cambria Math" panose="02040503050406030204" pitchFamily="18" charset="0"/>
                        </a:rPr>
                        <m:t>𝜎</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𝐸</m:t>
                          </m:r>
                        </m:e>
                      </m:acc>
                    </m:oMath>
                  </m:oMathPara>
                </a14:m>
                <a:endParaRPr lang="zh-CN" altLang="en-US" sz="2800" dirty="0">
                  <a:solidFill>
                    <a:srgbClr val="0000FF"/>
                  </a:solidFill>
                  <a:latin typeface="+mn-lt"/>
                  <a:ea typeface="+mn-ea"/>
                </a:endParaRPr>
              </a:p>
            </p:txBody>
          </p:sp>
        </mc:Choice>
        <mc:Fallback xmlns="">
          <p:sp>
            <p:nvSpPr>
              <p:cNvPr id="22" name="文本框 21">
                <a:extLst>
                  <a:ext uri="{FF2B5EF4-FFF2-40B4-BE49-F238E27FC236}">
                    <a16:creationId xmlns:a16="http://schemas.microsoft.com/office/drawing/2014/main" id="{D11FA406-8994-4023-AF31-83A317094FC1}"/>
                  </a:ext>
                </a:extLst>
              </p:cNvPr>
              <p:cNvSpPr txBox="1">
                <a:spLocks noRot="1" noChangeAspect="1" noMove="1" noResize="1" noEditPoints="1" noAdjustHandles="1" noChangeArrowheads="1" noChangeShapeType="1" noTextEdit="1"/>
              </p:cNvSpPr>
              <p:nvPr/>
            </p:nvSpPr>
            <p:spPr>
              <a:xfrm>
                <a:off x="2819827" y="4329353"/>
                <a:ext cx="1298240" cy="48314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26F27245-5E6E-4501-92C1-44F227CD7483}"/>
                  </a:ext>
                </a:extLst>
              </p:cNvPr>
              <p:cNvSpPr txBox="1"/>
              <p:nvPr/>
            </p:nvSpPr>
            <p:spPr>
              <a:xfrm>
                <a:off x="2067059" y="5083343"/>
                <a:ext cx="2707472" cy="495649"/>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𝑓</m:t>
                          </m:r>
                        </m:e>
                      </m:acc>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𝑞</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𝐸</m:t>
                          </m:r>
                        </m:e>
                      </m:acc>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𝑞</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𝑣</m:t>
                          </m:r>
                        </m:e>
                      </m:acc>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𝐵</m:t>
                          </m:r>
                        </m:e>
                      </m:acc>
                    </m:oMath>
                  </m:oMathPara>
                </a14:m>
                <a:endParaRPr lang="zh-CN" altLang="en-US" sz="2800" dirty="0">
                  <a:solidFill>
                    <a:srgbClr val="0000FF"/>
                  </a:solidFill>
                  <a:latin typeface="+mn-lt"/>
                  <a:ea typeface="+mn-ea"/>
                </a:endParaRPr>
              </a:p>
            </p:txBody>
          </p:sp>
        </mc:Choice>
        <mc:Fallback xmlns="">
          <p:sp>
            <p:nvSpPr>
              <p:cNvPr id="23" name="文本框 22">
                <a:extLst>
                  <a:ext uri="{FF2B5EF4-FFF2-40B4-BE49-F238E27FC236}">
                    <a16:creationId xmlns:a16="http://schemas.microsoft.com/office/drawing/2014/main" id="{26F27245-5E6E-4501-92C1-44F227CD7483}"/>
                  </a:ext>
                </a:extLst>
              </p:cNvPr>
              <p:cNvSpPr txBox="1">
                <a:spLocks noRot="1" noChangeAspect="1" noMove="1" noResize="1" noEditPoints="1" noAdjustHandles="1" noChangeArrowheads="1" noChangeShapeType="1" noTextEdit="1"/>
              </p:cNvSpPr>
              <p:nvPr/>
            </p:nvSpPr>
            <p:spPr>
              <a:xfrm>
                <a:off x="2067059" y="5083343"/>
                <a:ext cx="2707472" cy="495649"/>
              </a:xfrm>
              <a:prstGeom prst="rect">
                <a:avLst/>
              </a:prstGeom>
              <a:blipFill>
                <a:blip r:embed="rId6"/>
                <a:stretch>
                  <a:fillRect/>
                </a:stretch>
              </a:blipFill>
            </p:spPr>
            <p:txBody>
              <a:bodyPr/>
              <a:lstStyle/>
              <a:p>
                <a:r>
                  <a:rPr lang="zh-CN" altLang="en-US">
                    <a:noFill/>
                  </a:rPr>
                  <a:t> </a:t>
                </a:r>
              </a:p>
            </p:txBody>
          </p:sp>
        </mc:Fallback>
      </mc:AlternateContent>
      <p:sp>
        <p:nvSpPr>
          <p:cNvPr id="25" name="Rectangle 2">
            <a:extLst>
              <a:ext uri="{FF2B5EF4-FFF2-40B4-BE49-F238E27FC236}">
                <a16:creationId xmlns:a16="http://schemas.microsoft.com/office/drawing/2014/main" id="{3436C609-51CC-47F9-862E-AB3D37BDC902}"/>
              </a:ext>
            </a:extLst>
          </p:cNvPr>
          <p:cNvSpPr>
            <a:spLocks noChangeArrowheads="1"/>
          </p:cNvSpPr>
          <p:nvPr/>
        </p:nvSpPr>
        <p:spPr bwMode="auto">
          <a:xfrm>
            <a:off x="700188" y="1429626"/>
            <a:ext cx="5638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gn="just" defTabSz="762000">
              <a:spcBef>
                <a:spcPct val="50000"/>
              </a:spcBef>
            </a:pPr>
            <a:r>
              <a:rPr lang="en-US" altLang="zh-CN" sz="2800" dirty="0">
                <a:solidFill>
                  <a:srgbClr val="0000FF"/>
                </a:solidFill>
                <a:latin typeface="+mn-ea"/>
                <a:ea typeface="+mn-ea"/>
              </a:rPr>
              <a:t>1</a:t>
            </a:r>
            <a:r>
              <a:rPr lang="zh-CN" altLang="en-US" sz="2800" dirty="0">
                <a:solidFill>
                  <a:srgbClr val="0000FF"/>
                </a:solidFill>
                <a:latin typeface="+mn-ea"/>
                <a:ea typeface="+mn-ea"/>
              </a:rPr>
              <a:t>、完善了宏观的电磁场理论</a:t>
            </a:r>
          </a:p>
        </p:txBody>
      </p:sp>
      <p:grpSp>
        <p:nvGrpSpPr>
          <p:cNvPr id="26" name="Group 16">
            <a:extLst>
              <a:ext uri="{FF2B5EF4-FFF2-40B4-BE49-F238E27FC236}">
                <a16:creationId xmlns:a16="http://schemas.microsoft.com/office/drawing/2014/main" id="{30A7E764-4590-4072-90A6-274B1A5697D1}"/>
              </a:ext>
            </a:extLst>
          </p:cNvPr>
          <p:cNvGrpSpPr>
            <a:grpSpLocks/>
          </p:cNvGrpSpPr>
          <p:nvPr/>
        </p:nvGrpSpPr>
        <p:grpSpPr bwMode="auto">
          <a:xfrm>
            <a:off x="3367188" y="218681"/>
            <a:ext cx="4038600" cy="1136650"/>
            <a:chOff x="1536" y="0"/>
            <a:chExt cx="2544" cy="716"/>
          </a:xfrm>
        </p:grpSpPr>
        <p:sp>
          <p:nvSpPr>
            <p:cNvPr id="27" name="AutoShape 17" descr="花束">
              <a:extLst>
                <a:ext uri="{FF2B5EF4-FFF2-40B4-BE49-F238E27FC236}">
                  <a16:creationId xmlns:a16="http://schemas.microsoft.com/office/drawing/2014/main" id="{0F1118A4-95B0-4889-9E69-DDE60C34EC7F}"/>
                </a:ext>
              </a:extLst>
            </p:cNvPr>
            <p:cNvSpPr>
              <a:spLocks noChangeArrowheads="1"/>
            </p:cNvSpPr>
            <p:nvPr/>
          </p:nvSpPr>
          <p:spPr bwMode="auto">
            <a:xfrm>
              <a:off x="1536" y="0"/>
              <a:ext cx="2544" cy="716"/>
            </a:xfrm>
            <a:prstGeom prst="horizontalScroll">
              <a:avLst>
                <a:gd name="adj" fmla="val 25000"/>
              </a:avLst>
            </a:prstGeom>
            <a:blipFill dpi="0" rotWithShape="0">
              <a:blip r:embed="rId7"/>
              <a:srcRect/>
              <a:tile tx="0" ty="0" sx="100000" sy="100000" flip="none" algn="tl"/>
            </a:blipFill>
            <a:ln w="12700">
              <a:solidFill>
                <a:srgbClr val="D60093"/>
              </a:solidFill>
              <a:round/>
              <a:headEnd type="none" w="sm" len="sm"/>
              <a:tailEnd type="none" w="sm" len="sm"/>
            </a:ln>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endParaRPr lang="zh-CN" altLang="en-US">
                <a:solidFill>
                  <a:srgbClr val="0000FF"/>
                </a:solidFill>
              </a:endParaRPr>
            </a:p>
          </p:txBody>
        </p:sp>
        <p:sp>
          <p:nvSpPr>
            <p:cNvPr id="28" name="Text Box 18">
              <a:extLst>
                <a:ext uri="{FF2B5EF4-FFF2-40B4-BE49-F238E27FC236}">
                  <a16:creationId xmlns:a16="http://schemas.microsoft.com/office/drawing/2014/main" id="{6DBC916C-F7CF-4BAE-B61C-CADFA61EF647}"/>
                </a:ext>
              </a:extLst>
            </p:cNvPr>
            <p:cNvSpPr txBox="1">
              <a:spLocks noChangeArrowheads="1"/>
            </p:cNvSpPr>
            <p:nvPr/>
          </p:nvSpPr>
          <p:spPr bwMode="auto">
            <a:xfrm>
              <a:off x="1897" y="190"/>
              <a:ext cx="196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defRPr sz="2800" b="1">
                  <a:solidFill>
                    <a:srgbClr val="FFFF00"/>
                  </a:solidFill>
                  <a:latin typeface="Times New Roman" panose="02020603050405020304" pitchFamily="18" charset="0"/>
                  <a:ea typeface="宋体" panose="02010600030101010101" pitchFamily="2" charset="-122"/>
                </a:defRPr>
              </a:lvl1pPr>
              <a:lvl2pPr marL="742950" indent="-285750" defTabSz="762000">
                <a:defRPr sz="2800" b="1">
                  <a:solidFill>
                    <a:srgbClr val="FFFF00"/>
                  </a:solidFill>
                  <a:latin typeface="Times New Roman" panose="02020603050405020304" pitchFamily="18" charset="0"/>
                  <a:ea typeface="宋体" panose="02010600030101010101" pitchFamily="2" charset="-122"/>
                </a:defRPr>
              </a:lvl2pPr>
              <a:lvl3pPr marL="1143000" indent="-228600" defTabSz="762000">
                <a:defRPr sz="2800" b="1">
                  <a:solidFill>
                    <a:srgbClr val="FFFF00"/>
                  </a:solidFill>
                  <a:latin typeface="Times New Roman" panose="02020603050405020304" pitchFamily="18" charset="0"/>
                  <a:ea typeface="宋体" panose="02010600030101010101" pitchFamily="2" charset="-122"/>
                </a:defRPr>
              </a:lvl3pPr>
              <a:lvl4pPr marL="1600200" indent="-228600" defTabSz="762000">
                <a:defRPr sz="2800" b="1">
                  <a:solidFill>
                    <a:srgbClr val="FFFF00"/>
                  </a:solidFill>
                  <a:latin typeface="Times New Roman" panose="02020603050405020304" pitchFamily="18" charset="0"/>
                  <a:ea typeface="宋体" panose="02010600030101010101" pitchFamily="2" charset="-122"/>
                </a:defRPr>
              </a:lvl4pPr>
              <a:lvl5pPr marL="2057400" indent="-228600" defTabSz="762000">
                <a:defRPr sz="2800" b="1">
                  <a:solidFill>
                    <a:srgbClr val="FFFF00"/>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spcBef>
                  <a:spcPct val="50000"/>
                </a:spcBef>
              </a:pPr>
              <a:r>
                <a:rPr lang="zh-CN" altLang="en-US" dirty="0">
                  <a:solidFill>
                    <a:srgbClr val="0000FF"/>
                  </a:solidFill>
                </a:rPr>
                <a:t>麦克斯韦的贡献</a:t>
              </a:r>
            </a:p>
          </p:txBody>
        </p:sp>
      </p:grpSp>
      <p:sp>
        <p:nvSpPr>
          <p:cNvPr id="7" name="矩形 6">
            <a:extLst>
              <a:ext uri="{FF2B5EF4-FFF2-40B4-BE49-F238E27FC236}">
                <a16:creationId xmlns:a16="http://schemas.microsoft.com/office/drawing/2014/main" id="{6AC7C9D7-46E5-423D-8993-4D40AFF00C74}"/>
              </a:ext>
            </a:extLst>
          </p:cNvPr>
          <p:cNvSpPr/>
          <p:nvPr/>
        </p:nvSpPr>
        <p:spPr>
          <a:xfrm>
            <a:off x="700188" y="2103935"/>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p>
            <a:pPr algn="just" defTabSz="762000">
              <a:spcBef>
                <a:spcPct val="50000"/>
              </a:spcBef>
            </a:pPr>
            <a:r>
              <a:rPr lang="zh-CN" altLang="en-US" sz="2800" dirty="0">
                <a:solidFill>
                  <a:srgbClr val="0000FF"/>
                </a:solidFill>
                <a:latin typeface="+mn-ea"/>
                <a:ea typeface="+mn-ea"/>
              </a:rPr>
              <a:t>四个微分方程</a:t>
            </a:r>
          </a:p>
        </p:txBody>
      </p:sp>
    </p:spTree>
    <p:extLst>
      <p:ext uri="{BB962C8B-B14F-4D97-AF65-F5344CB8AC3E}">
        <p14:creationId xmlns:p14="http://schemas.microsoft.com/office/powerpoint/2010/main" val="335760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6205"/>
                                        </p:tgtEl>
                                        <p:attrNameLst>
                                          <p:attrName>style.visibility</p:attrName>
                                        </p:attrNameLst>
                                      </p:cBhvr>
                                      <p:to>
                                        <p:strVal val="visible"/>
                                      </p:to>
                                    </p:set>
                                    <p:animEffect transition="in" filter="wipe(left)">
                                      <p:cBhvr>
                                        <p:cTn id="17" dur="500"/>
                                        <p:tgtEl>
                                          <p:spTgt spid="13620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6208"/>
                                        </p:tgtEl>
                                        <p:attrNameLst>
                                          <p:attrName>style.visibility</p:attrName>
                                        </p:attrNameLst>
                                      </p:cBhvr>
                                      <p:to>
                                        <p:strVal val="visible"/>
                                      </p:to>
                                    </p:set>
                                    <p:animEffect transition="in" filter="wipe(left)">
                                      <p:cBhvr>
                                        <p:cTn id="47" dur="500"/>
                                        <p:tgtEl>
                                          <p:spTgt spid="13620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8678"/>
                                        </p:tgtEl>
                                        <p:attrNameLst>
                                          <p:attrName>style.visibility</p:attrName>
                                        </p:attrNameLst>
                                      </p:cBhvr>
                                      <p:to>
                                        <p:strVal val="visible"/>
                                      </p:to>
                                    </p:set>
                                    <p:animEffect transition="in" filter="wipe(left)">
                                      <p:cBhvr>
                                        <p:cTn id="57" dur="500"/>
                                        <p:tgtEl>
                                          <p:spTgt spid="28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8" grpId="0"/>
      <p:bldP spid="136208" grpId="0"/>
      <p:bldP spid="136205" grpId="0"/>
      <p:bldP spid="19" grpId="0" animBg="1"/>
      <p:bldP spid="20" grpId="0"/>
      <p:bldP spid="21" grpId="0"/>
      <p:bldP spid="22" grpId="0"/>
      <p:bldP spid="23" grpId="0"/>
      <p:bldP spid="25"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773723" y="574431"/>
            <a:ext cx="8458200" cy="1170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en-US" altLang="zh-CN" sz="2800" dirty="0">
                <a:solidFill>
                  <a:srgbClr val="0000FF"/>
                </a:solidFill>
                <a:latin typeface="+mn-ea"/>
                <a:ea typeface="+mn-ea"/>
              </a:rPr>
              <a:t>2</a:t>
            </a:r>
            <a:r>
              <a:rPr kumimoji="0" lang="zh-CN" altLang="en-US" sz="2800" dirty="0">
                <a:solidFill>
                  <a:srgbClr val="0000FF"/>
                </a:solidFill>
                <a:latin typeface="+mn-ea"/>
                <a:ea typeface="+mn-ea"/>
              </a:rPr>
              <a:t>、爱因斯坦相对论的重要实验基础</a:t>
            </a:r>
          </a:p>
          <a:p>
            <a:pPr algn="just">
              <a:spcBef>
                <a:spcPct val="50000"/>
              </a:spcBef>
              <a:buClrTx/>
              <a:buFontTx/>
              <a:buNone/>
            </a:pPr>
            <a:r>
              <a:rPr kumimoji="0" lang="en-US" altLang="zh-CN" sz="2800" dirty="0">
                <a:solidFill>
                  <a:srgbClr val="0000FF"/>
                </a:solidFill>
                <a:latin typeface="+mn-ea"/>
                <a:ea typeface="+mn-ea"/>
              </a:rPr>
              <a:t>3</a:t>
            </a:r>
            <a:r>
              <a:rPr kumimoji="0" lang="zh-CN" altLang="en-US" sz="2800" dirty="0">
                <a:solidFill>
                  <a:srgbClr val="0000FF"/>
                </a:solidFill>
                <a:latin typeface="+mn-ea"/>
                <a:ea typeface="+mn-ea"/>
              </a:rPr>
              <a:t>、预言电磁波的存在</a:t>
            </a:r>
          </a:p>
        </p:txBody>
      </p:sp>
      <p:sp>
        <p:nvSpPr>
          <p:cNvPr id="29702" name="AutoShape 6"/>
          <p:cNvSpPr>
            <a:spLocks noChangeArrowheads="1"/>
          </p:cNvSpPr>
          <p:nvPr/>
        </p:nvSpPr>
        <p:spPr bwMode="auto">
          <a:xfrm>
            <a:off x="2256159" y="3171213"/>
            <a:ext cx="909618" cy="685800"/>
          </a:xfrm>
          <a:prstGeom prst="downArrow">
            <a:avLst>
              <a:gd name="adj1" fmla="val 34091"/>
              <a:gd name="adj2" fmla="val 43182"/>
            </a:avLst>
          </a:prstGeom>
          <a:solidFill>
            <a:schemeClr val="accent1"/>
          </a:solidFill>
          <a:ln w="12700">
            <a:solidFill>
              <a:schemeClr val="accent1"/>
            </a:solidFill>
            <a:miter lim="800000"/>
            <a:headEnd type="none" w="sm" len="sm"/>
            <a:tailEnd type="none" w="sm" len="sm"/>
          </a:ln>
        </p:spPr>
        <p:txBody>
          <a:bodyPr vert="eaVert"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mc:AlternateContent xmlns:mc="http://schemas.openxmlformats.org/markup-compatibility/2006" xmlns:a14="http://schemas.microsoft.com/office/drawing/2010/main">
        <mc:Choice Requires="a14">
          <p:sp>
            <p:nvSpPr>
              <p:cNvPr id="29703" name="Text Box 7"/>
              <p:cNvSpPr txBox="1">
                <a:spLocks noChangeArrowheads="1"/>
              </p:cNvSpPr>
              <p:nvPr/>
            </p:nvSpPr>
            <p:spPr bwMode="auto">
              <a:xfrm>
                <a:off x="773723" y="2521277"/>
                <a:ext cx="6624605"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且在</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𝐽</m:t>
                        </m:r>
                      </m:e>
                      <m:sub>
                        <m:r>
                          <a:rPr lang="en-US" altLang="zh-CN" sz="2800" b="0" i="1" smtClean="0">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=0</m:t>
                    </m:r>
                  </m:oMath>
                </a14:m>
                <a:r>
                  <a:rPr kumimoji="0" lang="zh-CN" altLang="en-US" sz="2800" dirty="0">
                    <a:solidFill>
                      <a:srgbClr val="0000FF"/>
                    </a:solidFill>
                    <a:latin typeface="+mn-ea"/>
                    <a:ea typeface="+mn-ea"/>
                  </a:rPr>
                  <a:t>，</a:t>
                </a:r>
                <a:r>
                  <a:rPr lang="en-US" altLang="zh-CN" sz="2800" dirty="0">
                    <a:solidFill>
                      <a:srgbClr val="0000FF"/>
                    </a:solidFill>
                  </a:rPr>
                  <a:t> </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zh-CN" altLang="en-US" sz="2800" i="1" smtClean="0">
                            <a:solidFill>
                              <a:srgbClr val="0000FF"/>
                            </a:solidFill>
                            <a:latin typeface="Cambria Math" panose="02040503050406030204" pitchFamily="18" charset="0"/>
                            <a:ea typeface="Cambria Math" panose="02040503050406030204" pitchFamily="18" charset="0"/>
                          </a:rPr>
                          <m:t>𝜌</m:t>
                        </m:r>
                      </m:e>
                      <m:sub>
                        <m:r>
                          <a:rPr lang="en-US" altLang="zh-CN" sz="2800" i="1">
                            <a:solidFill>
                              <a:srgbClr val="0000FF"/>
                            </a:solidFill>
                            <a:latin typeface="Cambria Math" panose="02040503050406030204" pitchFamily="18" charset="0"/>
                          </a:rPr>
                          <m:t>0</m:t>
                        </m:r>
                      </m:sub>
                    </m:sSub>
                    <m:r>
                      <a:rPr lang="en-US" altLang="zh-CN"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0</m:t>
                    </m:r>
                  </m:oMath>
                </a14:m>
                <a:r>
                  <a:rPr kumimoji="0" lang="zh-CN" altLang="en-US" sz="2800" dirty="0">
                    <a:solidFill>
                      <a:srgbClr val="0000FF"/>
                    </a:solidFill>
                    <a:latin typeface="+mn-ea"/>
                    <a:ea typeface="+mn-ea"/>
                  </a:rPr>
                  <a:t>情况下</a:t>
                </a:r>
              </a:p>
            </p:txBody>
          </p:sp>
        </mc:Choice>
        <mc:Fallback xmlns="">
          <p:sp>
            <p:nvSpPr>
              <p:cNvPr id="29703" name="Text Box 7"/>
              <p:cNvSpPr txBox="1">
                <a:spLocks noRot="1" noChangeAspect="1" noMove="1" noResize="1" noEditPoints="1" noAdjustHandles="1" noChangeArrowheads="1" noChangeShapeType="1" noTextEdit="1"/>
              </p:cNvSpPr>
              <p:nvPr/>
            </p:nvSpPr>
            <p:spPr bwMode="auto">
              <a:xfrm>
                <a:off x="773723" y="2521277"/>
                <a:ext cx="6624605" cy="523220"/>
              </a:xfrm>
              <a:prstGeom prst="rect">
                <a:avLst/>
              </a:prstGeom>
              <a:blipFill>
                <a:blip r:embed="rId3"/>
                <a:stretch>
                  <a:fillRect l="-1932"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p:grpSp>
        <p:nvGrpSpPr>
          <p:cNvPr id="2" name="Group 8"/>
          <p:cNvGrpSpPr>
            <a:grpSpLocks/>
          </p:cNvGrpSpPr>
          <p:nvPr/>
        </p:nvGrpSpPr>
        <p:grpSpPr bwMode="auto">
          <a:xfrm>
            <a:off x="1781890" y="4561444"/>
            <a:ext cx="2085975" cy="1030288"/>
            <a:chOff x="2352" y="3120"/>
            <a:chExt cx="1314" cy="649"/>
          </a:xfrm>
        </p:grpSpPr>
        <p:sp>
          <p:nvSpPr>
            <p:cNvPr id="138249" name="Rectangle 9"/>
            <p:cNvSpPr>
              <a:spLocks noChangeArrowheads="1"/>
            </p:cNvSpPr>
            <p:nvPr/>
          </p:nvSpPr>
          <p:spPr bwMode="auto">
            <a:xfrm>
              <a:off x="2400" y="3168"/>
              <a:ext cx="1266"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满足的微分方程形式</a:t>
              </a:r>
            </a:p>
          </p:txBody>
        </p:sp>
        <p:sp>
          <p:nvSpPr>
            <p:cNvPr id="138250" name="Rectangle 10"/>
            <p:cNvSpPr>
              <a:spLocks noChangeArrowheads="1"/>
            </p:cNvSpPr>
            <p:nvPr/>
          </p:nvSpPr>
          <p:spPr bwMode="auto">
            <a:xfrm>
              <a:off x="2352" y="3120"/>
              <a:ext cx="1314" cy="649"/>
            </a:xfrm>
            <a:prstGeom prst="rect">
              <a:avLst/>
            </a:prstGeom>
            <a:noFill/>
            <a:ln w="12700">
              <a:solidFill>
                <a:srgbClr val="330099"/>
              </a:solidFill>
              <a:prstDash val="lgDashDot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sp>
        <p:nvSpPr>
          <p:cNvPr id="4" name="矩形 3">
            <a:extLst>
              <a:ext uri="{FF2B5EF4-FFF2-40B4-BE49-F238E27FC236}">
                <a16:creationId xmlns:a16="http://schemas.microsoft.com/office/drawing/2014/main" id="{F05035CD-7650-4F4F-B49A-3C58F30567D6}"/>
              </a:ext>
            </a:extLst>
          </p:cNvPr>
          <p:cNvSpPr/>
          <p:nvPr/>
        </p:nvSpPr>
        <p:spPr>
          <a:xfrm>
            <a:off x="773723" y="1871340"/>
            <a:ext cx="59298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algn="just" defTabSz="762000">
              <a:spcBef>
                <a:spcPct val="50000"/>
              </a:spcBef>
            </a:pPr>
            <a:r>
              <a:rPr lang="zh-CN" altLang="en-US" sz="2800" dirty="0">
                <a:solidFill>
                  <a:srgbClr val="0000FF"/>
                </a:solidFill>
                <a:latin typeface="+mn-ea"/>
                <a:ea typeface="+mn-ea"/>
              </a:rPr>
              <a:t>由微分方程出发，在各向同性介质中</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4CD9FF7D-B2D6-48A1-97A8-21180654C450}"/>
                  </a:ext>
                </a:extLst>
              </p:cNvPr>
              <p:cNvSpPr txBox="1"/>
              <p:nvPr/>
            </p:nvSpPr>
            <p:spPr>
              <a:xfrm>
                <a:off x="2410950" y="3983729"/>
                <a:ext cx="600036" cy="48314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𝐸</m:t>
                          </m:r>
                        </m:e>
                      </m:acc>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𝐻</m:t>
                          </m:r>
                        </m:e>
                      </m:acc>
                    </m:oMath>
                  </m:oMathPara>
                </a14:m>
                <a:endParaRPr lang="zh-CN" altLang="en-US" sz="2800" dirty="0">
                  <a:solidFill>
                    <a:srgbClr val="0000FF"/>
                  </a:solidFill>
                  <a:latin typeface="+mn-lt"/>
                  <a:ea typeface="+mn-ea"/>
                </a:endParaRPr>
              </a:p>
            </p:txBody>
          </p:sp>
        </mc:Choice>
        <mc:Fallback xmlns="">
          <p:sp>
            <p:nvSpPr>
              <p:cNvPr id="13" name="文本框 12">
                <a:extLst>
                  <a:ext uri="{FF2B5EF4-FFF2-40B4-BE49-F238E27FC236}">
                    <a16:creationId xmlns:a16="http://schemas.microsoft.com/office/drawing/2014/main" id="{4CD9FF7D-B2D6-48A1-97A8-21180654C450}"/>
                  </a:ext>
                </a:extLst>
              </p:cNvPr>
              <p:cNvSpPr txBox="1">
                <a:spLocks noRot="1" noChangeAspect="1" noMove="1" noResize="1" noEditPoints="1" noAdjustHandles="1" noChangeArrowheads="1" noChangeShapeType="1" noTextEdit="1"/>
              </p:cNvSpPr>
              <p:nvPr/>
            </p:nvSpPr>
            <p:spPr>
              <a:xfrm>
                <a:off x="2410950" y="3983729"/>
                <a:ext cx="600036" cy="48314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 Box 6">
                <a:extLst>
                  <a:ext uri="{FF2B5EF4-FFF2-40B4-BE49-F238E27FC236}">
                    <a16:creationId xmlns:a16="http://schemas.microsoft.com/office/drawing/2014/main" id="{5C9AEAC7-20B6-4B45-8E04-80BC12DB0529}"/>
                  </a:ext>
                </a:extLst>
              </p:cNvPr>
              <p:cNvSpPr txBox="1">
                <a:spLocks noChangeArrowheads="1"/>
              </p:cNvSpPr>
              <p:nvPr/>
            </p:nvSpPr>
            <p:spPr bwMode="auto">
              <a:xfrm>
                <a:off x="4752536" y="3401838"/>
                <a:ext cx="5399389" cy="52387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对沿</a:t>
                </a:r>
                <a14:m>
                  <m:oMath xmlns:m="http://schemas.openxmlformats.org/officeDocument/2006/math">
                    <m:r>
                      <a:rPr lang="en-US" altLang="zh-CN" sz="2800" i="1">
                        <a:solidFill>
                          <a:srgbClr val="0000FF"/>
                        </a:solidFill>
                        <a:latin typeface="Cambria Math" panose="02040503050406030204" pitchFamily="18" charset="0"/>
                      </a:rPr>
                      <m:t>𝑥</m:t>
                    </m:r>
                  </m:oMath>
                </a14:m>
                <a:r>
                  <a:rPr kumimoji="0" lang="zh-CN" altLang="en-US" sz="2800" dirty="0">
                    <a:solidFill>
                      <a:srgbClr val="0000FF"/>
                    </a:solidFill>
                    <a:latin typeface="+mn-ea"/>
                    <a:ea typeface="+mn-ea"/>
                  </a:rPr>
                  <a:t>方向传播的电磁场</a:t>
                </a:r>
                <a:r>
                  <a:rPr kumimoji="0" lang="en-US" altLang="zh-CN" sz="2800" dirty="0">
                    <a:solidFill>
                      <a:srgbClr val="0000FF"/>
                    </a:solidFill>
                    <a:latin typeface="+mn-ea"/>
                    <a:ea typeface="+mn-ea"/>
                  </a:rPr>
                  <a:t>(</a:t>
                </a:r>
                <a:r>
                  <a:rPr kumimoji="0" lang="zh-CN" altLang="en-US" sz="2800" dirty="0">
                    <a:solidFill>
                      <a:srgbClr val="0000FF"/>
                    </a:solidFill>
                    <a:latin typeface="+mn-ea"/>
                    <a:ea typeface="+mn-ea"/>
                  </a:rPr>
                  <a:t>波</a:t>
                </a:r>
                <a:r>
                  <a:rPr kumimoji="0" lang="en-US" altLang="zh-CN" sz="2800" dirty="0">
                    <a:solidFill>
                      <a:srgbClr val="0000FF"/>
                    </a:solidFill>
                    <a:latin typeface="+mn-ea"/>
                    <a:ea typeface="+mn-ea"/>
                  </a:rPr>
                  <a:t>)</a:t>
                </a:r>
                <a:r>
                  <a:rPr kumimoji="0" lang="zh-CN" altLang="en-US" sz="2800" dirty="0">
                    <a:solidFill>
                      <a:srgbClr val="0000FF"/>
                    </a:solidFill>
                    <a:latin typeface="+mn-ea"/>
                    <a:ea typeface="+mn-ea"/>
                  </a:rPr>
                  <a:t>有</a:t>
                </a:r>
              </a:p>
            </p:txBody>
          </p:sp>
        </mc:Choice>
        <mc:Fallback xmlns="">
          <p:sp>
            <p:nvSpPr>
              <p:cNvPr id="18" name="Text Box 6">
                <a:extLst>
                  <a:ext uri="{FF2B5EF4-FFF2-40B4-BE49-F238E27FC236}">
                    <a16:creationId xmlns:a16="http://schemas.microsoft.com/office/drawing/2014/main" id="{5C9AEAC7-20B6-4B45-8E04-80BC12DB0529}"/>
                  </a:ext>
                </a:extLst>
              </p:cNvPr>
              <p:cNvSpPr txBox="1">
                <a:spLocks noRot="1" noChangeAspect="1" noMove="1" noResize="1" noEditPoints="1" noAdjustHandles="1" noChangeArrowheads="1" noChangeShapeType="1" noTextEdit="1"/>
              </p:cNvSpPr>
              <p:nvPr/>
            </p:nvSpPr>
            <p:spPr bwMode="auto">
              <a:xfrm>
                <a:off x="4752536" y="3401838"/>
                <a:ext cx="5399389" cy="523875"/>
              </a:xfrm>
              <a:prstGeom prst="rect">
                <a:avLst/>
              </a:prstGeom>
              <a:blipFill>
                <a:blip r:embed="rId5"/>
                <a:stretch>
                  <a:fillRect l="-2373"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EF49332-D8C7-40A1-A986-BF52BDE1861E}"/>
                  </a:ext>
                </a:extLst>
              </p:cNvPr>
              <p:cNvSpPr txBox="1"/>
              <p:nvPr/>
            </p:nvSpPr>
            <p:spPr>
              <a:xfrm>
                <a:off x="4883075" y="4141467"/>
                <a:ext cx="2542427" cy="876394"/>
              </a:xfrm>
              <a:prstGeom prst="rect">
                <a:avLst/>
              </a:prstGeom>
              <a:noFill/>
              <a:ln>
                <a:solidFill>
                  <a:schemeClr val="accent1"/>
                </a:solidFill>
              </a:ln>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m:t>
                              </m:r>
                            </m:e>
                            <m:sup>
                              <m:r>
                                <a:rPr lang="en-US" altLang="zh-CN" sz="2800" i="1">
                                  <a:solidFill>
                                    <a:srgbClr val="0000FF"/>
                                  </a:solidFill>
                                  <a:latin typeface="Cambria Math" panose="02040503050406030204" pitchFamily="18" charset="0"/>
                                </a:rPr>
                                <m:t>2</m:t>
                              </m:r>
                            </m:sup>
                          </m:sSup>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𝑦</m:t>
                              </m:r>
                            </m:sub>
                          </m:sSub>
                        </m:num>
                        <m:den>
                          <m:r>
                            <a:rPr lang="zh-CN" altLang="en-US"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den>
                      </m:f>
                      <m:r>
                        <a:rPr lang="en-US" altLang="zh-CN" sz="2800" b="0" i="1" smtClean="0">
                          <a:solidFill>
                            <a:srgbClr val="0000FF"/>
                          </a:solidFill>
                          <a:latin typeface="Cambria Math" panose="02040503050406030204" pitchFamily="18" charset="0"/>
                          <a:ea typeface="+mn-ea"/>
                        </a:rPr>
                        <m:t>=</m:t>
                      </m:r>
                      <m:r>
                        <a:rPr lang="zh-CN" altLang="en-US" sz="2800" b="0" i="1" smtClean="0">
                          <a:solidFill>
                            <a:srgbClr val="0000FF"/>
                          </a:solidFill>
                          <a:latin typeface="Cambria Math" panose="02040503050406030204" pitchFamily="18" charset="0"/>
                          <a:ea typeface="+mn-ea"/>
                        </a:rPr>
                        <m:t>𝜇𝜀</m:t>
                      </m:r>
                      <m:f>
                        <m:fPr>
                          <m:ctrlPr>
                            <a:rPr lang="en-US" altLang="zh-CN" sz="2800" b="0" i="1" smtClean="0">
                              <a:solidFill>
                                <a:srgbClr val="0000FF"/>
                              </a:solidFill>
                              <a:latin typeface="Cambria Math" panose="02040503050406030204" pitchFamily="18" charset="0"/>
                              <a:ea typeface="+mn-ea"/>
                            </a:rPr>
                          </m:ctrlPr>
                        </m:fPr>
                        <m:num>
                          <m:sSup>
                            <m:sSupPr>
                              <m:ctrlPr>
                                <a:rPr lang="en-US" altLang="zh-CN" sz="2800" b="0" i="1" smtClean="0">
                                  <a:solidFill>
                                    <a:srgbClr val="0000FF"/>
                                  </a:solidFill>
                                  <a:latin typeface="Cambria Math" panose="02040503050406030204" pitchFamily="18" charset="0"/>
                                  <a:ea typeface="+mn-ea"/>
                                </a:rPr>
                              </m:ctrlPr>
                            </m:sSupPr>
                            <m:e>
                              <m:r>
                                <a:rPr lang="zh-CN" altLang="en-US" sz="2800" b="0" i="1" smtClean="0">
                                  <a:solidFill>
                                    <a:srgbClr val="0000FF"/>
                                  </a:solidFill>
                                  <a:latin typeface="Cambria Math" panose="02040503050406030204" pitchFamily="18" charset="0"/>
                                  <a:ea typeface="+mn-ea"/>
                                </a:rPr>
                                <m:t>𝜕</m:t>
                              </m:r>
                            </m:e>
                            <m:sup>
                              <m:r>
                                <a:rPr lang="en-US" altLang="zh-CN" sz="2800" b="0" i="1" smtClean="0">
                                  <a:solidFill>
                                    <a:srgbClr val="0000FF"/>
                                  </a:solidFill>
                                  <a:latin typeface="Cambria Math" panose="02040503050406030204" pitchFamily="18" charset="0"/>
                                  <a:ea typeface="+mn-ea"/>
                                </a:rPr>
                                <m:t>2</m:t>
                              </m:r>
                            </m:sup>
                          </m:sSup>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𝑦</m:t>
                              </m:r>
                            </m:sub>
                          </m:sSub>
                        </m:num>
                        <m:den>
                          <m:r>
                            <a:rPr lang="zh-CN" altLang="en-US" sz="2800" b="0" i="1" smtClean="0">
                              <a:solidFill>
                                <a:srgbClr val="0000FF"/>
                              </a:solidFill>
                              <a:latin typeface="Cambria Math" panose="02040503050406030204" pitchFamily="18" charset="0"/>
                              <a:ea typeface="+mn-ea"/>
                            </a:rPr>
                            <m:t>𝜕</m:t>
                          </m:r>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8" name="文本框 7">
                <a:extLst>
                  <a:ext uri="{FF2B5EF4-FFF2-40B4-BE49-F238E27FC236}">
                    <a16:creationId xmlns:a16="http://schemas.microsoft.com/office/drawing/2014/main" id="{EEF49332-D8C7-40A1-A986-BF52BDE1861E}"/>
                  </a:ext>
                </a:extLst>
              </p:cNvPr>
              <p:cNvSpPr txBox="1">
                <a:spLocks noRot="1" noChangeAspect="1" noMove="1" noResize="1" noEditPoints="1" noAdjustHandles="1" noChangeArrowheads="1" noChangeShapeType="1" noTextEdit="1"/>
              </p:cNvSpPr>
              <p:nvPr/>
            </p:nvSpPr>
            <p:spPr>
              <a:xfrm>
                <a:off x="4883075" y="4141467"/>
                <a:ext cx="2542427" cy="876394"/>
              </a:xfrm>
              <a:prstGeom prst="rect">
                <a:avLst/>
              </a:prstGeom>
              <a:blipFill>
                <a:blip r:embed="rId6"/>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854FC95A-32E0-4C3B-8440-5BB8E94DF161}"/>
                  </a:ext>
                </a:extLst>
              </p:cNvPr>
              <p:cNvSpPr txBox="1"/>
              <p:nvPr/>
            </p:nvSpPr>
            <p:spPr>
              <a:xfrm>
                <a:off x="4875829" y="5110066"/>
                <a:ext cx="2556917" cy="864596"/>
              </a:xfrm>
              <a:prstGeom prst="rect">
                <a:avLst/>
              </a:prstGeom>
              <a:noFill/>
              <a:ln>
                <a:solidFill>
                  <a:schemeClr val="accent1"/>
                </a:solidFill>
              </a:ln>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m:t>
                              </m:r>
                            </m:e>
                            <m:sup>
                              <m:r>
                                <a:rPr lang="en-US" altLang="zh-CN" sz="2800" i="1">
                                  <a:solidFill>
                                    <a:srgbClr val="0000FF"/>
                                  </a:solidFill>
                                  <a:latin typeface="Cambria Math" panose="02040503050406030204" pitchFamily="18" charset="0"/>
                                </a:rPr>
                                <m:t>2</m:t>
                              </m:r>
                            </m:sup>
                          </m:sSup>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𝐻</m:t>
                              </m:r>
                            </m:e>
                            <m:sub>
                              <m:r>
                                <a:rPr lang="en-US" altLang="zh-CN" sz="2800" b="0" i="1" smtClean="0">
                                  <a:solidFill>
                                    <a:srgbClr val="0000FF"/>
                                  </a:solidFill>
                                  <a:latin typeface="Cambria Math" panose="02040503050406030204" pitchFamily="18" charset="0"/>
                                </a:rPr>
                                <m:t>𝑧</m:t>
                              </m:r>
                            </m:sub>
                          </m:sSub>
                        </m:num>
                        <m:den>
                          <m:r>
                            <a:rPr lang="zh-CN" altLang="en-US"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den>
                      </m:f>
                      <m:r>
                        <a:rPr lang="en-US" altLang="zh-CN" sz="2800" b="0" i="1" smtClean="0">
                          <a:solidFill>
                            <a:srgbClr val="0000FF"/>
                          </a:solidFill>
                          <a:latin typeface="Cambria Math" panose="02040503050406030204" pitchFamily="18" charset="0"/>
                          <a:ea typeface="+mn-ea"/>
                        </a:rPr>
                        <m:t>=</m:t>
                      </m:r>
                      <m:r>
                        <a:rPr lang="zh-CN" altLang="en-US" sz="2800" b="0" i="1" smtClean="0">
                          <a:solidFill>
                            <a:srgbClr val="0000FF"/>
                          </a:solidFill>
                          <a:latin typeface="Cambria Math" panose="02040503050406030204" pitchFamily="18" charset="0"/>
                          <a:ea typeface="+mn-ea"/>
                        </a:rPr>
                        <m:t>𝜇𝜀</m:t>
                      </m:r>
                      <m:f>
                        <m:fPr>
                          <m:ctrlPr>
                            <a:rPr lang="en-US" altLang="zh-CN" sz="2800" b="0" i="1" smtClean="0">
                              <a:solidFill>
                                <a:srgbClr val="0000FF"/>
                              </a:solidFill>
                              <a:latin typeface="Cambria Math" panose="02040503050406030204" pitchFamily="18" charset="0"/>
                              <a:ea typeface="+mn-ea"/>
                            </a:rPr>
                          </m:ctrlPr>
                        </m:fPr>
                        <m:num>
                          <m:sSup>
                            <m:sSupPr>
                              <m:ctrlPr>
                                <a:rPr lang="en-US" altLang="zh-CN" sz="2800" b="0" i="1" smtClean="0">
                                  <a:solidFill>
                                    <a:srgbClr val="0000FF"/>
                                  </a:solidFill>
                                  <a:latin typeface="Cambria Math" panose="02040503050406030204" pitchFamily="18" charset="0"/>
                                  <a:ea typeface="+mn-ea"/>
                                </a:rPr>
                              </m:ctrlPr>
                            </m:sSupPr>
                            <m:e>
                              <m:r>
                                <a:rPr lang="zh-CN" altLang="en-US" sz="2800" b="0" i="1" smtClean="0">
                                  <a:solidFill>
                                    <a:srgbClr val="0000FF"/>
                                  </a:solidFill>
                                  <a:latin typeface="Cambria Math" panose="02040503050406030204" pitchFamily="18" charset="0"/>
                                  <a:ea typeface="+mn-ea"/>
                                </a:rPr>
                                <m:t>𝜕</m:t>
                              </m:r>
                            </m:e>
                            <m:sup>
                              <m:r>
                                <a:rPr lang="en-US" altLang="zh-CN" sz="2800" b="0" i="1" smtClean="0">
                                  <a:solidFill>
                                    <a:srgbClr val="0000FF"/>
                                  </a:solidFill>
                                  <a:latin typeface="Cambria Math" panose="02040503050406030204" pitchFamily="18" charset="0"/>
                                  <a:ea typeface="+mn-ea"/>
                                </a:rPr>
                                <m:t>2</m:t>
                              </m:r>
                            </m:sup>
                          </m:sSup>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𝐻</m:t>
                              </m:r>
                            </m:e>
                            <m:sub>
                              <m:r>
                                <a:rPr lang="en-US" altLang="zh-CN" sz="2800" b="0" i="1" smtClean="0">
                                  <a:solidFill>
                                    <a:srgbClr val="0000FF"/>
                                  </a:solidFill>
                                  <a:latin typeface="Cambria Math" panose="02040503050406030204" pitchFamily="18" charset="0"/>
                                  <a:ea typeface="+mn-ea"/>
                                </a:rPr>
                                <m:t>𝑧</m:t>
                              </m:r>
                            </m:sub>
                          </m:sSub>
                        </m:num>
                        <m:den>
                          <m:r>
                            <a:rPr lang="zh-CN" altLang="en-US" sz="2800" b="0" i="1" smtClean="0">
                              <a:solidFill>
                                <a:srgbClr val="0000FF"/>
                              </a:solidFill>
                              <a:latin typeface="Cambria Math" panose="02040503050406030204" pitchFamily="18" charset="0"/>
                              <a:ea typeface="+mn-ea"/>
                            </a:rPr>
                            <m:t>𝜕</m:t>
                          </m:r>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37" name="文本框 36">
                <a:extLst>
                  <a:ext uri="{FF2B5EF4-FFF2-40B4-BE49-F238E27FC236}">
                    <a16:creationId xmlns:a16="http://schemas.microsoft.com/office/drawing/2014/main" id="{854FC95A-32E0-4C3B-8440-5BB8E94DF161}"/>
                  </a:ext>
                </a:extLst>
              </p:cNvPr>
              <p:cNvSpPr txBox="1">
                <a:spLocks noRot="1" noChangeAspect="1" noMove="1" noResize="1" noEditPoints="1" noAdjustHandles="1" noChangeArrowheads="1" noChangeShapeType="1" noTextEdit="1"/>
              </p:cNvSpPr>
              <p:nvPr/>
            </p:nvSpPr>
            <p:spPr>
              <a:xfrm>
                <a:off x="4875829" y="5110066"/>
                <a:ext cx="2556917" cy="864596"/>
              </a:xfrm>
              <a:prstGeom prst="rect">
                <a:avLst/>
              </a:prstGeom>
              <a:blipFill>
                <a:blip r:embed="rId7"/>
                <a:stretch>
                  <a:fillRect/>
                </a:stretch>
              </a:blipFill>
              <a:ln>
                <a:solidFill>
                  <a:schemeClr val="accent1"/>
                </a:solidFill>
              </a:ln>
            </p:spPr>
            <p:txBody>
              <a:bodyPr/>
              <a:lstStyle/>
              <a:p>
                <a:r>
                  <a:rPr lang="zh-CN" altLang="en-US">
                    <a:noFill/>
                  </a:rPr>
                  <a:t> </a:t>
                </a:r>
              </a:p>
            </p:txBody>
          </p:sp>
        </mc:Fallback>
      </mc:AlternateContent>
      <p:sp>
        <p:nvSpPr>
          <p:cNvPr id="38" name="AutoShape 6">
            <a:extLst>
              <a:ext uri="{FF2B5EF4-FFF2-40B4-BE49-F238E27FC236}">
                <a16:creationId xmlns:a16="http://schemas.microsoft.com/office/drawing/2014/main" id="{DE161C9A-36AE-4714-8115-D5BEE8C63B0A}"/>
              </a:ext>
            </a:extLst>
          </p:cNvPr>
          <p:cNvSpPr>
            <a:spLocks noChangeArrowheads="1"/>
          </p:cNvSpPr>
          <p:nvPr/>
        </p:nvSpPr>
        <p:spPr bwMode="auto">
          <a:xfrm rot="16200000">
            <a:off x="3838556" y="4761321"/>
            <a:ext cx="909618" cy="685800"/>
          </a:xfrm>
          <a:prstGeom prst="downArrow">
            <a:avLst>
              <a:gd name="adj1" fmla="val 34091"/>
              <a:gd name="adj2" fmla="val 43182"/>
            </a:avLst>
          </a:prstGeom>
          <a:solidFill>
            <a:schemeClr val="accent1"/>
          </a:solidFill>
          <a:ln w="12700">
            <a:solidFill>
              <a:schemeClr val="accent1"/>
            </a:solidFill>
            <a:miter lim="800000"/>
            <a:headEnd type="none" w="sm" len="sm"/>
            <a:tailEnd type="none" w="sm" len="sm"/>
          </a:ln>
        </p:spPr>
        <p:txBody>
          <a:bodyPr vert="eaVert"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9" name="对话气泡: 矩形 8">
            <a:extLst>
              <a:ext uri="{FF2B5EF4-FFF2-40B4-BE49-F238E27FC236}">
                <a16:creationId xmlns:a16="http://schemas.microsoft.com/office/drawing/2014/main" id="{EEF0DBB3-80D8-4AB6-BBF2-81E986506CFC}"/>
              </a:ext>
            </a:extLst>
          </p:cNvPr>
          <p:cNvSpPr/>
          <p:nvPr/>
        </p:nvSpPr>
        <p:spPr>
          <a:xfrm>
            <a:off x="1252552" y="5963292"/>
            <a:ext cx="3144650" cy="649937"/>
          </a:xfrm>
          <a:prstGeom prst="wedgeRectCallout">
            <a:avLst>
              <a:gd name="adj1" fmla="val 64639"/>
              <a:gd name="adj2" fmla="val -50478"/>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00FF"/>
                </a:solidFill>
                <a:latin typeface="+mn-ea"/>
              </a:rPr>
              <a:t>波动方程的形式</a:t>
            </a:r>
            <a:endParaRPr lang="zh-CN" altLang="en-US" sz="2800" dirty="0"/>
          </a:p>
        </p:txBody>
      </p:sp>
      <p:grpSp>
        <p:nvGrpSpPr>
          <p:cNvPr id="138240" name="组合 138239">
            <a:extLst>
              <a:ext uri="{FF2B5EF4-FFF2-40B4-BE49-F238E27FC236}">
                <a16:creationId xmlns:a16="http://schemas.microsoft.com/office/drawing/2014/main" id="{23831C0F-4DC5-4573-AC27-1737045E86A5}"/>
              </a:ext>
            </a:extLst>
          </p:cNvPr>
          <p:cNvGrpSpPr/>
          <p:nvPr/>
        </p:nvGrpSpPr>
        <p:grpSpPr>
          <a:xfrm>
            <a:off x="8043239" y="4021444"/>
            <a:ext cx="3214232" cy="2238259"/>
            <a:chOff x="8043239" y="4021444"/>
            <a:chExt cx="3214232" cy="2238259"/>
          </a:xfrm>
        </p:grpSpPr>
        <p:grpSp>
          <p:nvGrpSpPr>
            <p:cNvPr id="20" name="Group 8">
              <a:extLst>
                <a:ext uri="{FF2B5EF4-FFF2-40B4-BE49-F238E27FC236}">
                  <a16:creationId xmlns:a16="http://schemas.microsoft.com/office/drawing/2014/main" id="{4A2706EC-77BB-4753-BB8E-4929D2DE2F18}"/>
                </a:ext>
              </a:extLst>
            </p:cNvPr>
            <p:cNvGrpSpPr>
              <a:grpSpLocks/>
            </p:cNvGrpSpPr>
            <p:nvPr/>
          </p:nvGrpSpPr>
          <p:grpSpPr bwMode="auto">
            <a:xfrm>
              <a:off x="8348999" y="4422437"/>
              <a:ext cx="2767914" cy="1837266"/>
              <a:chOff x="3696" y="2592"/>
              <a:chExt cx="1536" cy="1008"/>
            </a:xfrm>
          </p:grpSpPr>
          <p:sp>
            <p:nvSpPr>
              <p:cNvPr id="21" name="Line 9">
                <a:extLst>
                  <a:ext uri="{FF2B5EF4-FFF2-40B4-BE49-F238E27FC236}">
                    <a16:creationId xmlns:a16="http://schemas.microsoft.com/office/drawing/2014/main" id="{63945CF7-3103-442F-A081-16411400316E}"/>
                  </a:ext>
                </a:extLst>
              </p:cNvPr>
              <p:cNvSpPr>
                <a:spLocks noChangeShapeType="1"/>
              </p:cNvSpPr>
              <p:nvPr/>
            </p:nvSpPr>
            <p:spPr bwMode="auto">
              <a:xfrm>
                <a:off x="4161" y="3129"/>
                <a:ext cx="1071"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22" name="Line 10">
                <a:extLst>
                  <a:ext uri="{FF2B5EF4-FFF2-40B4-BE49-F238E27FC236}">
                    <a16:creationId xmlns:a16="http://schemas.microsoft.com/office/drawing/2014/main" id="{89357A14-D24A-45D7-BAC0-009A155D5430}"/>
                  </a:ext>
                </a:extLst>
              </p:cNvPr>
              <p:cNvSpPr>
                <a:spLocks noChangeShapeType="1"/>
              </p:cNvSpPr>
              <p:nvPr/>
            </p:nvSpPr>
            <p:spPr bwMode="auto">
              <a:xfrm>
                <a:off x="4543" y="2985"/>
                <a:ext cx="383"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23" name="Line 11">
                <a:extLst>
                  <a:ext uri="{FF2B5EF4-FFF2-40B4-BE49-F238E27FC236}">
                    <a16:creationId xmlns:a16="http://schemas.microsoft.com/office/drawing/2014/main" id="{8ADDCFE3-1785-4DA7-BE0C-CC514CAC6DC9}"/>
                  </a:ext>
                </a:extLst>
              </p:cNvPr>
              <p:cNvSpPr>
                <a:spLocks noChangeShapeType="1"/>
              </p:cNvSpPr>
              <p:nvPr/>
            </p:nvSpPr>
            <p:spPr bwMode="auto">
              <a:xfrm>
                <a:off x="4352" y="2841"/>
                <a:ext cx="0" cy="288"/>
              </a:xfrm>
              <a:prstGeom prst="line">
                <a:avLst/>
              </a:prstGeom>
              <a:noFill/>
              <a:ln w="38100">
                <a:solidFill>
                  <a:srgbClr val="FF0033"/>
                </a:solidFill>
                <a:round/>
                <a:headEnd type="triangle" w="med" len="me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24" name="Line 12">
                <a:extLst>
                  <a:ext uri="{FF2B5EF4-FFF2-40B4-BE49-F238E27FC236}">
                    <a16:creationId xmlns:a16="http://schemas.microsoft.com/office/drawing/2014/main" id="{5AC7FD02-3662-4D18-A676-4408A4D85F47}"/>
                  </a:ext>
                </a:extLst>
              </p:cNvPr>
              <p:cNvSpPr>
                <a:spLocks noChangeShapeType="1"/>
              </p:cNvSpPr>
              <p:nvPr/>
            </p:nvSpPr>
            <p:spPr bwMode="auto">
              <a:xfrm flipH="1">
                <a:off x="4123" y="3129"/>
                <a:ext cx="229" cy="336"/>
              </a:xfrm>
              <a:prstGeom prst="line">
                <a:avLst/>
              </a:prstGeom>
              <a:noFill/>
              <a:ln w="38100">
                <a:solidFill>
                  <a:schemeClr val="accent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31" name="Line 19">
                <a:extLst>
                  <a:ext uri="{FF2B5EF4-FFF2-40B4-BE49-F238E27FC236}">
                    <a16:creationId xmlns:a16="http://schemas.microsoft.com/office/drawing/2014/main" id="{79FF1190-2017-43A8-9FB6-475F32B8C0EC}"/>
                  </a:ext>
                </a:extLst>
              </p:cNvPr>
              <p:cNvSpPr>
                <a:spLocks noChangeShapeType="1"/>
              </p:cNvSpPr>
              <p:nvPr/>
            </p:nvSpPr>
            <p:spPr bwMode="auto">
              <a:xfrm flipH="1">
                <a:off x="3696" y="3120"/>
                <a:ext cx="480" cy="48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32" name="Line 20">
                <a:extLst>
                  <a:ext uri="{FF2B5EF4-FFF2-40B4-BE49-F238E27FC236}">
                    <a16:creationId xmlns:a16="http://schemas.microsoft.com/office/drawing/2014/main" id="{05746CC8-A7B2-4D46-8A96-1A8467759A2E}"/>
                  </a:ext>
                </a:extLst>
              </p:cNvPr>
              <p:cNvSpPr>
                <a:spLocks noChangeShapeType="1"/>
              </p:cNvSpPr>
              <p:nvPr/>
            </p:nvSpPr>
            <p:spPr bwMode="auto">
              <a:xfrm flipV="1">
                <a:off x="4176" y="2592"/>
                <a:ext cx="0" cy="528"/>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3818BFA6-652A-4AFB-9A94-9AEA32ABAC64}"/>
                    </a:ext>
                  </a:extLst>
                </p:cNvPr>
                <p:cNvSpPr/>
                <p:nvPr/>
              </p:nvSpPr>
              <p:spPr>
                <a:xfrm>
                  <a:off x="10771761" y="5299041"/>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𝑥</m:t>
                        </m:r>
                      </m:oMath>
                    </m:oMathPara>
                  </a14:m>
                  <a:endParaRPr lang="zh-CN" altLang="en-US" sz="2800" dirty="0"/>
                </a:p>
              </p:txBody>
            </p:sp>
          </mc:Choice>
          <mc:Fallback xmlns="">
            <p:sp>
              <p:nvSpPr>
                <p:cNvPr id="10" name="矩形 9">
                  <a:extLst>
                    <a:ext uri="{FF2B5EF4-FFF2-40B4-BE49-F238E27FC236}">
                      <a16:creationId xmlns:a16="http://schemas.microsoft.com/office/drawing/2014/main" id="{3818BFA6-652A-4AFB-9A94-9AEA32ABAC64}"/>
                    </a:ext>
                  </a:extLst>
                </p:cNvPr>
                <p:cNvSpPr>
                  <a:spLocks noRot="1" noChangeAspect="1" noMove="1" noResize="1" noEditPoints="1" noAdjustHandles="1" noChangeArrowheads="1" noChangeShapeType="1" noTextEdit="1"/>
                </p:cNvSpPr>
                <p:nvPr/>
              </p:nvSpPr>
              <p:spPr>
                <a:xfrm>
                  <a:off x="10771761" y="5299041"/>
                  <a:ext cx="48571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id="{6F2A44C2-0338-4BE2-884B-6D121EB718AA}"/>
                    </a:ext>
                  </a:extLst>
                </p:cNvPr>
                <p:cNvSpPr/>
                <p:nvPr/>
              </p:nvSpPr>
              <p:spPr>
                <a:xfrm>
                  <a:off x="8834211" y="4021444"/>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𝑦</m:t>
                        </m:r>
                      </m:oMath>
                    </m:oMathPara>
                  </a14:m>
                  <a:endParaRPr lang="zh-CN" altLang="en-US" sz="2800" dirty="0"/>
                </a:p>
              </p:txBody>
            </p:sp>
          </mc:Choice>
          <mc:Fallback xmlns="">
            <p:sp>
              <p:nvSpPr>
                <p:cNvPr id="41" name="矩形 40">
                  <a:extLst>
                    <a:ext uri="{FF2B5EF4-FFF2-40B4-BE49-F238E27FC236}">
                      <a16:creationId xmlns:a16="http://schemas.microsoft.com/office/drawing/2014/main" id="{6F2A44C2-0338-4BE2-884B-6D121EB718AA}"/>
                    </a:ext>
                  </a:extLst>
                </p:cNvPr>
                <p:cNvSpPr>
                  <a:spLocks noRot="1" noChangeAspect="1" noMove="1" noResize="1" noEditPoints="1" noAdjustHandles="1" noChangeArrowheads="1" noChangeShapeType="1" noTextEdit="1"/>
                </p:cNvSpPr>
                <p:nvPr/>
              </p:nvSpPr>
              <p:spPr>
                <a:xfrm>
                  <a:off x="8834211" y="4021444"/>
                  <a:ext cx="49058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1FD8744F-4DB1-418A-9167-A46BF4F9F1CE}"/>
                    </a:ext>
                  </a:extLst>
                </p:cNvPr>
                <p:cNvSpPr/>
                <p:nvPr/>
              </p:nvSpPr>
              <p:spPr>
                <a:xfrm>
                  <a:off x="8043239" y="5701682"/>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𝑧</m:t>
                        </m:r>
                      </m:oMath>
                    </m:oMathPara>
                  </a14:m>
                  <a:endParaRPr lang="zh-CN" altLang="en-US" sz="2800" dirty="0"/>
                </a:p>
              </p:txBody>
            </p:sp>
          </mc:Choice>
          <mc:Fallback xmlns="">
            <p:sp>
              <p:nvSpPr>
                <p:cNvPr id="42" name="矩形 41">
                  <a:extLst>
                    <a:ext uri="{FF2B5EF4-FFF2-40B4-BE49-F238E27FC236}">
                      <a16:creationId xmlns:a16="http://schemas.microsoft.com/office/drawing/2014/main" id="{1FD8744F-4DB1-418A-9167-A46BF4F9F1CE}"/>
                    </a:ext>
                  </a:extLst>
                </p:cNvPr>
                <p:cNvSpPr>
                  <a:spLocks noRot="1" noChangeAspect="1" noMove="1" noResize="1" noEditPoints="1" noAdjustHandles="1" noChangeArrowheads="1" noChangeShapeType="1" noTextEdit="1"/>
                </p:cNvSpPr>
                <p:nvPr/>
              </p:nvSpPr>
              <p:spPr>
                <a:xfrm>
                  <a:off x="8043239" y="5701682"/>
                  <a:ext cx="46333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80C0E3FE-2E3F-4F74-8985-B4E1957965C2}"/>
                    </a:ext>
                  </a:extLst>
                </p:cNvPr>
                <p:cNvSpPr/>
                <p:nvPr/>
              </p:nvSpPr>
              <p:spPr>
                <a:xfrm>
                  <a:off x="9255147" y="4384864"/>
                  <a:ext cx="677173"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𝑦</m:t>
                            </m:r>
                          </m:sub>
                        </m:sSub>
                      </m:oMath>
                    </m:oMathPara>
                  </a14:m>
                  <a:endParaRPr lang="zh-CN" altLang="en-US" sz="2800" dirty="0"/>
                </a:p>
              </p:txBody>
            </p:sp>
          </mc:Choice>
          <mc:Fallback xmlns="">
            <p:sp>
              <p:nvSpPr>
                <p:cNvPr id="11" name="矩形 10">
                  <a:extLst>
                    <a:ext uri="{FF2B5EF4-FFF2-40B4-BE49-F238E27FC236}">
                      <a16:creationId xmlns:a16="http://schemas.microsoft.com/office/drawing/2014/main" id="{80C0E3FE-2E3F-4F74-8985-B4E1957965C2}"/>
                    </a:ext>
                  </a:extLst>
                </p:cNvPr>
                <p:cNvSpPr>
                  <a:spLocks noRot="1" noChangeAspect="1" noMove="1" noResize="1" noEditPoints="1" noAdjustHandles="1" noChangeArrowheads="1" noChangeShapeType="1" noTextEdit="1"/>
                </p:cNvSpPr>
                <p:nvPr/>
              </p:nvSpPr>
              <p:spPr>
                <a:xfrm>
                  <a:off x="9255147" y="4384864"/>
                  <a:ext cx="677173" cy="55720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C858373B-EF6F-4DA4-BF4F-33ACA4C31D9A}"/>
                    </a:ext>
                  </a:extLst>
                </p:cNvPr>
                <p:cNvSpPr/>
                <p:nvPr/>
              </p:nvSpPr>
              <p:spPr>
                <a:xfrm>
                  <a:off x="9149870" y="5718148"/>
                  <a:ext cx="6844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𝐻</m:t>
                            </m:r>
                          </m:e>
                          <m:sub>
                            <m:r>
                              <a:rPr lang="en-US" altLang="zh-CN" sz="2800" b="0" i="1" smtClean="0">
                                <a:solidFill>
                                  <a:srgbClr val="0000FF"/>
                                </a:solidFill>
                                <a:latin typeface="Cambria Math" panose="02040503050406030204" pitchFamily="18" charset="0"/>
                              </a:rPr>
                              <m:t>𝑧</m:t>
                            </m:r>
                          </m:sub>
                        </m:sSub>
                      </m:oMath>
                    </m:oMathPara>
                  </a14:m>
                  <a:endParaRPr lang="zh-CN" altLang="en-US" sz="2800" dirty="0"/>
                </a:p>
              </p:txBody>
            </p:sp>
          </mc:Choice>
          <mc:Fallback xmlns="">
            <p:sp>
              <p:nvSpPr>
                <p:cNvPr id="44" name="矩形 43">
                  <a:extLst>
                    <a:ext uri="{FF2B5EF4-FFF2-40B4-BE49-F238E27FC236}">
                      <a16:creationId xmlns:a16="http://schemas.microsoft.com/office/drawing/2014/main" id="{C858373B-EF6F-4DA4-BF4F-33ACA4C31D9A}"/>
                    </a:ext>
                  </a:extLst>
                </p:cNvPr>
                <p:cNvSpPr>
                  <a:spLocks noRot="1" noChangeAspect="1" noMove="1" noResize="1" noEditPoints="1" noAdjustHandles="1" noChangeArrowheads="1" noChangeShapeType="1" noTextEdit="1"/>
                </p:cNvSpPr>
                <p:nvPr/>
              </p:nvSpPr>
              <p:spPr>
                <a:xfrm>
                  <a:off x="9149870" y="5718148"/>
                  <a:ext cx="684418"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51BD84D-78F7-40A4-B3E9-DC73C71F5BBC}"/>
                    </a:ext>
                  </a:extLst>
                </p:cNvPr>
                <p:cNvSpPr txBox="1"/>
                <p:nvPr/>
              </p:nvSpPr>
              <p:spPr>
                <a:xfrm>
                  <a:off x="10096646" y="4688181"/>
                  <a:ext cx="305660"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𝑢</m:t>
                        </m:r>
                      </m:oMath>
                    </m:oMathPara>
                  </a14:m>
                  <a:endParaRPr lang="zh-CN" altLang="en-US" sz="2800" dirty="0">
                    <a:solidFill>
                      <a:srgbClr val="0000FF"/>
                    </a:solidFill>
                    <a:latin typeface="+mn-lt"/>
                    <a:ea typeface="+mn-ea"/>
                  </a:endParaRPr>
                </a:p>
              </p:txBody>
            </p:sp>
          </mc:Choice>
          <mc:Fallback xmlns="">
            <p:sp>
              <p:nvSpPr>
                <p:cNvPr id="12" name="文本框 11">
                  <a:extLst>
                    <a:ext uri="{FF2B5EF4-FFF2-40B4-BE49-F238E27FC236}">
                      <a16:creationId xmlns:a16="http://schemas.microsoft.com/office/drawing/2014/main" id="{051BD84D-78F7-40A4-B3E9-DC73C71F5BBC}"/>
                    </a:ext>
                  </a:extLst>
                </p:cNvPr>
                <p:cNvSpPr txBox="1">
                  <a:spLocks noRot="1" noChangeAspect="1" noMove="1" noResize="1" noEditPoints="1" noAdjustHandles="1" noChangeArrowheads="1" noChangeShapeType="1" noTextEdit="1"/>
                </p:cNvSpPr>
                <p:nvPr/>
              </p:nvSpPr>
              <p:spPr>
                <a:xfrm>
                  <a:off x="10096646" y="4688181"/>
                  <a:ext cx="305660" cy="430887"/>
                </a:xfrm>
                <a:prstGeom prst="rect">
                  <a:avLst/>
                </a:prstGeom>
                <a:blipFill>
                  <a:blip r:embed="rId1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71175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wipe(left)">
                                      <p:cBhvr>
                                        <p:cTn id="7" dur="500"/>
                                        <p:tgtEl>
                                          <p:spTgt spid="296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03"/>
                                        </p:tgtEl>
                                        <p:attrNameLst>
                                          <p:attrName>style.visibility</p:attrName>
                                        </p:attrNameLst>
                                      </p:cBhvr>
                                      <p:to>
                                        <p:strVal val="visible"/>
                                      </p:to>
                                    </p:set>
                                    <p:animEffect transition="in" filter="wipe(left)">
                                      <p:cBhvr>
                                        <p:cTn id="17" dur="500"/>
                                        <p:tgtEl>
                                          <p:spTgt spid="297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702"/>
                                        </p:tgtEl>
                                        <p:attrNameLst>
                                          <p:attrName>style.visibility</p:attrName>
                                        </p:attrNameLst>
                                      </p:cBhvr>
                                      <p:to>
                                        <p:strVal val="visible"/>
                                      </p:to>
                                    </p:set>
                                    <p:animEffect transition="in" filter="wipe(left)">
                                      <p:cBhvr>
                                        <p:cTn id="22" dur="500"/>
                                        <p:tgtEl>
                                          <p:spTgt spid="2970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left)">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wipe(left)">
                                      <p:cBhvr>
                                        <p:cTn id="52" dur="500"/>
                                        <p:tgtEl>
                                          <p:spTgt spid="3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8240"/>
                                        </p:tgtEl>
                                        <p:attrNameLst>
                                          <p:attrName>style.visibility</p:attrName>
                                        </p:attrNameLst>
                                      </p:cBhvr>
                                      <p:to>
                                        <p:strVal val="visible"/>
                                      </p:to>
                                    </p:set>
                                    <p:animEffect transition="in" filter="wipe(left)">
                                      <p:cBhvr>
                                        <p:cTn id="57" dur="500"/>
                                        <p:tgtEl>
                                          <p:spTgt spid="13824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29702" grpId="0" animBg="1"/>
      <p:bldP spid="29703" grpId="0"/>
      <p:bldP spid="4" grpId="0"/>
      <p:bldP spid="13" grpId="0"/>
      <p:bldP spid="18" grpId="0"/>
      <p:bldP spid="8" grpId="0" animBg="1"/>
      <p:bldP spid="37" grpId="0" animBg="1"/>
      <p:bldP spid="38" grpId="0" animBg="1"/>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70" name="Rectangle 3"/>
          <p:cNvSpPr>
            <a:spLocks noChangeArrowheads="1"/>
          </p:cNvSpPr>
          <p:nvPr/>
        </p:nvSpPr>
        <p:spPr bwMode="auto">
          <a:xfrm>
            <a:off x="6170730" y="472307"/>
            <a:ext cx="2347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ea"/>
                <a:ea typeface="+mn-ea"/>
              </a:rPr>
              <a:t>波动方程</a:t>
            </a:r>
          </a:p>
        </p:txBody>
      </p:sp>
      <mc:AlternateContent xmlns:mc="http://schemas.openxmlformats.org/markup-compatibility/2006" xmlns:a14="http://schemas.microsoft.com/office/drawing/2010/main">
        <mc:Choice Requires="a14">
          <p:sp>
            <p:nvSpPr>
              <p:cNvPr id="142365" name="Text Box 14"/>
              <p:cNvSpPr txBox="1">
                <a:spLocks noChangeArrowheads="1"/>
              </p:cNvSpPr>
              <p:nvPr/>
            </p:nvSpPr>
            <p:spPr bwMode="auto">
              <a:xfrm>
                <a:off x="6170730" y="2254678"/>
                <a:ext cx="2209800" cy="519113"/>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 xmlns:m="http://schemas.openxmlformats.org/officeDocument/2006/math">
                    <m:r>
                      <a:rPr lang="zh-CN" altLang="en-US" sz="2800" i="1">
                        <a:solidFill>
                          <a:srgbClr val="0000FF"/>
                        </a:solidFill>
                        <a:latin typeface="Cambria Math" panose="02040503050406030204" pitchFamily="18" charset="0"/>
                      </a:rPr>
                      <m:t>𝜉</m:t>
                    </m:r>
                  </m:oMath>
                </a14:m>
                <a:r>
                  <a:rPr kumimoji="0" lang="zh-CN" altLang="en-US" sz="2800" dirty="0">
                    <a:solidFill>
                      <a:srgbClr val="0000FF"/>
                    </a:solidFill>
                    <a:latin typeface="+mn-ea"/>
                    <a:ea typeface="+mn-ea"/>
                  </a:rPr>
                  <a:t>任一物理量</a:t>
                </a:r>
              </a:p>
            </p:txBody>
          </p:sp>
        </mc:Choice>
        <mc:Fallback xmlns="">
          <p:sp>
            <p:nvSpPr>
              <p:cNvPr id="142365" name="Text Box 14"/>
              <p:cNvSpPr txBox="1">
                <a:spLocks noRot="1" noChangeAspect="1" noMove="1" noResize="1" noEditPoints="1" noAdjustHandles="1" noChangeArrowheads="1" noChangeShapeType="1" noTextEdit="1"/>
              </p:cNvSpPr>
              <p:nvPr/>
            </p:nvSpPr>
            <p:spPr bwMode="auto">
              <a:xfrm>
                <a:off x="6170730" y="2254678"/>
                <a:ext cx="2209800" cy="519113"/>
              </a:xfrm>
              <a:prstGeom prst="rect">
                <a:avLst/>
              </a:prstGeom>
              <a:blipFill>
                <a:blip r:embed="rId3"/>
                <a:stretch>
                  <a:fillRect t="-12941" r="-2204"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762" name="Text Box 18"/>
              <p:cNvSpPr txBox="1">
                <a:spLocks noChangeArrowheads="1"/>
              </p:cNvSpPr>
              <p:nvPr/>
            </p:nvSpPr>
            <p:spPr bwMode="auto">
              <a:xfrm>
                <a:off x="986123" y="3241514"/>
                <a:ext cx="3048000"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物理量是</a:t>
                </a:r>
                <a14:m>
                  <m:oMath xmlns:m="http://schemas.openxmlformats.org/officeDocument/2006/math">
                    <m:r>
                      <a:rPr lang="en-US" altLang="zh-CN" sz="2800" i="1">
                        <a:solidFill>
                          <a:srgbClr val="0000FF"/>
                        </a:solidFill>
                        <a:latin typeface="Cambria Math" panose="02040503050406030204" pitchFamily="18" charset="0"/>
                      </a:rPr>
                      <m:t>𝐸</m:t>
                    </m:r>
                  </m:oMath>
                </a14:m>
                <a:r>
                  <a:rPr kumimoji="0" lang="zh-CN" altLang="en-US" sz="2800" dirty="0">
                    <a:solidFill>
                      <a:srgbClr val="0000FF"/>
                    </a:solidFill>
                    <a:latin typeface="+mn-ea"/>
                    <a:ea typeface="+mn-ea"/>
                  </a:rPr>
                  <a:t>和</a:t>
                </a:r>
                <a14:m>
                  <m:oMath xmlns:m="http://schemas.openxmlformats.org/officeDocument/2006/math">
                    <m:r>
                      <a:rPr lang="en-US" altLang="zh-CN" sz="2800" i="1">
                        <a:solidFill>
                          <a:srgbClr val="0000FF"/>
                        </a:solidFill>
                        <a:latin typeface="Cambria Math" panose="02040503050406030204" pitchFamily="18" charset="0"/>
                      </a:rPr>
                      <m:t>𝐻</m:t>
                    </m:r>
                  </m:oMath>
                </a14:m>
                <a:endParaRPr kumimoji="0" lang="zh-CN" altLang="en-US" sz="2800" dirty="0">
                  <a:solidFill>
                    <a:srgbClr val="0000FF"/>
                  </a:solidFill>
                  <a:latin typeface="+mn-ea"/>
                  <a:ea typeface="+mn-ea"/>
                </a:endParaRPr>
              </a:p>
            </p:txBody>
          </p:sp>
        </mc:Choice>
        <mc:Fallback xmlns="">
          <p:sp>
            <p:nvSpPr>
              <p:cNvPr id="31762" name="Text Box 18"/>
              <p:cNvSpPr txBox="1">
                <a:spLocks noRot="1" noChangeAspect="1" noMove="1" noResize="1" noEditPoints="1" noAdjustHandles="1" noChangeArrowheads="1" noChangeShapeType="1" noTextEdit="1"/>
              </p:cNvSpPr>
              <p:nvPr/>
            </p:nvSpPr>
            <p:spPr bwMode="auto">
              <a:xfrm>
                <a:off x="986123" y="3241514"/>
                <a:ext cx="3048000" cy="523220"/>
              </a:xfrm>
              <a:prstGeom prst="rect">
                <a:avLst/>
              </a:prstGeom>
              <a:blipFill>
                <a:blip r:embed="rId4"/>
                <a:stretch>
                  <a:fillRect l="-4200"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p:sp>
        <p:nvSpPr>
          <p:cNvPr id="31763" name="Text Box 19"/>
          <p:cNvSpPr txBox="1">
            <a:spLocks noChangeArrowheads="1"/>
          </p:cNvSpPr>
          <p:nvPr/>
        </p:nvSpPr>
        <p:spPr bwMode="auto">
          <a:xfrm>
            <a:off x="978877" y="4131350"/>
            <a:ext cx="1752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ea"/>
                <a:ea typeface="+mn-ea"/>
              </a:rPr>
              <a:t>波速是</a:t>
            </a:r>
          </a:p>
        </p:txBody>
      </p:sp>
      <p:grpSp>
        <p:nvGrpSpPr>
          <p:cNvPr id="7" name="Group 20"/>
          <p:cNvGrpSpPr>
            <a:grpSpLocks/>
          </p:cNvGrpSpPr>
          <p:nvPr/>
        </p:nvGrpSpPr>
        <p:grpSpPr bwMode="auto">
          <a:xfrm>
            <a:off x="4484077" y="1166446"/>
            <a:ext cx="1219200" cy="762000"/>
            <a:chOff x="2544" y="864"/>
            <a:chExt cx="768" cy="480"/>
          </a:xfrm>
        </p:grpSpPr>
        <p:sp>
          <p:nvSpPr>
            <p:cNvPr id="142360" name="Text Box 21"/>
            <p:cNvSpPr txBox="1">
              <a:spLocks noChangeArrowheads="1"/>
            </p:cNvSpPr>
            <p:nvPr/>
          </p:nvSpPr>
          <p:spPr bwMode="auto">
            <a:xfrm>
              <a:off x="2592" y="864"/>
              <a:ext cx="7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ea"/>
                  <a:ea typeface="+mn-ea"/>
                </a:rPr>
                <a:t>比较</a:t>
              </a:r>
            </a:p>
          </p:txBody>
        </p:sp>
        <p:sp>
          <p:nvSpPr>
            <p:cNvPr id="142361" name="AutoShape 22"/>
            <p:cNvSpPr>
              <a:spLocks noChangeArrowheads="1"/>
            </p:cNvSpPr>
            <p:nvPr/>
          </p:nvSpPr>
          <p:spPr bwMode="auto">
            <a:xfrm>
              <a:off x="2544" y="1200"/>
              <a:ext cx="768" cy="144"/>
            </a:xfrm>
            <a:prstGeom prst="leftRightArrow">
              <a:avLst>
                <a:gd name="adj1" fmla="val 50000"/>
                <a:gd name="adj2" fmla="val 106667"/>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3CEC7286-5D20-4D4E-BAAB-168F26280F4C}"/>
                  </a:ext>
                </a:extLst>
              </p:cNvPr>
              <p:cNvSpPr txBox="1"/>
              <p:nvPr/>
            </p:nvSpPr>
            <p:spPr>
              <a:xfrm>
                <a:off x="986123" y="937752"/>
                <a:ext cx="2542427" cy="876394"/>
              </a:xfrm>
              <a:prstGeom prst="rect">
                <a:avLst/>
              </a:prstGeom>
              <a:noFill/>
              <a:ln>
                <a:solidFill>
                  <a:schemeClr val="accent1"/>
                </a:solidFill>
              </a:ln>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m:t>
                              </m:r>
                            </m:e>
                            <m:sup>
                              <m:r>
                                <a:rPr lang="en-US" altLang="zh-CN" sz="2800" i="1">
                                  <a:solidFill>
                                    <a:srgbClr val="0000FF"/>
                                  </a:solidFill>
                                  <a:latin typeface="Cambria Math" panose="02040503050406030204" pitchFamily="18" charset="0"/>
                                </a:rPr>
                                <m:t>2</m:t>
                              </m:r>
                            </m:sup>
                          </m:sSup>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𝑦</m:t>
                              </m:r>
                            </m:sub>
                          </m:sSub>
                        </m:num>
                        <m:den>
                          <m:r>
                            <a:rPr lang="zh-CN" altLang="en-US"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den>
                      </m:f>
                      <m:r>
                        <a:rPr lang="en-US" altLang="zh-CN" sz="2800" b="0" i="1" smtClean="0">
                          <a:solidFill>
                            <a:srgbClr val="0000FF"/>
                          </a:solidFill>
                          <a:latin typeface="Cambria Math" panose="02040503050406030204" pitchFamily="18" charset="0"/>
                          <a:ea typeface="+mn-ea"/>
                        </a:rPr>
                        <m:t>=</m:t>
                      </m:r>
                      <m:r>
                        <a:rPr lang="zh-CN" altLang="en-US" sz="2800" b="0" i="1" smtClean="0">
                          <a:solidFill>
                            <a:srgbClr val="0000FF"/>
                          </a:solidFill>
                          <a:latin typeface="Cambria Math" panose="02040503050406030204" pitchFamily="18" charset="0"/>
                          <a:ea typeface="+mn-ea"/>
                        </a:rPr>
                        <m:t>𝜇𝜀</m:t>
                      </m:r>
                      <m:f>
                        <m:fPr>
                          <m:ctrlPr>
                            <a:rPr lang="en-US" altLang="zh-CN" sz="2800" b="0" i="1" smtClean="0">
                              <a:solidFill>
                                <a:srgbClr val="0000FF"/>
                              </a:solidFill>
                              <a:latin typeface="Cambria Math" panose="02040503050406030204" pitchFamily="18" charset="0"/>
                              <a:ea typeface="+mn-ea"/>
                            </a:rPr>
                          </m:ctrlPr>
                        </m:fPr>
                        <m:num>
                          <m:sSup>
                            <m:sSupPr>
                              <m:ctrlPr>
                                <a:rPr lang="en-US" altLang="zh-CN" sz="2800" b="0" i="1" smtClean="0">
                                  <a:solidFill>
                                    <a:srgbClr val="0000FF"/>
                                  </a:solidFill>
                                  <a:latin typeface="Cambria Math" panose="02040503050406030204" pitchFamily="18" charset="0"/>
                                  <a:ea typeface="+mn-ea"/>
                                </a:rPr>
                              </m:ctrlPr>
                            </m:sSupPr>
                            <m:e>
                              <m:r>
                                <a:rPr lang="zh-CN" altLang="en-US" sz="2800" b="0" i="1" smtClean="0">
                                  <a:solidFill>
                                    <a:srgbClr val="0000FF"/>
                                  </a:solidFill>
                                  <a:latin typeface="Cambria Math" panose="02040503050406030204" pitchFamily="18" charset="0"/>
                                  <a:ea typeface="+mn-ea"/>
                                </a:rPr>
                                <m:t>𝜕</m:t>
                              </m:r>
                            </m:e>
                            <m:sup>
                              <m:r>
                                <a:rPr lang="en-US" altLang="zh-CN" sz="2800" b="0" i="1" smtClean="0">
                                  <a:solidFill>
                                    <a:srgbClr val="0000FF"/>
                                  </a:solidFill>
                                  <a:latin typeface="Cambria Math" panose="02040503050406030204" pitchFamily="18" charset="0"/>
                                  <a:ea typeface="+mn-ea"/>
                                </a:rPr>
                                <m:t>2</m:t>
                              </m:r>
                            </m:sup>
                          </m:sSup>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𝑦</m:t>
                              </m:r>
                            </m:sub>
                          </m:sSub>
                        </m:num>
                        <m:den>
                          <m:r>
                            <a:rPr lang="zh-CN" altLang="en-US" sz="2800" b="0" i="1" smtClean="0">
                              <a:solidFill>
                                <a:srgbClr val="0000FF"/>
                              </a:solidFill>
                              <a:latin typeface="Cambria Math" panose="02040503050406030204" pitchFamily="18" charset="0"/>
                              <a:ea typeface="+mn-ea"/>
                            </a:rPr>
                            <m:t>𝜕</m:t>
                          </m:r>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36" name="文本框 35">
                <a:extLst>
                  <a:ext uri="{FF2B5EF4-FFF2-40B4-BE49-F238E27FC236}">
                    <a16:creationId xmlns:a16="http://schemas.microsoft.com/office/drawing/2014/main" id="{3CEC7286-5D20-4D4E-BAAB-168F26280F4C}"/>
                  </a:ext>
                </a:extLst>
              </p:cNvPr>
              <p:cNvSpPr txBox="1">
                <a:spLocks noRot="1" noChangeAspect="1" noMove="1" noResize="1" noEditPoints="1" noAdjustHandles="1" noChangeArrowheads="1" noChangeShapeType="1" noTextEdit="1"/>
              </p:cNvSpPr>
              <p:nvPr/>
            </p:nvSpPr>
            <p:spPr>
              <a:xfrm>
                <a:off x="986123" y="937752"/>
                <a:ext cx="2542427" cy="876394"/>
              </a:xfrm>
              <a:prstGeom prst="rect">
                <a:avLst/>
              </a:prstGeom>
              <a:blipFill>
                <a:blip r:embed="rId5"/>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F6D733DC-8FA8-4AAA-8021-F4954EE79404}"/>
                  </a:ext>
                </a:extLst>
              </p:cNvPr>
              <p:cNvSpPr txBox="1"/>
              <p:nvPr/>
            </p:nvSpPr>
            <p:spPr>
              <a:xfrm>
                <a:off x="978877" y="2056687"/>
                <a:ext cx="2556917" cy="864596"/>
              </a:xfrm>
              <a:prstGeom prst="rect">
                <a:avLst/>
              </a:prstGeom>
              <a:noFill/>
              <a:ln>
                <a:solidFill>
                  <a:schemeClr val="accent1"/>
                </a:solidFill>
              </a:ln>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m:t>
                              </m:r>
                            </m:e>
                            <m:sup>
                              <m:r>
                                <a:rPr lang="en-US" altLang="zh-CN" sz="2800" i="1">
                                  <a:solidFill>
                                    <a:srgbClr val="0000FF"/>
                                  </a:solidFill>
                                  <a:latin typeface="Cambria Math" panose="02040503050406030204" pitchFamily="18" charset="0"/>
                                </a:rPr>
                                <m:t>2</m:t>
                              </m:r>
                            </m:sup>
                          </m:sSup>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𝐻</m:t>
                              </m:r>
                            </m:e>
                            <m:sub>
                              <m:r>
                                <a:rPr lang="en-US" altLang="zh-CN" sz="2800" b="0" i="1" smtClean="0">
                                  <a:solidFill>
                                    <a:srgbClr val="0000FF"/>
                                  </a:solidFill>
                                  <a:latin typeface="Cambria Math" panose="02040503050406030204" pitchFamily="18" charset="0"/>
                                </a:rPr>
                                <m:t>𝑧</m:t>
                              </m:r>
                            </m:sub>
                          </m:sSub>
                        </m:num>
                        <m:den>
                          <m:r>
                            <a:rPr lang="zh-CN" altLang="en-US"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den>
                      </m:f>
                      <m:r>
                        <a:rPr lang="en-US" altLang="zh-CN" sz="2800" b="0" i="1" smtClean="0">
                          <a:solidFill>
                            <a:srgbClr val="0000FF"/>
                          </a:solidFill>
                          <a:latin typeface="Cambria Math" panose="02040503050406030204" pitchFamily="18" charset="0"/>
                          <a:ea typeface="+mn-ea"/>
                        </a:rPr>
                        <m:t>=</m:t>
                      </m:r>
                      <m:r>
                        <a:rPr lang="zh-CN" altLang="en-US" sz="2800" b="0" i="1" smtClean="0">
                          <a:solidFill>
                            <a:srgbClr val="0000FF"/>
                          </a:solidFill>
                          <a:latin typeface="Cambria Math" panose="02040503050406030204" pitchFamily="18" charset="0"/>
                          <a:ea typeface="+mn-ea"/>
                        </a:rPr>
                        <m:t>𝜇𝜀</m:t>
                      </m:r>
                      <m:f>
                        <m:fPr>
                          <m:ctrlPr>
                            <a:rPr lang="en-US" altLang="zh-CN" sz="2800" b="0" i="1" smtClean="0">
                              <a:solidFill>
                                <a:srgbClr val="0000FF"/>
                              </a:solidFill>
                              <a:latin typeface="Cambria Math" panose="02040503050406030204" pitchFamily="18" charset="0"/>
                              <a:ea typeface="+mn-ea"/>
                            </a:rPr>
                          </m:ctrlPr>
                        </m:fPr>
                        <m:num>
                          <m:sSup>
                            <m:sSupPr>
                              <m:ctrlPr>
                                <a:rPr lang="en-US" altLang="zh-CN" sz="2800" b="0" i="1" smtClean="0">
                                  <a:solidFill>
                                    <a:srgbClr val="0000FF"/>
                                  </a:solidFill>
                                  <a:latin typeface="Cambria Math" panose="02040503050406030204" pitchFamily="18" charset="0"/>
                                  <a:ea typeface="+mn-ea"/>
                                </a:rPr>
                              </m:ctrlPr>
                            </m:sSupPr>
                            <m:e>
                              <m:r>
                                <a:rPr lang="zh-CN" altLang="en-US" sz="2800" b="0" i="1" smtClean="0">
                                  <a:solidFill>
                                    <a:srgbClr val="0000FF"/>
                                  </a:solidFill>
                                  <a:latin typeface="Cambria Math" panose="02040503050406030204" pitchFamily="18" charset="0"/>
                                  <a:ea typeface="+mn-ea"/>
                                </a:rPr>
                                <m:t>𝜕</m:t>
                              </m:r>
                            </m:e>
                            <m:sup>
                              <m:r>
                                <a:rPr lang="en-US" altLang="zh-CN" sz="2800" b="0" i="1" smtClean="0">
                                  <a:solidFill>
                                    <a:srgbClr val="0000FF"/>
                                  </a:solidFill>
                                  <a:latin typeface="Cambria Math" panose="02040503050406030204" pitchFamily="18" charset="0"/>
                                  <a:ea typeface="+mn-ea"/>
                                </a:rPr>
                                <m:t>2</m:t>
                              </m:r>
                            </m:sup>
                          </m:sSup>
                          <m:sSub>
                            <m:sSubPr>
                              <m:ctrlPr>
                                <a:rPr lang="en-US" altLang="zh-CN" sz="2800" b="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𝐻</m:t>
                              </m:r>
                            </m:e>
                            <m:sub>
                              <m:r>
                                <a:rPr lang="en-US" altLang="zh-CN" sz="2800" b="0" i="1" smtClean="0">
                                  <a:solidFill>
                                    <a:srgbClr val="0000FF"/>
                                  </a:solidFill>
                                  <a:latin typeface="Cambria Math" panose="02040503050406030204" pitchFamily="18" charset="0"/>
                                  <a:ea typeface="+mn-ea"/>
                                </a:rPr>
                                <m:t>𝑧</m:t>
                              </m:r>
                            </m:sub>
                          </m:sSub>
                        </m:num>
                        <m:den>
                          <m:r>
                            <a:rPr lang="zh-CN" altLang="en-US" sz="2800" b="0" i="1" smtClean="0">
                              <a:solidFill>
                                <a:srgbClr val="0000FF"/>
                              </a:solidFill>
                              <a:latin typeface="Cambria Math" panose="02040503050406030204" pitchFamily="18" charset="0"/>
                              <a:ea typeface="+mn-ea"/>
                            </a:rPr>
                            <m:t>𝜕</m:t>
                          </m:r>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37" name="文本框 36">
                <a:extLst>
                  <a:ext uri="{FF2B5EF4-FFF2-40B4-BE49-F238E27FC236}">
                    <a16:creationId xmlns:a16="http://schemas.microsoft.com/office/drawing/2014/main" id="{F6D733DC-8FA8-4AAA-8021-F4954EE79404}"/>
                  </a:ext>
                </a:extLst>
              </p:cNvPr>
              <p:cNvSpPr txBox="1">
                <a:spLocks noRot="1" noChangeAspect="1" noMove="1" noResize="1" noEditPoints="1" noAdjustHandles="1" noChangeArrowheads="1" noChangeShapeType="1" noTextEdit="1"/>
              </p:cNvSpPr>
              <p:nvPr/>
            </p:nvSpPr>
            <p:spPr>
              <a:xfrm>
                <a:off x="978877" y="2056687"/>
                <a:ext cx="2556917" cy="864596"/>
              </a:xfrm>
              <a:prstGeom prst="rect">
                <a:avLst/>
              </a:prstGeom>
              <a:blipFill>
                <a:blip r:embed="rId6"/>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04554249-0E0A-4A0C-AC51-CD2635836A2E}"/>
                  </a:ext>
                </a:extLst>
              </p:cNvPr>
              <p:cNvSpPr txBox="1"/>
              <p:nvPr/>
            </p:nvSpPr>
            <p:spPr>
              <a:xfrm>
                <a:off x="6246625" y="1090753"/>
                <a:ext cx="2157770" cy="864596"/>
              </a:xfrm>
              <a:prstGeom prst="rect">
                <a:avLst/>
              </a:prstGeom>
              <a:noFill/>
              <a:ln>
                <a:solidFill>
                  <a:schemeClr val="accent1"/>
                </a:solidFill>
              </a:ln>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zh-CN" altLang="en-US" sz="2800" i="1">
                                  <a:solidFill>
                                    <a:srgbClr val="0000FF"/>
                                  </a:solidFill>
                                  <a:latin typeface="Cambria Math" panose="02040503050406030204" pitchFamily="18" charset="0"/>
                                </a:rPr>
                                <m:t>𝜕</m:t>
                              </m:r>
                            </m:e>
                            <m:sup>
                              <m:r>
                                <a:rPr lang="en-US" altLang="zh-CN" sz="2800" i="1">
                                  <a:solidFill>
                                    <a:srgbClr val="0000FF"/>
                                  </a:solidFill>
                                  <a:latin typeface="Cambria Math" panose="02040503050406030204" pitchFamily="18" charset="0"/>
                                </a:rPr>
                                <m:t>2</m:t>
                              </m:r>
                            </m:sup>
                          </m:sSup>
                          <m:r>
                            <a:rPr lang="zh-CN" altLang="en-US" sz="2800" i="1" smtClean="0">
                              <a:solidFill>
                                <a:srgbClr val="0000FF"/>
                              </a:solidFill>
                              <a:latin typeface="Cambria Math" panose="02040503050406030204" pitchFamily="18" charset="0"/>
                            </a:rPr>
                            <m:t>𝜉</m:t>
                          </m:r>
                        </m:num>
                        <m:den>
                          <m:r>
                            <a:rPr lang="zh-CN" altLang="en-US"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den>
                      </m:f>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1</m:t>
                          </m:r>
                        </m:num>
                        <m:den>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𝑢</m:t>
                              </m:r>
                            </m:e>
                            <m:sup>
                              <m:r>
                                <a:rPr lang="en-US" altLang="zh-CN" sz="2800" i="1">
                                  <a:solidFill>
                                    <a:srgbClr val="0000FF"/>
                                  </a:solidFill>
                                  <a:latin typeface="Cambria Math" panose="02040503050406030204" pitchFamily="18" charset="0"/>
                                </a:rPr>
                                <m:t>2</m:t>
                              </m:r>
                            </m:sup>
                          </m:sSup>
                        </m:den>
                      </m:f>
                      <m:f>
                        <m:fPr>
                          <m:ctrlPr>
                            <a:rPr lang="en-US" altLang="zh-CN" sz="2800" b="0" i="1" smtClean="0">
                              <a:solidFill>
                                <a:srgbClr val="0000FF"/>
                              </a:solidFill>
                              <a:latin typeface="Cambria Math" panose="02040503050406030204" pitchFamily="18" charset="0"/>
                              <a:ea typeface="+mn-ea"/>
                            </a:rPr>
                          </m:ctrlPr>
                        </m:fPr>
                        <m:num>
                          <m:sSup>
                            <m:sSupPr>
                              <m:ctrlPr>
                                <a:rPr lang="en-US" altLang="zh-CN" sz="2800" b="0" i="1" smtClean="0">
                                  <a:solidFill>
                                    <a:srgbClr val="0000FF"/>
                                  </a:solidFill>
                                  <a:latin typeface="Cambria Math" panose="02040503050406030204" pitchFamily="18" charset="0"/>
                                  <a:ea typeface="+mn-ea"/>
                                </a:rPr>
                              </m:ctrlPr>
                            </m:sSupPr>
                            <m:e>
                              <m:r>
                                <a:rPr lang="zh-CN" altLang="en-US" sz="2800" b="0" i="1" smtClean="0">
                                  <a:solidFill>
                                    <a:srgbClr val="0000FF"/>
                                  </a:solidFill>
                                  <a:latin typeface="Cambria Math" panose="02040503050406030204" pitchFamily="18" charset="0"/>
                                  <a:ea typeface="+mn-ea"/>
                                </a:rPr>
                                <m:t>𝜕</m:t>
                              </m:r>
                            </m:e>
                            <m:sup>
                              <m:r>
                                <a:rPr lang="en-US" altLang="zh-CN" sz="2800" b="0" i="1" smtClean="0">
                                  <a:solidFill>
                                    <a:srgbClr val="0000FF"/>
                                  </a:solidFill>
                                  <a:latin typeface="Cambria Math" panose="02040503050406030204" pitchFamily="18" charset="0"/>
                                  <a:ea typeface="+mn-ea"/>
                                </a:rPr>
                                <m:t>2</m:t>
                              </m:r>
                            </m:sup>
                          </m:sSup>
                          <m:r>
                            <a:rPr lang="zh-CN" altLang="en-US" sz="2800" i="1">
                              <a:solidFill>
                                <a:srgbClr val="0000FF"/>
                              </a:solidFill>
                              <a:latin typeface="Cambria Math" panose="02040503050406030204" pitchFamily="18" charset="0"/>
                            </a:rPr>
                            <m:t>𝜉</m:t>
                          </m:r>
                        </m:num>
                        <m:den>
                          <m:r>
                            <a:rPr lang="zh-CN" altLang="en-US" sz="2800" b="0" i="1" smtClean="0">
                              <a:solidFill>
                                <a:srgbClr val="0000FF"/>
                              </a:solidFill>
                              <a:latin typeface="Cambria Math" panose="02040503050406030204" pitchFamily="18" charset="0"/>
                              <a:ea typeface="+mn-ea"/>
                            </a:rPr>
                            <m:t>𝜕</m:t>
                          </m:r>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38" name="文本框 37">
                <a:extLst>
                  <a:ext uri="{FF2B5EF4-FFF2-40B4-BE49-F238E27FC236}">
                    <a16:creationId xmlns:a16="http://schemas.microsoft.com/office/drawing/2014/main" id="{04554249-0E0A-4A0C-AC51-CD2635836A2E}"/>
                  </a:ext>
                </a:extLst>
              </p:cNvPr>
              <p:cNvSpPr txBox="1">
                <a:spLocks noRot="1" noChangeAspect="1" noMove="1" noResize="1" noEditPoints="1" noAdjustHandles="1" noChangeArrowheads="1" noChangeShapeType="1" noTextEdit="1"/>
              </p:cNvSpPr>
              <p:nvPr/>
            </p:nvSpPr>
            <p:spPr>
              <a:xfrm>
                <a:off x="6246625" y="1090753"/>
                <a:ext cx="2157770" cy="864596"/>
              </a:xfrm>
              <a:prstGeom prst="rect">
                <a:avLst/>
              </a:prstGeom>
              <a:blipFill>
                <a:blip r:embed="rId7"/>
                <a:stretch>
                  <a:fillRect/>
                </a:stretch>
              </a:blipFill>
              <a:ln>
                <a:solidFill>
                  <a:schemeClr val="accent1"/>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Text Box 6">
                <a:extLst>
                  <a:ext uri="{FF2B5EF4-FFF2-40B4-BE49-F238E27FC236}">
                    <a16:creationId xmlns:a16="http://schemas.microsoft.com/office/drawing/2014/main" id="{BF2D67C5-C079-43B6-ACBE-6DD598629A3E}"/>
                  </a:ext>
                </a:extLst>
              </p:cNvPr>
              <p:cNvSpPr txBox="1">
                <a:spLocks noChangeArrowheads="1"/>
              </p:cNvSpPr>
              <p:nvPr/>
            </p:nvSpPr>
            <p:spPr bwMode="auto">
              <a:xfrm>
                <a:off x="6170730" y="3467188"/>
                <a:ext cx="2904954" cy="523875"/>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沿</a:t>
                </a:r>
                <a14:m>
                  <m:oMath xmlns:m="http://schemas.openxmlformats.org/officeDocument/2006/math">
                    <m:r>
                      <a:rPr lang="en-US" altLang="zh-CN" sz="2800" i="1">
                        <a:solidFill>
                          <a:srgbClr val="0000FF"/>
                        </a:solidFill>
                        <a:latin typeface="Cambria Math" panose="02040503050406030204" pitchFamily="18" charset="0"/>
                      </a:rPr>
                      <m:t>𝑥</m:t>
                    </m:r>
                  </m:oMath>
                </a14:m>
                <a:r>
                  <a:rPr kumimoji="0" lang="zh-CN" altLang="en-US" sz="2800" dirty="0">
                    <a:solidFill>
                      <a:srgbClr val="0000FF"/>
                    </a:solidFill>
                    <a:latin typeface="+mn-ea"/>
                    <a:ea typeface="+mn-ea"/>
                  </a:rPr>
                  <a:t>方向传播</a:t>
                </a:r>
              </a:p>
            </p:txBody>
          </p:sp>
        </mc:Choice>
        <mc:Fallback xmlns="">
          <p:sp>
            <p:nvSpPr>
              <p:cNvPr id="39" name="Text Box 6">
                <a:extLst>
                  <a:ext uri="{FF2B5EF4-FFF2-40B4-BE49-F238E27FC236}">
                    <a16:creationId xmlns:a16="http://schemas.microsoft.com/office/drawing/2014/main" id="{BF2D67C5-C079-43B6-ACBE-6DD598629A3E}"/>
                  </a:ext>
                </a:extLst>
              </p:cNvPr>
              <p:cNvSpPr txBox="1">
                <a:spLocks noRot="1" noChangeAspect="1" noMove="1" noResize="1" noEditPoints="1" noAdjustHandles="1" noChangeArrowheads="1" noChangeShapeType="1" noTextEdit="1"/>
              </p:cNvSpPr>
              <p:nvPr/>
            </p:nvSpPr>
            <p:spPr bwMode="auto">
              <a:xfrm>
                <a:off x="6170730" y="3467188"/>
                <a:ext cx="2904954" cy="523875"/>
              </a:xfrm>
              <a:prstGeom prst="rect">
                <a:avLst/>
              </a:prstGeom>
              <a:blipFill>
                <a:blip r:embed="rId8"/>
                <a:stretch>
                  <a:fillRect l="-4193"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p:grpSp>
        <p:nvGrpSpPr>
          <p:cNvPr id="40" name="组合 39">
            <a:extLst>
              <a:ext uri="{FF2B5EF4-FFF2-40B4-BE49-F238E27FC236}">
                <a16:creationId xmlns:a16="http://schemas.microsoft.com/office/drawing/2014/main" id="{2AEDC90A-3D16-4C44-B156-BC8B3AE5907E}"/>
              </a:ext>
            </a:extLst>
          </p:cNvPr>
          <p:cNvGrpSpPr/>
          <p:nvPr/>
        </p:nvGrpSpPr>
        <p:grpSpPr>
          <a:xfrm>
            <a:off x="6049353" y="3951732"/>
            <a:ext cx="3214232" cy="2238259"/>
            <a:chOff x="8043239" y="4021444"/>
            <a:chExt cx="3214232" cy="2238259"/>
          </a:xfrm>
        </p:grpSpPr>
        <p:grpSp>
          <p:nvGrpSpPr>
            <p:cNvPr id="41" name="Group 8">
              <a:extLst>
                <a:ext uri="{FF2B5EF4-FFF2-40B4-BE49-F238E27FC236}">
                  <a16:creationId xmlns:a16="http://schemas.microsoft.com/office/drawing/2014/main" id="{7F6BCAF7-0231-4915-9762-CA59A18BCB5D}"/>
                </a:ext>
              </a:extLst>
            </p:cNvPr>
            <p:cNvGrpSpPr>
              <a:grpSpLocks/>
            </p:cNvGrpSpPr>
            <p:nvPr/>
          </p:nvGrpSpPr>
          <p:grpSpPr bwMode="auto">
            <a:xfrm>
              <a:off x="8348999" y="4422437"/>
              <a:ext cx="2767914" cy="1837266"/>
              <a:chOff x="3696" y="2592"/>
              <a:chExt cx="1536" cy="1008"/>
            </a:xfrm>
          </p:grpSpPr>
          <p:sp>
            <p:nvSpPr>
              <p:cNvPr id="48" name="Line 9">
                <a:extLst>
                  <a:ext uri="{FF2B5EF4-FFF2-40B4-BE49-F238E27FC236}">
                    <a16:creationId xmlns:a16="http://schemas.microsoft.com/office/drawing/2014/main" id="{A3E2B7D3-74C7-40EA-BBE9-25FA0D9884D2}"/>
                  </a:ext>
                </a:extLst>
              </p:cNvPr>
              <p:cNvSpPr>
                <a:spLocks noChangeShapeType="1"/>
              </p:cNvSpPr>
              <p:nvPr/>
            </p:nvSpPr>
            <p:spPr bwMode="auto">
              <a:xfrm>
                <a:off x="4161" y="3129"/>
                <a:ext cx="1071"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49" name="Line 10">
                <a:extLst>
                  <a:ext uri="{FF2B5EF4-FFF2-40B4-BE49-F238E27FC236}">
                    <a16:creationId xmlns:a16="http://schemas.microsoft.com/office/drawing/2014/main" id="{0BCAC691-EB43-4831-B5D6-CDBA9559EF18}"/>
                  </a:ext>
                </a:extLst>
              </p:cNvPr>
              <p:cNvSpPr>
                <a:spLocks noChangeShapeType="1"/>
              </p:cNvSpPr>
              <p:nvPr/>
            </p:nvSpPr>
            <p:spPr bwMode="auto">
              <a:xfrm>
                <a:off x="4543" y="2985"/>
                <a:ext cx="383" cy="0"/>
              </a:xfrm>
              <a:prstGeom prst="line">
                <a:avLst/>
              </a:prstGeom>
              <a:noFill/>
              <a:ln w="381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0" name="Line 11">
                <a:extLst>
                  <a:ext uri="{FF2B5EF4-FFF2-40B4-BE49-F238E27FC236}">
                    <a16:creationId xmlns:a16="http://schemas.microsoft.com/office/drawing/2014/main" id="{91BB0AEF-1A4D-49B1-8882-8F86E83AC8F4}"/>
                  </a:ext>
                </a:extLst>
              </p:cNvPr>
              <p:cNvSpPr>
                <a:spLocks noChangeShapeType="1"/>
              </p:cNvSpPr>
              <p:nvPr/>
            </p:nvSpPr>
            <p:spPr bwMode="auto">
              <a:xfrm>
                <a:off x="4352" y="2841"/>
                <a:ext cx="0" cy="288"/>
              </a:xfrm>
              <a:prstGeom prst="line">
                <a:avLst/>
              </a:prstGeom>
              <a:noFill/>
              <a:ln w="38100">
                <a:solidFill>
                  <a:srgbClr val="FF0033"/>
                </a:solidFill>
                <a:round/>
                <a:headEnd type="triangle" w="med" len="me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1" name="Line 12">
                <a:extLst>
                  <a:ext uri="{FF2B5EF4-FFF2-40B4-BE49-F238E27FC236}">
                    <a16:creationId xmlns:a16="http://schemas.microsoft.com/office/drawing/2014/main" id="{E22AD470-C4ED-4750-AB50-2B07149BEFA2}"/>
                  </a:ext>
                </a:extLst>
              </p:cNvPr>
              <p:cNvSpPr>
                <a:spLocks noChangeShapeType="1"/>
              </p:cNvSpPr>
              <p:nvPr/>
            </p:nvSpPr>
            <p:spPr bwMode="auto">
              <a:xfrm flipH="1">
                <a:off x="4123" y="3129"/>
                <a:ext cx="229" cy="336"/>
              </a:xfrm>
              <a:prstGeom prst="line">
                <a:avLst/>
              </a:prstGeom>
              <a:noFill/>
              <a:ln w="38100">
                <a:solidFill>
                  <a:schemeClr val="accent2"/>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2" name="Line 19">
                <a:extLst>
                  <a:ext uri="{FF2B5EF4-FFF2-40B4-BE49-F238E27FC236}">
                    <a16:creationId xmlns:a16="http://schemas.microsoft.com/office/drawing/2014/main" id="{420F116E-14E7-4A95-89AD-0F258CDBD449}"/>
                  </a:ext>
                </a:extLst>
              </p:cNvPr>
              <p:cNvSpPr>
                <a:spLocks noChangeShapeType="1"/>
              </p:cNvSpPr>
              <p:nvPr/>
            </p:nvSpPr>
            <p:spPr bwMode="auto">
              <a:xfrm flipH="1">
                <a:off x="3696" y="3120"/>
                <a:ext cx="480" cy="480"/>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3" name="Line 20">
                <a:extLst>
                  <a:ext uri="{FF2B5EF4-FFF2-40B4-BE49-F238E27FC236}">
                    <a16:creationId xmlns:a16="http://schemas.microsoft.com/office/drawing/2014/main" id="{0A63BA78-7D9F-4266-B99B-254A0101F4E1}"/>
                  </a:ext>
                </a:extLst>
              </p:cNvPr>
              <p:cNvSpPr>
                <a:spLocks noChangeShapeType="1"/>
              </p:cNvSpPr>
              <p:nvPr/>
            </p:nvSpPr>
            <p:spPr bwMode="auto">
              <a:xfrm flipV="1">
                <a:off x="4176" y="2592"/>
                <a:ext cx="0" cy="528"/>
              </a:xfrm>
              <a:prstGeom prst="line">
                <a:avLst/>
              </a:prstGeom>
              <a:noFill/>
              <a:ln w="3810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6CED7116-2517-4507-8AED-2AD693182CF5}"/>
                    </a:ext>
                  </a:extLst>
                </p:cNvPr>
                <p:cNvSpPr/>
                <p:nvPr/>
              </p:nvSpPr>
              <p:spPr>
                <a:xfrm>
                  <a:off x="10771761" y="5299041"/>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𝑥</m:t>
                        </m:r>
                      </m:oMath>
                    </m:oMathPara>
                  </a14:m>
                  <a:endParaRPr lang="zh-CN" altLang="en-US" sz="2800" dirty="0"/>
                </a:p>
              </p:txBody>
            </p:sp>
          </mc:Choice>
          <mc:Fallback xmlns="">
            <p:sp>
              <p:nvSpPr>
                <p:cNvPr id="42" name="矩形 41">
                  <a:extLst>
                    <a:ext uri="{FF2B5EF4-FFF2-40B4-BE49-F238E27FC236}">
                      <a16:creationId xmlns:a16="http://schemas.microsoft.com/office/drawing/2014/main" id="{6CED7116-2517-4507-8AED-2AD693182CF5}"/>
                    </a:ext>
                  </a:extLst>
                </p:cNvPr>
                <p:cNvSpPr>
                  <a:spLocks noRot="1" noChangeAspect="1" noMove="1" noResize="1" noEditPoints="1" noAdjustHandles="1" noChangeArrowheads="1" noChangeShapeType="1" noTextEdit="1"/>
                </p:cNvSpPr>
                <p:nvPr/>
              </p:nvSpPr>
              <p:spPr>
                <a:xfrm>
                  <a:off x="10771761" y="5299041"/>
                  <a:ext cx="48571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a:extLst>
                    <a:ext uri="{FF2B5EF4-FFF2-40B4-BE49-F238E27FC236}">
                      <a16:creationId xmlns:a16="http://schemas.microsoft.com/office/drawing/2014/main" id="{6EF78811-A927-4E28-988B-DB2701EB0A31}"/>
                    </a:ext>
                  </a:extLst>
                </p:cNvPr>
                <p:cNvSpPr/>
                <p:nvPr/>
              </p:nvSpPr>
              <p:spPr>
                <a:xfrm>
                  <a:off x="8834211" y="4021444"/>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𝑦</m:t>
                        </m:r>
                      </m:oMath>
                    </m:oMathPara>
                  </a14:m>
                  <a:endParaRPr lang="zh-CN" altLang="en-US" sz="2800" dirty="0"/>
                </a:p>
              </p:txBody>
            </p:sp>
          </mc:Choice>
          <mc:Fallback xmlns="">
            <p:sp>
              <p:nvSpPr>
                <p:cNvPr id="43" name="矩形 42">
                  <a:extLst>
                    <a:ext uri="{FF2B5EF4-FFF2-40B4-BE49-F238E27FC236}">
                      <a16:creationId xmlns:a16="http://schemas.microsoft.com/office/drawing/2014/main" id="{6EF78811-A927-4E28-988B-DB2701EB0A31}"/>
                    </a:ext>
                  </a:extLst>
                </p:cNvPr>
                <p:cNvSpPr>
                  <a:spLocks noRot="1" noChangeAspect="1" noMove="1" noResize="1" noEditPoints="1" noAdjustHandles="1" noChangeArrowheads="1" noChangeShapeType="1" noTextEdit="1"/>
                </p:cNvSpPr>
                <p:nvPr/>
              </p:nvSpPr>
              <p:spPr>
                <a:xfrm>
                  <a:off x="8834211" y="4021444"/>
                  <a:ext cx="49058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a:extLst>
                    <a:ext uri="{FF2B5EF4-FFF2-40B4-BE49-F238E27FC236}">
                      <a16:creationId xmlns:a16="http://schemas.microsoft.com/office/drawing/2014/main" id="{10E55886-7C96-4445-AEC3-D4FAB4BF0C35}"/>
                    </a:ext>
                  </a:extLst>
                </p:cNvPr>
                <p:cNvSpPr/>
                <p:nvPr/>
              </p:nvSpPr>
              <p:spPr>
                <a:xfrm>
                  <a:off x="8043239" y="5701682"/>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𝑧</m:t>
                        </m:r>
                      </m:oMath>
                    </m:oMathPara>
                  </a14:m>
                  <a:endParaRPr lang="zh-CN" altLang="en-US" sz="2800" dirty="0"/>
                </a:p>
              </p:txBody>
            </p:sp>
          </mc:Choice>
          <mc:Fallback xmlns="">
            <p:sp>
              <p:nvSpPr>
                <p:cNvPr id="44" name="矩形 43">
                  <a:extLst>
                    <a:ext uri="{FF2B5EF4-FFF2-40B4-BE49-F238E27FC236}">
                      <a16:creationId xmlns:a16="http://schemas.microsoft.com/office/drawing/2014/main" id="{10E55886-7C96-4445-AEC3-D4FAB4BF0C35}"/>
                    </a:ext>
                  </a:extLst>
                </p:cNvPr>
                <p:cNvSpPr>
                  <a:spLocks noRot="1" noChangeAspect="1" noMove="1" noResize="1" noEditPoints="1" noAdjustHandles="1" noChangeArrowheads="1" noChangeShapeType="1" noTextEdit="1"/>
                </p:cNvSpPr>
                <p:nvPr/>
              </p:nvSpPr>
              <p:spPr>
                <a:xfrm>
                  <a:off x="8043239" y="5701682"/>
                  <a:ext cx="46333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DEF9B832-D4B4-45E3-AB31-B1CD2C57C817}"/>
                    </a:ext>
                  </a:extLst>
                </p:cNvPr>
                <p:cNvSpPr/>
                <p:nvPr/>
              </p:nvSpPr>
              <p:spPr>
                <a:xfrm>
                  <a:off x="9255147" y="4384864"/>
                  <a:ext cx="677173"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𝑦</m:t>
                            </m:r>
                          </m:sub>
                        </m:sSub>
                      </m:oMath>
                    </m:oMathPara>
                  </a14:m>
                  <a:endParaRPr lang="zh-CN" altLang="en-US" sz="2800" dirty="0"/>
                </a:p>
              </p:txBody>
            </p:sp>
          </mc:Choice>
          <mc:Fallback xmlns="">
            <p:sp>
              <p:nvSpPr>
                <p:cNvPr id="45" name="矩形 44">
                  <a:extLst>
                    <a:ext uri="{FF2B5EF4-FFF2-40B4-BE49-F238E27FC236}">
                      <a16:creationId xmlns:a16="http://schemas.microsoft.com/office/drawing/2014/main" id="{DEF9B832-D4B4-45E3-AB31-B1CD2C57C817}"/>
                    </a:ext>
                  </a:extLst>
                </p:cNvPr>
                <p:cNvSpPr>
                  <a:spLocks noRot="1" noChangeAspect="1" noMove="1" noResize="1" noEditPoints="1" noAdjustHandles="1" noChangeArrowheads="1" noChangeShapeType="1" noTextEdit="1"/>
                </p:cNvSpPr>
                <p:nvPr/>
              </p:nvSpPr>
              <p:spPr>
                <a:xfrm>
                  <a:off x="9255147" y="4384864"/>
                  <a:ext cx="677173" cy="55720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246FC58F-183D-459F-AAD2-28BA366A7681}"/>
                    </a:ext>
                  </a:extLst>
                </p:cNvPr>
                <p:cNvSpPr/>
                <p:nvPr/>
              </p:nvSpPr>
              <p:spPr>
                <a:xfrm>
                  <a:off x="9149870" y="5718148"/>
                  <a:ext cx="6844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𝐻</m:t>
                            </m:r>
                          </m:e>
                          <m:sub>
                            <m:r>
                              <a:rPr lang="en-US" altLang="zh-CN" sz="2800" b="0" i="1" smtClean="0">
                                <a:solidFill>
                                  <a:srgbClr val="0000FF"/>
                                </a:solidFill>
                                <a:latin typeface="Cambria Math" panose="02040503050406030204" pitchFamily="18" charset="0"/>
                              </a:rPr>
                              <m:t>𝑧</m:t>
                            </m:r>
                          </m:sub>
                        </m:sSub>
                      </m:oMath>
                    </m:oMathPara>
                  </a14:m>
                  <a:endParaRPr lang="zh-CN" altLang="en-US" sz="2800" dirty="0"/>
                </a:p>
              </p:txBody>
            </p:sp>
          </mc:Choice>
          <mc:Fallback xmlns="">
            <p:sp>
              <p:nvSpPr>
                <p:cNvPr id="46" name="矩形 45">
                  <a:extLst>
                    <a:ext uri="{FF2B5EF4-FFF2-40B4-BE49-F238E27FC236}">
                      <a16:creationId xmlns:a16="http://schemas.microsoft.com/office/drawing/2014/main" id="{246FC58F-183D-459F-AAD2-28BA366A7681}"/>
                    </a:ext>
                  </a:extLst>
                </p:cNvPr>
                <p:cNvSpPr>
                  <a:spLocks noRot="1" noChangeAspect="1" noMove="1" noResize="1" noEditPoints="1" noAdjustHandles="1" noChangeArrowheads="1" noChangeShapeType="1" noTextEdit="1"/>
                </p:cNvSpPr>
                <p:nvPr/>
              </p:nvSpPr>
              <p:spPr>
                <a:xfrm>
                  <a:off x="9149870" y="5718148"/>
                  <a:ext cx="68441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47EB2258-5022-4DCC-886E-C37C75DB2AC9}"/>
                    </a:ext>
                  </a:extLst>
                </p:cNvPr>
                <p:cNvSpPr txBox="1"/>
                <p:nvPr/>
              </p:nvSpPr>
              <p:spPr>
                <a:xfrm>
                  <a:off x="10096646" y="4688181"/>
                  <a:ext cx="305660"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𝑢</m:t>
                        </m:r>
                      </m:oMath>
                    </m:oMathPara>
                  </a14:m>
                  <a:endParaRPr lang="zh-CN" altLang="en-US" sz="2800" dirty="0">
                    <a:solidFill>
                      <a:srgbClr val="0000FF"/>
                    </a:solidFill>
                    <a:latin typeface="+mn-lt"/>
                    <a:ea typeface="+mn-ea"/>
                  </a:endParaRPr>
                </a:p>
              </p:txBody>
            </p:sp>
          </mc:Choice>
          <mc:Fallback xmlns="">
            <p:sp>
              <p:nvSpPr>
                <p:cNvPr id="47" name="文本框 46">
                  <a:extLst>
                    <a:ext uri="{FF2B5EF4-FFF2-40B4-BE49-F238E27FC236}">
                      <a16:creationId xmlns:a16="http://schemas.microsoft.com/office/drawing/2014/main" id="{47EB2258-5022-4DCC-886E-C37C75DB2AC9}"/>
                    </a:ext>
                  </a:extLst>
                </p:cNvPr>
                <p:cNvSpPr txBox="1">
                  <a:spLocks noRot="1" noChangeAspect="1" noMove="1" noResize="1" noEditPoints="1" noAdjustHandles="1" noChangeArrowheads="1" noChangeShapeType="1" noTextEdit="1"/>
                </p:cNvSpPr>
                <p:nvPr/>
              </p:nvSpPr>
              <p:spPr>
                <a:xfrm>
                  <a:off x="10096646" y="4688181"/>
                  <a:ext cx="305660" cy="430887"/>
                </a:xfrm>
                <a:prstGeom prst="rect">
                  <a:avLst/>
                </a:prstGeom>
                <a:blipFill>
                  <a:blip r:embed="rId1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579E291C-2D78-4CB7-A6C0-D28CA801456C}"/>
                  </a:ext>
                </a:extLst>
              </p:cNvPr>
              <p:cNvSpPr txBox="1"/>
              <p:nvPr/>
            </p:nvSpPr>
            <p:spPr>
              <a:xfrm>
                <a:off x="1071982" y="4949759"/>
                <a:ext cx="1803766" cy="1000787"/>
              </a:xfrm>
              <a:prstGeom prst="rect">
                <a:avLst/>
              </a:prstGeom>
              <a:gradFill rotWithShape="0">
                <a:gsLst>
                  <a:gs pos="0">
                    <a:schemeClr val="accent1"/>
                  </a:gs>
                  <a:gs pos="50000">
                    <a:srgbClr val="FFFFFF"/>
                  </a:gs>
                  <a:gs pos="100000">
                    <a:schemeClr val="accent1"/>
                  </a:gs>
                </a:gsLst>
                <a:lin ang="5400000" scaled="1"/>
              </a:gradFill>
              <a:ln w="9525">
                <a:solidFill>
                  <a:srgbClr val="339966"/>
                </a:solidFill>
                <a:miter lim="800000"/>
                <a:headEnd/>
                <a:tailEnd/>
              </a:ln>
              <a:effectLst/>
            </p:spPr>
            <p:txBody>
              <a:bodyPr wrap="square">
                <a:spAutoFit/>
              </a:bodyPr>
              <a:lstStyle>
                <a:defPPr>
                  <a:defRPr lang="zh-CN"/>
                </a:defPPr>
                <a:lvl1pPr algn="just">
                  <a:spcBef>
                    <a:spcPct val="50000"/>
                  </a:spcBef>
                  <a:defRPr kumimoji="1" sz="2800">
                    <a:solidFill>
                      <a:srgbClr val="0000FF"/>
                    </a:solidFill>
                    <a:latin typeface="微软雅黑" panose="020B0503020204020204" pitchFamily="34" charset="-122"/>
                    <a:ea typeface="微软雅黑" panose="020B0503020204020204" pitchFamily="34" charset="-122"/>
                  </a:defRPr>
                </a:lvl1p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𝑢</m:t>
                      </m:r>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num>
                        <m:den>
                          <m:rad>
                            <m:radPr>
                              <m:degHide m:val="on"/>
                              <m:ctrlPr>
                                <a:rPr lang="en-US" altLang="zh-CN" i="1">
                                  <a:latin typeface="Cambria Math" panose="02040503050406030204" pitchFamily="18" charset="0"/>
                                </a:rPr>
                              </m:ctrlPr>
                            </m:radPr>
                            <m:deg/>
                            <m:e>
                              <m:r>
                                <a:rPr lang="zh-CN" altLang="en-US" i="1">
                                  <a:latin typeface="Cambria Math" panose="02040503050406030204" pitchFamily="18" charset="0"/>
                                </a:rPr>
                                <m:t>𝜇𝜀</m:t>
                              </m:r>
                            </m:e>
                          </m:rad>
                        </m:den>
                      </m:f>
                    </m:oMath>
                  </m:oMathPara>
                </a14:m>
                <a:endParaRPr lang="zh-CN" altLang="en-US" dirty="0"/>
              </a:p>
            </p:txBody>
          </p:sp>
        </mc:Choice>
        <mc:Fallback xmlns="">
          <p:sp>
            <p:nvSpPr>
              <p:cNvPr id="54" name="文本框 53">
                <a:extLst>
                  <a:ext uri="{FF2B5EF4-FFF2-40B4-BE49-F238E27FC236}">
                    <a16:creationId xmlns:a16="http://schemas.microsoft.com/office/drawing/2014/main" id="{579E291C-2D78-4CB7-A6C0-D28CA801456C}"/>
                  </a:ext>
                </a:extLst>
              </p:cNvPr>
              <p:cNvSpPr txBox="1">
                <a:spLocks noRot="1" noChangeAspect="1" noMove="1" noResize="1" noEditPoints="1" noAdjustHandles="1" noChangeArrowheads="1" noChangeShapeType="1" noTextEdit="1"/>
              </p:cNvSpPr>
              <p:nvPr/>
            </p:nvSpPr>
            <p:spPr>
              <a:xfrm>
                <a:off x="1071982" y="4949759"/>
                <a:ext cx="1803766" cy="1000787"/>
              </a:xfrm>
              <a:prstGeom prst="rect">
                <a:avLst/>
              </a:prstGeom>
              <a:blipFill>
                <a:blip r:embed="rId15"/>
                <a:stretch>
                  <a:fillRect/>
                </a:stretch>
              </a:blipFill>
              <a:ln w="9525">
                <a:solidFill>
                  <a:srgbClr val="339966"/>
                </a:solid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CBBAD3BF-67BC-460D-BF35-8A512F94B1B1}"/>
                  </a:ext>
                </a:extLst>
              </p:cNvPr>
              <p:cNvSpPr txBox="1"/>
              <p:nvPr/>
            </p:nvSpPr>
            <p:spPr>
              <a:xfrm>
                <a:off x="3407788" y="4945401"/>
                <a:ext cx="1803766" cy="1000787"/>
              </a:xfrm>
              <a:prstGeom prst="rect">
                <a:avLst/>
              </a:prstGeom>
              <a:gradFill rotWithShape="0">
                <a:gsLst>
                  <a:gs pos="0">
                    <a:schemeClr val="accent1"/>
                  </a:gs>
                  <a:gs pos="50000">
                    <a:srgbClr val="FFFFFF"/>
                  </a:gs>
                  <a:gs pos="100000">
                    <a:schemeClr val="accent1"/>
                  </a:gs>
                </a:gsLst>
                <a:lin ang="5400000" scaled="1"/>
              </a:gradFill>
              <a:ln w="9525">
                <a:solidFill>
                  <a:srgbClr val="339966"/>
                </a:solidFill>
                <a:miter lim="800000"/>
                <a:headEnd/>
                <a:tailEnd/>
              </a:ln>
              <a:effectLst/>
            </p:spPr>
            <p:txBody>
              <a:bodyPr wrap="square">
                <a:spAutoFit/>
              </a:bodyPr>
              <a:lstStyle>
                <a:defPPr>
                  <a:defRPr lang="zh-CN"/>
                </a:defPPr>
                <a:lvl1pPr algn="just">
                  <a:spcBef>
                    <a:spcPct val="50000"/>
                  </a:spcBef>
                  <a:defRPr kumimoji="1" sz="2800">
                    <a:solidFill>
                      <a:srgbClr val="0000FF"/>
                    </a:solidFill>
                    <a:latin typeface="微软雅黑" panose="020B0503020204020204" pitchFamily="34" charset="-122"/>
                    <a:ea typeface="微软雅黑" panose="020B0503020204020204" pitchFamily="34" charset="-122"/>
                  </a:defRPr>
                </a:lvl1pPr>
              </a:lstStyle>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𝑐</m:t>
                      </m:r>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num>
                        <m:den>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zh-CN" altLang="en-US">
                                      <a:latin typeface="Cambria Math" panose="02040503050406030204" pitchFamily="18" charset="0"/>
                                    </a:rPr>
                                    <m:t>𝜀</m:t>
                                  </m:r>
                                </m:e>
                                <m:sub>
                                  <m:r>
                                    <a:rPr lang="en-US" altLang="zh-CN">
                                      <a:latin typeface="Cambria Math" panose="02040503050406030204" pitchFamily="18" charset="0"/>
                                    </a:rPr>
                                    <m:t>0</m:t>
                                  </m:r>
                                </m:sub>
                              </m:sSub>
                              <m:sSub>
                                <m:sSubPr>
                                  <m:ctrlPr>
                                    <a:rPr lang="en-US" altLang="zh-CN" i="1">
                                      <a:latin typeface="Cambria Math" panose="02040503050406030204" pitchFamily="18" charset="0"/>
                                    </a:rPr>
                                  </m:ctrlPr>
                                </m:sSubPr>
                                <m:e>
                                  <m:r>
                                    <a:rPr lang="zh-CN" altLang="en-US">
                                      <a:latin typeface="Cambria Math" panose="02040503050406030204" pitchFamily="18" charset="0"/>
                                    </a:rPr>
                                    <m:t>𝜇</m:t>
                                  </m:r>
                                </m:e>
                                <m:sub>
                                  <m:r>
                                    <a:rPr lang="en-US" altLang="zh-CN">
                                      <a:latin typeface="Cambria Math" panose="02040503050406030204" pitchFamily="18" charset="0"/>
                                    </a:rPr>
                                    <m:t>0</m:t>
                                  </m:r>
                                </m:sub>
                              </m:sSub>
                            </m:e>
                          </m:rad>
                        </m:den>
                      </m:f>
                    </m:oMath>
                  </m:oMathPara>
                </a14:m>
                <a:endParaRPr lang="zh-CN" altLang="en-US" dirty="0"/>
              </a:p>
            </p:txBody>
          </p:sp>
        </mc:Choice>
        <mc:Fallback xmlns="">
          <p:sp>
            <p:nvSpPr>
              <p:cNvPr id="55" name="文本框 54">
                <a:extLst>
                  <a:ext uri="{FF2B5EF4-FFF2-40B4-BE49-F238E27FC236}">
                    <a16:creationId xmlns:a16="http://schemas.microsoft.com/office/drawing/2014/main" id="{CBBAD3BF-67BC-460D-BF35-8A512F94B1B1}"/>
                  </a:ext>
                </a:extLst>
              </p:cNvPr>
              <p:cNvSpPr txBox="1">
                <a:spLocks noRot="1" noChangeAspect="1" noMove="1" noResize="1" noEditPoints="1" noAdjustHandles="1" noChangeArrowheads="1" noChangeShapeType="1" noTextEdit="1"/>
              </p:cNvSpPr>
              <p:nvPr/>
            </p:nvSpPr>
            <p:spPr>
              <a:xfrm>
                <a:off x="3407788" y="4945401"/>
                <a:ext cx="1803766" cy="1000787"/>
              </a:xfrm>
              <a:prstGeom prst="rect">
                <a:avLst/>
              </a:prstGeom>
              <a:blipFill>
                <a:blip r:embed="rId16"/>
                <a:stretch>
                  <a:fillRect/>
                </a:stretch>
              </a:blipFill>
              <a:ln w="9525">
                <a:solidFill>
                  <a:srgbClr val="339966"/>
                </a:solidFill>
                <a:miter lim="800000"/>
                <a:headEnd/>
                <a:tailEnd/>
              </a:ln>
              <a:effectLst/>
            </p:spPr>
            <p:txBody>
              <a:bodyPr/>
              <a:lstStyle/>
              <a:p>
                <a:r>
                  <a:rPr lang="zh-CN" altLang="en-US">
                    <a:noFill/>
                  </a:rPr>
                  <a:t> </a:t>
                </a:r>
              </a:p>
            </p:txBody>
          </p:sp>
        </mc:Fallback>
      </mc:AlternateContent>
      <p:sp>
        <p:nvSpPr>
          <p:cNvPr id="56" name="对话气泡: 矩形 55">
            <a:extLst>
              <a:ext uri="{FF2B5EF4-FFF2-40B4-BE49-F238E27FC236}">
                <a16:creationId xmlns:a16="http://schemas.microsoft.com/office/drawing/2014/main" id="{700DA77C-7735-4378-8F2F-697CFC0CCBF1}"/>
              </a:ext>
            </a:extLst>
          </p:cNvPr>
          <p:cNvSpPr/>
          <p:nvPr/>
        </p:nvSpPr>
        <p:spPr>
          <a:xfrm>
            <a:off x="3717233" y="3888373"/>
            <a:ext cx="1665725" cy="649937"/>
          </a:xfrm>
          <a:prstGeom prst="wedgeRectCallout">
            <a:avLst>
              <a:gd name="adj1" fmla="val -36002"/>
              <a:gd name="adj2" fmla="val 100871"/>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rgbClr val="0000FF"/>
                </a:solidFill>
                <a:latin typeface="+mn-ea"/>
              </a:rPr>
              <a:t>真空中</a:t>
            </a:r>
            <a:endParaRPr lang="zh-CN" altLang="en-US" sz="2800" dirty="0"/>
          </a:p>
        </p:txBody>
      </p:sp>
    </p:spTree>
    <p:extLst>
      <p:ext uri="{BB962C8B-B14F-4D97-AF65-F5344CB8AC3E}">
        <p14:creationId xmlns:p14="http://schemas.microsoft.com/office/powerpoint/2010/main" val="171044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2370"/>
                                        </p:tgtEl>
                                        <p:attrNameLst>
                                          <p:attrName>style.visibility</p:attrName>
                                        </p:attrNameLst>
                                      </p:cBhvr>
                                      <p:to>
                                        <p:strVal val="visible"/>
                                      </p:to>
                                    </p:set>
                                    <p:animEffect transition="in" filter="wipe(left)">
                                      <p:cBhvr>
                                        <p:cTn id="17" dur="500"/>
                                        <p:tgtEl>
                                          <p:spTgt spid="14237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2365"/>
                                        </p:tgtEl>
                                        <p:attrNameLst>
                                          <p:attrName>style.visibility</p:attrName>
                                        </p:attrNameLst>
                                      </p:cBhvr>
                                      <p:to>
                                        <p:strVal val="visible"/>
                                      </p:to>
                                    </p:set>
                                    <p:animEffect transition="in" filter="wipe(left)">
                                      <p:cBhvr>
                                        <p:cTn id="27" dur="500"/>
                                        <p:tgtEl>
                                          <p:spTgt spid="14236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762"/>
                                        </p:tgtEl>
                                        <p:attrNameLst>
                                          <p:attrName>style.visibility</p:attrName>
                                        </p:attrNameLst>
                                      </p:cBhvr>
                                      <p:to>
                                        <p:strVal val="visible"/>
                                      </p:to>
                                    </p:set>
                                    <p:animEffect transition="in" filter="wipe(left)">
                                      <p:cBhvr>
                                        <p:cTn id="37" dur="500"/>
                                        <p:tgtEl>
                                          <p:spTgt spid="317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1763"/>
                                        </p:tgtEl>
                                        <p:attrNameLst>
                                          <p:attrName>style.visibility</p:attrName>
                                        </p:attrNameLst>
                                      </p:cBhvr>
                                      <p:to>
                                        <p:strVal val="visible"/>
                                      </p:to>
                                    </p:set>
                                    <p:animEffect transition="in" filter="wipe(left)">
                                      <p:cBhvr>
                                        <p:cTn id="42" dur="500"/>
                                        <p:tgtEl>
                                          <p:spTgt spid="3176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left)">
                                      <p:cBhvr>
                                        <p:cTn id="47" dur="500"/>
                                        <p:tgtEl>
                                          <p:spTgt spid="5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left)">
                                      <p:cBhvr>
                                        <p:cTn id="52" dur="500"/>
                                        <p:tgtEl>
                                          <p:spTgt spid="5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56"/>
                                        </p:tgtEl>
                                        <p:attrNameLst>
                                          <p:attrName>style.visibility</p:attrName>
                                        </p:attrNameLst>
                                      </p:cBhvr>
                                      <p:to>
                                        <p:strVal val="visible"/>
                                      </p:to>
                                    </p:set>
                                    <p:animEffect transition="in" filter="wipe(up)">
                                      <p:cBhvr>
                                        <p:cTn id="57" dur="500"/>
                                        <p:tgtEl>
                                          <p:spTgt spid="5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wipe(left)">
                                      <p:cBhvr>
                                        <p:cTn id="6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70" grpId="0"/>
      <p:bldP spid="142365" grpId="0"/>
      <p:bldP spid="31762" grpId="0"/>
      <p:bldP spid="31763" grpId="0"/>
      <p:bldP spid="36" grpId="0" animBg="1"/>
      <p:bldP spid="37" grpId="0" animBg="1"/>
      <p:bldP spid="38" grpId="0" animBg="1"/>
      <p:bldP spid="39" grpId="0"/>
      <p:bldP spid="54" grpId="0" animBg="1"/>
      <p:bldP spid="55" grpId="0" animBg="1"/>
      <p:bldP spid="5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644770" y="638908"/>
            <a:ext cx="132257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波速</a:t>
            </a:r>
          </a:p>
        </p:txBody>
      </p:sp>
      <p:sp>
        <p:nvSpPr>
          <p:cNvPr id="144407" name="Rectangle 4"/>
          <p:cNvSpPr>
            <a:spLocks noChangeArrowheads="1"/>
          </p:cNvSpPr>
          <p:nvPr/>
        </p:nvSpPr>
        <p:spPr bwMode="auto">
          <a:xfrm>
            <a:off x="2321170" y="638910"/>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真空</a:t>
            </a:r>
          </a:p>
        </p:txBody>
      </p:sp>
      <p:sp>
        <p:nvSpPr>
          <p:cNvPr id="32774" name="Rectangle 6"/>
          <p:cNvSpPr>
            <a:spLocks noChangeArrowheads="1"/>
          </p:cNvSpPr>
          <p:nvPr/>
        </p:nvSpPr>
        <p:spPr bwMode="auto">
          <a:xfrm>
            <a:off x="644770" y="1781908"/>
            <a:ext cx="25908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光是电磁波</a:t>
            </a:r>
          </a:p>
        </p:txBody>
      </p:sp>
      <p:sp>
        <p:nvSpPr>
          <p:cNvPr id="32777" name="Rectangle 9"/>
          <p:cNvSpPr>
            <a:spLocks noChangeArrowheads="1"/>
          </p:cNvSpPr>
          <p:nvPr/>
        </p:nvSpPr>
        <p:spPr bwMode="auto">
          <a:xfrm>
            <a:off x="644770" y="3991708"/>
            <a:ext cx="3179085"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电磁能量传播</a:t>
            </a:r>
          </a:p>
        </p:txBody>
      </p:sp>
      <p:sp>
        <p:nvSpPr>
          <p:cNvPr id="144405" name="Rectangle 11"/>
          <p:cNvSpPr>
            <a:spLocks noChangeArrowheads="1"/>
          </p:cNvSpPr>
          <p:nvPr/>
        </p:nvSpPr>
        <p:spPr bwMode="auto">
          <a:xfrm>
            <a:off x="644770" y="4739758"/>
            <a:ext cx="7521737" cy="95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None/>
            </a:pPr>
            <a:r>
              <a:rPr kumimoji="0" lang="zh-CN" altLang="en-US" sz="2800" dirty="0">
                <a:solidFill>
                  <a:srgbClr val="0000FF"/>
                </a:solidFill>
                <a:latin typeface="+mn-ea"/>
                <a:ea typeface="+mn-ea"/>
              </a:rPr>
              <a:t>能流密度矢量：单位时间内通过与传播方向垂直的单位面积的能量，也叫能流密度矢量 </a:t>
            </a:r>
          </a:p>
        </p:txBody>
      </p:sp>
      <p:sp>
        <p:nvSpPr>
          <p:cNvPr id="32782" name="Rectangle 14"/>
          <p:cNvSpPr>
            <a:spLocks noChangeArrowheads="1"/>
          </p:cNvSpPr>
          <p:nvPr/>
        </p:nvSpPr>
        <p:spPr bwMode="auto">
          <a:xfrm>
            <a:off x="644770" y="5972908"/>
            <a:ext cx="2783677"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电磁波是横波</a:t>
            </a:r>
          </a:p>
        </p:txBody>
      </p:sp>
      <p:sp>
        <p:nvSpPr>
          <p:cNvPr id="32783" name="Rectangle 15"/>
          <p:cNvSpPr>
            <a:spLocks noChangeArrowheads="1"/>
          </p:cNvSpPr>
          <p:nvPr/>
        </p:nvSpPr>
        <p:spPr bwMode="auto">
          <a:xfrm>
            <a:off x="3536651" y="5972908"/>
            <a:ext cx="4876800" cy="5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en-US" altLang="zh-CN" sz="2800" dirty="0">
                <a:solidFill>
                  <a:srgbClr val="0000FF"/>
                </a:solidFill>
                <a:latin typeface="+mn-ea"/>
                <a:ea typeface="+mn-ea"/>
              </a:rPr>
              <a:t>1886</a:t>
            </a:r>
            <a:r>
              <a:rPr kumimoji="0" lang="zh-CN" altLang="en-US" sz="2800" dirty="0">
                <a:solidFill>
                  <a:srgbClr val="0000FF"/>
                </a:solidFill>
                <a:latin typeface="+mn-ea"/>
                <a:ea typeface="+mn-ea"/>
              </a:rPr>
              <a:t>年赫兹发现了电磁波</a:t>
            </a:r>
          </a:p>
        </p:txBody>
      </p:sp>
      <p:sp>
        <p:nvSpPr>
          <p:cNvPr id="144404" name="Text Box 18"/>
          <p:cNvSpPr txBox="1">
            <a:spLocks noChangeArrowheads="1"/>
          </p:cNvSpPr>
          <p:nvPr/>
        </p:nvSpPr>
        <p:spPr bwMode="auto">
          <a:xfrm>
            <a:off x="6310728" y="1780494"/>
            <a:ext cx="106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一般</a:t>
            </a:r>
          </a:p>
        </p:txBody>
      </p:sp>
      <mc:AlternateContent xmlns:mc="http://schemas.openxmlformats.org/markup-compatibility/2006" xmlns:a14="http://schemas.microsoft.com/office/drawing/2010/main">
        <mc:Choice Requires="a14">
          <p:sp>
            <p:nvSpPr>
              <p:cNvPr id="144402" name="Text Box 21"/>
              <p:cNvSpPr txBox="1">
                <a:spLocks noChangeArrowheads="1"/>
              </p:cNvSpPr>
              <p:nvPr/>
            </p:nvSpPr>
            <p:spPr bwMode="auto">
              <a:xfrm>
                <a:off x="2817011" y="2682753"/>
                <a:ext cx="4648200" cy="576263"/>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与物质作用的主要是</a:t>
                </a:r>
                <a14:m>
                  <m:oMath xmlns:m="http://schemas.openxmlformats.org/officeDocument/2006/math">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𝐸</m:t>
                        </m:r>
                      </m:e>
                    </m:acc>
                  </m:oMath>
                </a14:m>
                <a:r>
                  <a:rPr kumimoji="0" lang="zh-CN" altLang="en-US" sz="2800" dirty="0">
                    <a:solidFill>
                      <a:srgbClr val="0000FF"/>
                    </a:solidFill>
                    <a:latin typeface="+mn-ea"/>
                    <a:ea typeface="+mn-ea"/>
                  </a:rPr>
                  <a:t>矢量</a:t>
                </a:r>
              </a:p>
            </p:txBody>
          </p:sp>
        </mc:Choice>
        <mc:Fallback xmlns="">
          <p:sp>
            <p:nvSpPr>
              <p:cNvPr id="144402" name="Text Box 21"/>
              <p:cNvSpPr txBox="1">
                <a:spLocks noRot="1" noChangeAspect="1" noMove="1" noResize="1" noEditPoints="1" noAdjustHandles="1" noChangeArrowheads="1" noChangeShapeType="1" noTextEdit="1"/>
              </p:cNvSpPr>
              <p:nvPr/>
            </p:nvSpPr>
            <p:spPr bwMode="auto">
              <a:xfrm>
                <a:off x="2817011" y="2682753"/>
                <a:ext cx="4648200" cy="576263"/>
              </a:xfrm>
              <a:prstGeom prst="rect">
                <a:avLst/>
              </a:prstGeom>
              <a:blipFill>
                <a:blip r:embed="rId3"/>
                <a:stretch>
                  <a:fillRect l="-2621" t="-1053" b="-2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4399" name="Rectangle 23"/>
              <p:cNvSpPr>
                <a:spLocks noChangeArrowheads="1"/>
              </p:cNvSpPr>
              <p:nvPr/>
            </p:nvSpPr>
            <p:spPr bwMode="auto">
              <a:xfrm>
                <a:off x="2817011" y="3292727"/>
                <a:ext cx="3657600" cy="5762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92075" tIns="46038" rIns="92075" bIns="46038">
                <a:spAutoFit/>
              </a:bodyPr>
              <a:lstStyle>
                <a:lvl1pPr defTabSz="762000">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14:m>
                  <m:oMath xmlns:m="http://schemas.openxmlformats.org/officeDocument/2006/math">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𝐸</m:t>
                        </m:r>
                      </m:e>
                    </m:acc>
                  </m:oMath>
                </a14:m>
                <a:r>
                  <a:rPr kumimoji="0" lang="zh-CN" altLang="en-US" sz="2800" dirty="0">
                    <a:solidFill>
                      <a:srgbClr val="0000FF"/>
                    </a:solidFill>
                    <a:latin typeface="+mn-ea"/>
                    <a:ea typeface="+mn-ea"/>
                  </a:rPr>
                  <a:t>通常被称为光矢量</a:t>
                </a:r>
              </a:p>
            </p:txBody>
          </p:sp>
        </mc:Choice>
        <mc:Fallback xmlns="">
          <p:sp>
            <p:nvSpPr>
              <p:cNvPr id="144399" name="Rectangle 23"/>
              <p:cNvSpPr>
                <a:spLocks noRot="1" noChangeAspect="1" noMove="1" noResize="1" noEditPoints="1" noAdjustHandles="1" noChangeArrowheads="1" noChangeShapeType="1" noTextEdit="1"/>
              </p:cNvSpPr>
              <p:nvPr/>
            </p:nvSpPr>
            <p:spPr bwMode="auto">
              <a:xfrm>
                <a:off x="2817011" y="3292727"/>
                <a:ext cx="3657600" cy="576263"/>
              </a:xfrm>
              <a:prstGeom prst="rect">
                <a:avLst/>
              </a:prstGeom>
              <a:blipFill>
                <a:blip r:embed="rId4"/>
                <a:stretch>
                  <a:fillRect t="-1053" b="-2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3BFAAF44-1C28-4790-AC85-FBF55F1EE269}"/>
                  </a:ext>
                </a:extLst>
              </p:cNvPr>
              <p:cNvSpPr txBox="1"/>
              <p:nvPr/>
            </p:nvSpPr>
            <p:spPr>
              <a:xfrm>
                <a:off x="3464170" y="401976"/>
                <a:ext cx="1803766" cy="1000787"/>
              </a:xfrm>
              <a:prstGeom prst="rect">
                <a:avLst/>
              </a:prstGeom>
              <a:gradFill rotWithShape="0">
                <a:gsLst>
                  <a:gs pos="0">
                    <a:schemeClr val="accent1"/>
                  </a:gs>
                  <a:gs pos="50000">
                    <a:srgbClr val="FFFFFF"/>
                  </a:gs>
                  <a:gs pos="100000">
                    <a:schemeClr val="accent1"/>
                  </a:gs>
                </a:gsLst>
                <a:lin ang="5400000" scaled="1"/>
              </a:gradFill>
              <a:ln w="9525">
                <a:solidFill>
                  <a:srgbClr val="339966"/>
                </a:solidFill>
                <a:miter lim="800000"/>
                <a:headEnd/>
                <a:tailEnd/>
              </a:ln>
              <a:effectLst/>
            </p:spPr>
            <p:txBody>
              <a:bodyPr wrap="square">
                <a:spAutoFit/>
              </a:bodyPr>
              <a:lstStyle>
                <a:defPPr>
                  <a:defRPr lang="zh-CN"/>
                </a:defPPr>
                <a:lvl1pPr algn="just">
                  <a:spcBef>
                    <a:spcPct val="50000"/>
                  </a:spcBef>
                  <a:defRPr kumimoji="1" sz="2800">
                    <a:solidFill>
                      <a:srgbClr val="0000FF"/>
                    </a:solidFill>
                    <a:latin typeface="微软雅黑" panose="020B0503020204020204" pitchFamily="34" charset="-122"/>
                    <a:ea typeface="微软雅黑" panose="020B0503020204020204" pitchFamily="34" charset="-122"/>
                  </a:defRPr>
                </a:lvl1pPr>
              </a:lstStyle>
              <a:p>
                <a:pPr/>
                <a14:m>
                  <m:oMathPara xmlns:m="http://schemas.openxmlformats.org/officeDocument/2006/math">
                    <m:oMathParaPr>
                      <m:jc m:val="centerGroup"/>
                    </m:oMathParaPr>
                    <m:oMath xmlns:m="http://schemas.openxmlformats.org/officeDocument/2006/math">
                      <m:r>
                        <a:rPr lang="en-US" altLang="zh-CN">
                          <a:latin typeface="Cambria Math" panose="02040503050406030204" pitchFamily="18" charset="0"/>
                        </a:rPr>
                        <m:t>𝑐</m:t>
                      </m:r>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a:latin typeface="Cambria Math" panose="02040503050406030204" pitchFamily="18" charset="0"/>
                            </a:rPr>
                            <m:t>1</m:t>
                          </m:r>
                        </m:num>
                        <m:den>
                          <m:rad>
                            <m:radPr>
                              <m:degHide m:val="on"/>
                              <m:ctrlPr>
                                <a:rPr lang="en-US" altLang="zh-CN" i="1">
                                  <a:latin typeface="Cambria Math" panose="02040503050406030204" pitchFamily="18" charset="0"/>
                                </a:rPr>
                              </m:ctrlPr>
                            </m:radPr>
                            <m:deg/>
                            <m:e>
                              <m:sSub>
                                <m:sSubPr>
                                  <m:ctrlPr>
                                    <a:rPr lang="en-US" altLang="zh-CN" i="1">
                                      <a:latin typeface="Cambria Math" panose="02040503050406030204" pitchFamily="18" charset="0"/>
                                    </a:rPr>
                                  </m:ctrlPr>
                                </m:sSubPr>
                                <m:e>
                                  <m:r>
                                    <a:rPr lang="zh-CN" altLang="en-US">
                                      <a:latin typeface="Cambria Math" panose="02040503050406030204" pitchFamily="18" charset="0"/>
                                    </a:rPr>
                                    <m:t>𝜀</m:t>
                                  </m:r>
                                </m:e>
                                <m:sub>
                                  <m:r>
                                    <a:rPr lang="en-US" altLang="zh-CN">
                                      <a:latin typeface="Cambria Math" panose="02040503050406030204" pitchFamily="18" charset="0"/>
                                    </a:rPr>
                                    <m:t>0</m:t>
                                  </m:r>
                                </m:sub>
                              </m:sSub>
                              <m:sSub>
                                <m:sSubPr>
                                  <m:ctrlPr>
                                    <a:rPr lang="en-US" altLang="zh-CN" i="1">
                                      <a:latin typeface="Cambria Math" panose="02040503050406030204" pitchFamily="18" charset="0"/>
                                    </a:rPr>
                                  </m:ctrlPr>
                                </m:sSubPr>
                                <m:e>
                                  <m:r>
                                    <a:rPr lang="zh-CN" altLang="en-US">
                                      <a:latin typeface="Cambria Math" panose="02040503050406030204" pitchFamily="18" charset="0"/>
                                    </a:rPr>
                                    <m:t>𝜇</m:t>
                                  </m:r>
                                </m:e>
                                <m:sub>
                                  <m:r>
                                    <a:rPr lang="en-US" altLang="zh-CN">
                                      <a:latin typeface="Cambria Math" panose="02040503050406030204" pitchFamily="18" charset="0"/>
                                    </a:rPr>
                                    <m:t>0</m:t>
                                  </m:r>
                                </m:sub>
                              </m:sSub>
                            </m:e>
                          </m:rad>
                        </m:den>
                      </m:f>
                    </m:oMath>
                  </m:oMathPara>
                </a14:m>
                <a:endParaRPr lang="zh-CN" altLang="en-US" dirty="0"/>
              </a:p>
            </p:txBody>
          </p:sp>
        </mc:Choice>
        <mc:Fallback xmlns="">
          <p:sp>
            <p:nvSpPr>
              <p:cNvPr id="25" name="文本框 24">
                <a:extLst>
                  <a:ext uri="{FF2B5EF4-FFF2-40B4-BE49-F238E27FC236}">
                    <a16:creationId xmlns:a16="http://schemas.microsoft.com/office/drawing/2014/main" id="{3BFAAF44-1C28-4790-AC85-FBF55F1EE269}"/>
                  </a:ext>
                </a:extLst>
              </p:cNvPr>
              <p:cNvSpPr txBox="1">
                <a:spLocks noRot="1" noChangeAspect="1" noMove="1" noResize="1" noEditPoints="1" noAdjustHandles="1" noChangeArrowheads="1" noChangeShapeType="1" noTextEdit="1"/>
              </p:cNvSpPr>
              <p:nvPr/>
            </p:nvSpPr>
            <p:spPr>
              <a:xfrm>
                <a:off x="3464170" y="401976"/>
                <a:ext cx="1803766" cy="1000787"/>
              </a:xfrm>
              <a:prstGeom prst="rect">
                <a:avLst/>
              </a:prstGeom>
              <a:blipFill>
                <a:blip r:embed="rId5"/>
                <a:stretch>
                  <a:fillRect/>
                </a:stretch>
              </a:blipFill>
              <a:ln w="9525">
                <a:solidFill>
                  <a:srgbClr val="339966"/>
                </a:solidFill>
                <a:miter lim="800000"/>
                <a:headEnd/>
                <a:tailEnd/>
              </a:ln>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0384178-033F-4430-AAEF-AF2D41F1241D}"/>
                  </a:ext>
                </a:extLst>
              </p:cNvPr>
              <p:cNvSpPr txBox="1"/>
              <p:nvPr/>
            </p:nvSpPr>
            <p:spPr>
              <a:xfrm>
                <a:off x="3428447" y="1634516"/>
                <a:ext cx="985846" cy="73770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𝑛</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𝑐</m:t>
                          </m:r>
                        </m:num>
                        <m:den>
                          <m:r>
                            <a:rPr lang="en-US" altLang="zh-CN" sz="2800" b="0" i="1" smtClean="0">
                              <a:solidFill>
                                <a:srgbClr val="0000FF"/>
                              </a:solidFill>
                              <a:latin typeface="Cambria Math" panose="02040503050406030204" pitchFamily="18" charset="0"/>
                              <a:ea typeface="+mn-ea"/>
                            </a:rPr>
                            <m:t>𝑢</m:t>
                          </m:r>
                        </m:den>
                      </m:f>
                    </m:oMath>
                  </m:oMathPara>
                </a14:m>
                <a:endParaRPr lang="zh-CN" altLang="en-US" sz="2800" dirty="0">
                  <a:solidFill>
                    <a:srgbClr val="0000FF"/>
                  </a:solidFill>
                  <a:latin typeface="+mn-lt"/>
                  <a:ea typeface="+mn-ea"/>
                </a:endParaRPr>
              </a:p>
            </p:txBody>
          </p:sp>
        </mc:Choice>
        <mc:Fallback xmlns="">
          <p:sp>
            <p:nvSpPr>
              <p:cNvPr id="7" name="文本框 6">
                <a:extLst>
                  <a:ext uri="{FF2B5EF4-FFF2-40B4-BE49-F238E27FC236}">
                    <a16:creationId xmlns:a16="http://schemas.microsoft.com/office/drawing/2014/main" id="{10384178-033F-4430-AAEF-AF2D41F1241D}"/>
                  </a:ext>
                </a:extLst>
              </p:cNvPr>
              <p:cNvSpPr txBox="1">
                <a:spLocks noRot="1" noChangeAspect="1" noMove="1" noResize="1" noEditPoints="1" noAdjustHandles="1" noChangeArrowheads="1" noChangeShapeType="1" noTextEdit="1"/>
              </p:cNvSpPr>
              <p:nvPr/>
            </p:nvSpPr>
            <p:spPr>
              <a:xfrm>
                <a:off x="3428447" y="1634516"/>
                <a:ext cx="985846" cy="73770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218FAAC-B3F9-460E-8A8A-4E3343F8747E}"/>
                  </a:ext>
                </a:extLst>
              </p:cNvPr>
              <p:cNvSpPr txBox="1"/>
              <p:nvPr/>
            </p:nvSpPr>
            <p:spPr>
              <a:xfrm>
                <a:off x="4454770" y="1809587"/>
                <a:ext cx="1372683" cy="432298"/>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rad>
                        <m:radPr>
                          <m:degHide m:val="on"/>
                          <m:ctrlPr>
                            <a:rPr lang="en-US" altLang="zh-CN" sz="2800" b="0" i="1" smtClean="0">
                              <a:solidFill>
                                <a:srgbClr val="0000FF"/>
                              </a:solidFill>
                              <a:latin typeface="Cambria Math" panose="02040503050406030204" pitchFamily="18" charset="0"/>
                              <a:ea typeface="+mn-ea"/>
                            </a:rPr>
                          </m:ctrlPr>
                        </m:radPr>
                        <m:deg/>
                        <m:e>
                          <m:sSub>
                            <m:sSubPr>
                              <m:ctrlPr>
                                <a:rPr lang="en-US" altLang="zh-CN" sz="2800" b="0" i="1" smtClean="0">
                                  <a:solidFill>
                                    <a:srgbClr val="0000FF"/>
                                  </a:solidFill>
                                  <a:latin typeface="Cambria Math" panose="02040503050406030204" pitchFamily="18" charset="0"/>
                                  <a:ea typeface="+mn-ea"/>
                                </a:rPr>
                              </m:ctrlPr>
                            </m:sSubPr>
                            <m:e>
                              <m:r>
                                <a:rPr lang="zh-CN" altLang="en-US" sz="2800" b="0" i="1" smtClean="0">
                                  <a:solidFill>
                                    <a:srgbClr val="0000FF"/>
                                  </a:solidFill>
                                  <a:latin typeface="Cambria Math" panose="02040503050406030204" pitchFamily="18" charset="0"/>
                                  <a:ea typeface="+mn-ea"/>
                                </a:rPr>
                                <m:t>𝜇</m:t>
                              </m:r>
                            </m:e>
                            <m:sub>
                              <m:r>
                                <a:rPr lang="en-US" altLang="zh-CN" sz="2800" b="0" i="1" smtClean="0">
                                  <a:solidFill>
                                    <a:srgbClr val="0000FF"/>
                                  </a:solidFill>
                                  <a:latin typeface="Cambria Math" panose="02040503050406030204" pitchFamily="18" charset="0"/>
                                  <a:ea typeface="+mn-ea"/>
                                </a:rPr>
                                <m:t>𝑟</m:t>
                              </m:r>
                            </m:sub>
                          </m:sSub>
                          <m:sSub>
                            <m:sSubPr>
                              <m:ctrlPr>
                                <a:rPr lang="en-US" altLang="zh-CN" sz="2800" i="1">
                                  <a:solidFill>
                                    <a:srgbClr val="0000FF"/>
                                  </a:solidFill>
                                  <a:latin typeface="Cambria Math" panose="02040503050406030204" pitchFamily="18" charset="0"/>
                                </a:rPr>
                              </m:ctrlPr>
                            </m:sSubPr>
                            <m:e>
                              <m:r>
                                <a:rPr lang="zh-CN" altLang="en-US" sz="2800" i="1" smtClean="0">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𝑟</m:t>
                              </m:r>
                            </m:sub>
                          </m:sSub>
                        </m:e>
                      </m:rad>
                    </m:oMath>
                  </m:oMathPara>
                </a14:m>
                <a:endParaRPr lang="zh-CN" altLang="en-US" sz="2800" dirty="0">
                  <a:solidFill>
                    <a:srgbClr val="0000FF"/>
                  </a:solidFill>
                  <a:latin typeface="+mn-lt"/>
                  <a:ea typeface="+mn-ea"/>
                </a:endParaRPr>
              </a:p>
            </p:txBody>
          </p:sp>
        </mc:Choice>
        <mc:Fallback xmlns="">
          <p:sp>
            <p:nvSpPr>
              <p:cNvPr id="8" name="文本框 7">
                <a:extLst>
                  <a:ext uri="{FF2B5EF4-FFF2-40B4-BE49-F238E27FC236}">
                    <a16:creationId xmlns:a16="http://schemas.microsoft.com/office/drawing/2014/main" id="{F218FAAC-B3F9-460E-8A8A-4E3343F8747E}"/>
                  </a:ext>
                </a:extLst>
              </p:cNvPr>
              <p:cNvSpPr txBox="1">
                <a:spLocks noRot="1" noChangeAspect="1" noMove="1" noResize="1" noEditPoints="1" noAdjustHandles="1" noChangeArrowheads="1" noChangeShapeType="1" noTextEdit="1"/>
              </p:cNvSpPr>
              <p:nvPr/>
            </p:nvSpPr>
            <p:spPr>
              <a:xfrm>
                <a:off x="4454770" y="1809587"/>
                <a:ext cx="1372683" cy="43229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B6E44276-615E-45E3-97C9-E7966A78B6D7}"/>
                  </a:ext>
                </a:extLst>
              </p:cNvPr>
              <p:cNvSpPr txBox="1"/>
              <p:nvPr/>
            </p:nvSpPr>
            <p:spPr>
              <a:xfrm>
                <a:off x="5321213" y="685395"/>
                <a:ext cx="229306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=3</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8</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dirty="0">
                  <a:solidFill>
                    <a:srgbClr val="0000FF"/>
                  </a:solidFill>
                  <a:latin typeface="+mn-lt"/>
                  <a:ea typeface="+mn-ea"/>
                </a:endParaRPr>
              </a:p>
            </p:txBody>
          </p:sp>
        </mc:Choice>
        <mc:Fallback xmlns="">
          <p:sp>
            <p:nvSpPr>
              <p:cNvPr id="28" name="文本框 27">
                <a:extLst>
                  <a:ext uri="{FF2B5EF4-FFF2-40B4-BE49-F238E27FC236}">
                    <a16:creationId xmlns:a16="http://schemas.microsoft.com/office/drawing/2014/main" id="{B6E44276-615E-45E3-97C9-E7966A78B6D7}"/>
                  </a:ext>
                </a:extLst>
              </p:cNvPr>
              <p:cNvSpPr txBox="1">
                <a:spLocks noRot="1" noChangeAspect="1" noMove="1" noResize="1" noEditPoints="1" noAdjustHandles="1" noChangeArrowheads="1" noChangeShapeType="1" noTextEdit="1"/>
              </p:cNvSpPr>
              <p:nvPr/>
            </p:nvSpPr>
            <p:spPr>
              <a:xfrm>
                <a:off x="5321213" y="685395"/>
                <a:ext cx="229306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0FEB62AC-1C0E-40E6-991F-03966467CA10}"/>
                  </a:ext>
                </a:extLst>
              </p:cNvPr>
              <p:cNvSpPr/>
              <p:nvPr/>
            </p:nvSpPr>
            <p:spPr>
              <a:xfrm>
                <a:off x="7103605" y="1780821"/>
                <a:ext cx="13098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𝜇</m:t>
                          </m:r>
                        </m:e>
                        <m:sub>
                          <m:r>
                            <a:rPr lang="en-US" altLang="zh-CN" sz="2800" i="1">
                              <a:solidFill>
                                <a:srgbClr val="0000FF"/>
                              </a:solidFill>
                              <a:latin typeface="Cambria Math" panose="02040503050406030204" pitchFamily="18" charset="0"/>
                            </a:rPr>
                            <m:t>𝑟</m:t>
                          </m:r>
                        </m:sub>
                      </m:sSub>
                      <m:r>
                        <a:rPr lang="en-US" altLang="zh-CN" sz="2800" b="0" i="1" smtClean="0">
                          <a:solidFill>
                            <a:srgbClr val="0000FF"/>
                          </a:solidFill>
                          <a:latin typeface="Cambria Math" panose="02040503050406030204" pitchFamily="18" charset="0"/>
                        </a:rPr>
                        <m:t>=1</m:t>
                      </m:r>
                    </m:oMath>
                  </m:oMathPara>
                </a14:m>
                <a:endParaRPr lang="zh-CN" altLang="en-US" sz="2800" dirty="0"/>
              </a:p>
            </p:txBody>
          </p:sp>
        </mc:Choice>
        <mc:Fallback xmlns="">
          <p:sp>
            <p:nvSpPr>
              <p:cNvPr id="9" name="矩形 8">
                <a:extLst>
                  <a:ext uri="{FF2B5EF4-FFF2-40B4-BE49-F238E27FC236}">
                    <a16:creationId xmlns:a16="http://schemas.microsoft.com/office/drawing/2014/main" id="{0FEB62AC-1C0E-40E6-991F-03966467CA10}"/>
                  </a:ext>
                </a:extLst>
              </p:cNvPr>
              <p:cNvSpPr>
                <a:spLocks noRot="1" noChangeAspect="1" noMove="1" noResize="1" noEditPoints="1" noAdjustHandles="1" noChangeArrowheads="1" noChangeShapeType="1" noTextEdit="1"/>
              </p:cNvSpPr>
              <p:nvPr/>
            </p:nvSpPr>
            <p:spPr>
              <a:xfrm>
                <a:off x="7103605" y="1780821"/>
                <a:ext cx="130984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B80A21F9-1907-4C7E-9A28-90F0E831C275}"/>
                  </a:ext>
                </a:extLst>
              </p:cNvPr>
              <p:cNvSpPr txBox="1"/>
              <p:nvPr/>
            </p:nvSpPr>
            <p:spPr>
              <a:xfrm>
                <a:off x="1101970" y="2739716"/>
                <a:ext cx="1325619" cy="432298"/>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𝑛</m:t>
                      </m:r>
                      <m:r>
                        <a:rPr lang="en-US" altLang="zh-CN" sz="2800" b="0" i="1" smtClean="0">
                          <a:solidFill>
                            <a:srgbClr val="0000FF"/>
                          </a:solidFill>
                          <a:latin typeface="Cambria Math" panose="02040503050406030204" pitchFamily="18" charset="0"/>
                          <a:ea typeface="+mn-ea"/>
                        </a:rPr>
                        <m:t>=</m:t>
                      </m:r>
                      <m:rad>
                        <m:radPr>
                          <m:degHide m:val="on"/>
                          <m:ctrlPr>
                            <a:rPr lang="en-US" altLang="zh-CN" sz="2800" b="0" i="1" smtClean="0">
                              <a:solidFill>
                                <a:srgbClr val="0000FF"/>
                              </a:solidFill>
                              <a:latin typeface="Cambria Math" panose="02040503050406030204" pitchFamily="18" charset="0"/>
                              <a:ea typeface="+mn-ea"/>
                            </a:rPr>
                          </m:ctrlPr>
                        </m:radPr>
                        <m:deg/>
                        <m:e>
                          <m:sSub>
                            <m:sSubPr>
                              <m:ctrlPr>
                                <a:rPr lang="en-US" altLang="zh-CN" sz="2800" i="1">
                                  <a:solidFill>
                                    <a:srgbClr val="0000FF"/>
                                  </a:solidFill>
                                  <a:latin typeface="Cambria Math" panose="02040503050406030204" pitchFamily="18" charset="0"/>
                                </a:rPr>
                              </m:ctrlPr>
                            </m:sSubPr>
                            <m:e>
                              <m:r>
                                <a:rPr lang="zh-CN" altLang="en-US" sz="2800" i="1" smtClean="0">
                                  <a:solidFill>
                                    <a:srgbClr val="0000FF"/>
                                  </a:solidFill>
                                  <a:latin typeface="Cambria Math" panose="02040503050406030204" pitchFamily="18" charset="0"/>
                                </a:rPr>
                                <m:t>𝜀</m:t>
                              </m:r>
                            </m:e>
                            <m:sub>
                              <m:r>
                                <a:rPr lang="en-US" altLang="zh-CN" sz="2800" i="1">
                                  <a:solidFill>
                                    <a:srgbClr val="0000FF"/>
                                  </a:solidFill>
                                  <a:latin typeface="Cambria Math" panose="02040503050406030204" pitchFamily="18" charset="0"/>
                                </a:rPr>
                                <m:t>𝑟</m:t>
                              </m:r>
                            </m:sub>
                          </m:sSub>
                        </m:e>
                      </m:rad>
                    </m:oMath>
                  </m:oMathPara>
                </a14:m>
                <a:endParaRPr lang="zh-CN" altLang="en-US" sz="2800" dirty="0">
                  <a:solidFill>
                    <a:srgbClr val="0000FF"/>
                  </a:solidFill>
                  <a:latin typeface="+mn-lt"/>
                  <a:ea typeface="+mn-ea"/>
                </a:endParaRPr>
              </a:p>
            </p:txBody>
          </p:sp>
        </mc:Choice>
        <mc:Fallback xmlns="">
          <p:sp>
            <p:nvSpPr>
              <p:cNvPr id="30" name="文本框 29">
                <a:extLst>
                  <a:ext uri="{FF2B5EF4-FFF2-40B4-BE49-F238E27FC236}">
                    <a16:creationId xmlns:a16="http://schemas.microsoft.com/office/drawing/2014/main" id="{B80A21F9-1907-4C7E-9A28-90F0E831C275}"/>
                  </a:ext>
                </a:extLst>
              </p:cNvPr>
              <p:cNvSpPr txBox="1">
                <a:spLocks noRot="1" noChangeAspect="1" noMove="1" noResize="1" noEditPoints="1" noAdjustHandles="1" noChangeArrowheads="1" noChangeShapeType="1" noTextEdit="1"/>
              </p:cNvSpPr>
              <p:nvPr/>
            </p:nvSpPr>
            <p:spPr>
              <a:xfrm>
                <a:off x="1101970" y="2739716"/>
                <a:ext cx="1325619" cy="432298"/>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2900160-17E3-4D75-BB9D-A5C86F48ABA5}"/>
                  </a:ext>
                </a:extLst>
              </p:cNvPr>
              <p:cNvSpPr/>
              <p:nvPr/>
            </p:nvSpPr>
            <p:spPr>
              <a:xfrm>
                <a:off x="8166507" y="4966258"/>
                <a:ext cx="1875321"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𝑆</m:t>
                          </m:r>
                        </m:e>
                      </m:acc>
                      <m:r>
                        <a:rPr lang="en-US" altLang="zh-CN" sz="2800" b="0" i="1" smtClean="0">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i="1">
                              <a:solidFill>
                                <a:srgbClr val="0000FF"/>
                              </a:solidFill>
                              <a:latin typeface="Cambria Math" panose="02040503050406030204" pitchFamily="18" charset="0"/>
                            </a:rPr>
                            <m:t>𝐸</m:t>
                          </m:r>
                        </m:e>
                      </m:acc>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rPr>
                          </m:ctrlPr>
                        </m:accPr>
                        <m:e>
                          <m:r>
                            <a:rPr lang="en-US" altLang="zh-CN" sz="2800" b="0" i="1" smtClean="0">
                              <a:solidFill>
                                <a:srgbClr val="0000FF"/>
                              </a:solidFill>
                              <a:latin typeface="Cambria Math" panose="02040503050406030204" pitchFamily="18" charset="0"/>
                            </a:rPr>
                            <m:t>𝐻</m:t>
                          </m:r>
                        </m:e>
                      </m:acc>
                    </m:oMath>
                  </m:oMathPara>
                </a14:m>
                <a:endParaRPr lang="zh-CN" altLang="en-US" sz="2800" dirty="0"/>
              </a:p>
            </p:txBody>
          </p:sp>
        </mc:Choice>
        <mc:Fallback xmlns="">
          <p:sp>
            <p:nvSpPr>
              <p:cNvPr id="10" name="矩形 9">
                <a:extLst>
                  <a:ext uri="{FF2B5EF4-FFF2-40B4-BE49-F238E27FC236}">
                    <a16:creationId xmlns:a16="http://schemas.microsoft.com/office/drawing/2014/main" id="{02900160-17E3-4D75-BB9D-A5C86F48ABA5}"/>
                  </a:ext>
                </a:extLst>
              </p:cNvPr>
              <p:cNvSpPr>
                <a:spLocks noRot="1" noChangeAspect="1" noMove="1" noResize="1" noEditPoints="1" noAdjustHandles="1" noChangeArrowheads="1" noChangeShapeType="1" noTextEdit="1"/>
              </p:cNvSpPr>
              <p:nvPr/>
            </p:nvSpPr>
            <p:spPr>
              <a:xfrm>
                <a:off x="8166507" y="4966258"/>
                <a:ext cx="1875321" cy="57830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9994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770"/>
                                        </p:tgtEl>
                                        <p:attrNameLst>
                                          <p:attrName>style.visibility</p:attrName>
                                        </p:attrNameLst>
                                      </p:cBhvr>
                                      <p:to>
                                        <p:strVal val="visible"/>
                                      </p:to>
                                    </p:set>
                                    <p:animEffect transition="in" filter="wipe(left)">
                                      <p:cBhvr>
                                        <p:cTn id="7" dur="500"/>
                                        <p:tgtEl>
                                          <p:spTgt spid="327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4407"/>
                                        </p:tgtEl>
                                        <p:attrNameLst>
                                          <p:attrName>style.visibility</p:attrName>
                                        </p:attrNameLst>
                                      </p:cBhvr>
                                      <p:to>
                                        <p:strVal val="visible"/>
                                      </p:to>
                                    </p:set>
                                    <p:animEffect transition="in" filter="wipe(left)">
                                      <p:cBhvr>
                                        <p:cTn id="12" dur="500"/>
                                        <p:tgtEl>
                                          <p:spTgt spid="14440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774"/>
                                        </p:tgtEl>
                                        <p:attrNameLst>
                                          <p:attrName>style.visibility</p:attrName>
                                        </p:attrNameLst>
                                      </p:cBhvr>
                                      <p:to>
                                        <p:strVal val="visible"/>
                                      </p:to>
                                    </p:set>
                                    <p:animEffect transition="in" filter="wipe(left)">
                                      <p:cBhvr>
                                        <p:cTn id="27" dur="500"/>
                                        <p:tgtEl>
                                          <p:spTgt spid="327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4404"/>
                                        </p:tgtEl>
                                        <p:attrNameLst>
                                          <p:attrName>style.visibility</p:attrName>
                                        </p:attrNameLst>
                                      </p:cBhvr>
                                      <p:to>
                                        <p:strVal val="visible"/>
                                      </p:to>
                                    </p:set>
                                    <p:animEffect transition="in" filter="wipe(left)">
                                      <p:cBhvr>
                                        <p:cTn id="42" dur="500"/>
                                        <p:tgtEl>
                                          <p:spTgt spid="14440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left)">
                                      <p:cBhvr>
                                        <p:cTn id="47" dur="500"/>
                                        <p:tgtEl>
                                          <p:spTgt spid="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wipe(left)">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4402"/>
                                        </p:tgtEl>
                                        <p:attrNameLst>
                                          <p:attrName>style.visibility</p:attrName>
                                        </p:attrNameLst>
                                      </p:cBhvr>
                                      <p:to>
                                        <p:strVal val="visible"/>
                                      </p:to>
                                    </p:set>
                                    <p:animEffect transition="in" filter="wipe(left)">
                                      <p:cBhvr>
                                        <p:cTn id="57" dur="500"/>
                                        <p:tgtEl>
                                          <p:spTgt spid="14440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44399"/>
                                        </p:tgtEl>
                                        <p:attrNameLst>
                                          <p:attrName>style.visibility</p:attrName>
                                        </p:attrNameLst>
                                      </p:cBhvr>
                                      <p:to>
                                        <p:strVal val="visible"/>
                                      </p:to>
                                    </p:set>
                                    <p:animEffect transition="in" filter="wipe(left)">
                                      <p:cBhvr>
                                        <p:cTn id="62" dur="500"/>
                                        <p:tgtEl>
                                          <p:spTgt spid="14439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2777"/>
                                        </p:tgtEl>
                                        <p:attrNameLst>
                                          <p:attrName>style.visibility</p:attrName>
                                        </p:attrNameLst>
                                      </p:cBhvr>
                                      <p:to>
                                        <p:strVal val="visible"/>
                                      </p:to>
                                    </p:set>
                                    <p:animEffect transition="in" filter="wipe(left)">
                                      <p:cBhvr>
                                        <p:cTn id="67" dur="500"/>
                                        <p:tgtEl>
                                          <p:spTgt spid="3277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4405"/>
                                        </p:tgtEl>
                                        <p:attrNameLst>
                                          <p:attrName>style.visibility</p:attrName>
                                        </p:attrNameLst>
                                      </p:cBhvr>
                                      <p:to>
                                        <p:strVal val="visible"/>
                                      </p:to>
                                    </p:set>
                                    <p:animEffect transition="in" filter="wipe(left)">
                                      <p:cBhvr>
                                        <p:cTn id="72" dur="500"/>
                                        <p:tgtEl>
                                          <p:spTgt spid="14440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left)">
                                      <p:cBhvr>
                                        <p:cTn id="77" dur="500"/>
                                        <p:tgtEl>
                                          <p:spTgt spid="1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2782"/>
                                        </p:tgtEl>
                                        <p:attrNameLst>
                                          <p:attrName>style.visibility</p:attrName>
                                        </p:attrNameLst>
                                      </p:cBhvr>
                                      <p:to>
                                        <p:strVal val="visible"/>
                                      </p:to>
                                    </p:set>
                                    <p:animEffect transition="in" filter="wipe(left)">
                                      <p:cBhvr>
                                        <p:cTn id="82" dur="500"/>
                                        <p:tgtEl>
                                          <p:spTgt spid="3278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2783"/>
                                        </p:tgtEl>
                                        <p:attrNameLst>
                                          <p:attrName>style.visibility</p:attrName>
                                        </p:attrNameLst>
                                      </p:cBhvr>
                                      <p:to>
                                        <p:strVal val="visible"/>
                                      </p:to>
                                    </p:set>
                                    <p:animEffect transition="in" filter="wipe(left)">
                                      <p:cBhvr>
                                        <p:cTn id="87" dur="500"/>
                                        <p:tgtEl>
                                          <p:spTgt spid="32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p:bldP spid="144407" grpId="0"/>
      <p:bldP spid="32774" grpId="0"/>
      <p:bldP spid="32777" grpId="0"/>
      <p:bldP spid="144405" grpId="0"/>
      <p:bldP spid="32782" grpId="0"/>
      <p:bldP spid="32783" grpId="0"/>
      <p:bldP spid="144404" grpId="0"/>
      <p:bldP spid="144402" grpId="0"/>
      <p:bldP spid="144399" grpId="0"/>
      <p:bldP spid="25" grpId="0" animBg="1"/>
      <p:bldP spid="7" grpId="0"/>
      <p:bldP spid="8" grpId="0"/>
      <p:bldP spid="28" grpId="0"/>
      <p:bldP spid="9" grpId="0"/>
      <p:bldP spid="30"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82" name="Text Box 74"/>
          <p:cNvSpPr txBox="1">
            <a:spLocks noChangeArrowheads="1"/>
          </p:cNvSpPr>
          <p:nvPr/>
        </p:nvSpPr>
        <p:spPr bwMode="auto">
          <a:xfrm>
            <a:off x="586154" y="4439177"/>
            <a:ext cx="947224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实验表明：穿过线圈所包围面积内的磁通量发生变化时，在回路中产生的电流叫感生电流，此现象为</a:t>
            </a:r>
            <a:r>
              <a:rPr kumimoji="1" lang="zh-CN" altLang="en-US" b="0" dirty="0">
                <a:solidFill>
                  <a:srgbClr val="FF0000"/>
                </a:solidFill>
                <a:latin typeface="+mn-ea"/>
                <a:ea typeface="+mn-ea"/>
              </a:rPr>
              <a:t>电磁感应现象</a:t>
            </a:r>
            <a:r>
              <a:rPr kumimoji="1" lang="zh-CN" altLang="en-US" b="0" dirty="0">
                <a:solidFill>
                  <a:srgbClr val="0000FF"/>
                </a:solidFill>
                <a:latin typeface="+mn-ea"/>
                <a:ea typeface="+mn-ea"/>
              </a:rPr>
              <a:t>。</a:t>
            </a:r>
          </a:p>
        </p:txBody>
      </p:sp>
      <mc:AlternateContent xmlns:mc="http://schemas.openxmlformats.org/markup-compatibility/2006" xmlns:a14="http://schemas.microsoft.com/office/drawing/2010/main">
        <mc:Choice Requires="a14">
          <p:sp>
            <p:nvSpPr>
              <p:cNvPr id="7226" name="Text Box 75"/>
              <p:cNvSpPr txBox="1">
                <a:spLocks noChangeArrowheads="1"/>
              </p:cNvSpPr>
              <p:nvPr/>
            </p:nvSpPr>
            <p:spPr bwMode="auto">
              <a:xfrm>
                <a:off x="586154" y="5369457"/>
                <a:ext cx="9472613" cy="10588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sym typeface="Monotype Sorts"/>
                  </a:rPr>
                  <a:t>在载流线圈内加铁芯前后</a:t>
                </a:r>
                <a14:m>
                  <m:oMath xmlns:m="http://schemas.openxmlformats.org/officeDocument/2006/math">
                    <m:acc>
                      <m:accPr>
                        <m:chr m:val="⃑"/>
                        <m:ctrlPr>
                          <a:rPr kumimoji="1" lang="zh-CN" altLang="en-US" b="0" i="1">
                            <a:solidFill>
                              <a:srgbClr val="0000FF"/>
                            </a:solidFill>
                            <a:latin typeface="Cambria Math" panose="02040503050406030204" pitchFamily="18" charset="0"/>
                          </a:rPr>
                        </m:ctrlPr>
                      </m:accPr>
                      <m:e>
                        <m:r>
                          <a:rPr kumimoji="1" lang="en-US" altLang="zh-CN" b="0" i="1">
                            <a:solidFill>
                              <a:srgbClr val="0000FF"/>
                            </a:solidFill>
                            <a:latin typeface="Cambria Math" panose="02040503050406030204" pitchFamily="18" charset="0"/>
                          </a:rPr>
                          <m:t>𝐵</m:t>
                        </m:r>
                      </m:e>
                    </m:acc>
                  </m:oMath>
                </a14:m>
                <a:r>
                  <a:rPr kumimoji="1" lang="zh-CN" altLang="en-US" b="0" dirty="0">
                    <a:solidFill>
                      <a:srgbClr val="0000FF"/>
                    </a:solidFill>
                    <a:latin typeface="+mn-ea"/>
                    <a:ea typeface="+mn-ea"/>
                    <a:sym typeface="Monotype Sorts"/>
                  </a:rPr>
                  <a:t>有变化，而</a:t>
                </a:r>
                <a14:m>
                  <m:oMath xmlns:m="http://schemas.openxmlformats.org/officeDocument/2006/math">
                    <m:acc>
                      <m:accPr>
                        <m:chr m:val="⃑"/>
                        <m:ctrlPr>
                          <a:rPr kumimoji="1" lang="zh-CN" altLang="en-US" b="0" i="1">
                            <a:solidFill>
                              <a:srgbClr val="0000FF"/>
                            </a:solidFill>
                            <a:latin typeface="Cambria Math" panose="02040503050406030204" pitchFamily="18" charset="0"/>
                          </a:rPr>
                        </m:ctrlPr>
                      </m:accPr>
                      <m:e>
                        <m:r>
                          <a:rPr kumimoji="1" lang="en-US" altLang="zh-CN" b="0" i="1" smtClean="0">
                            <a:solidFill>
                              <a:srgbClr val="0000FF"/>
                            </a:solidFill>
                            <a:latin typeface="Cambria Math" panose="02040503050406030204" pitchFamily="18" charset="0"/>
                          </a:rPr>
                          <m:t>𝐻</m:t>
                        </m:r>
                      </m:e>
                    </m:acc>
                  </m:oMath>
                </a14:m>
                <a:r>
                  <a:rPr kumimoji="1" lang="zh-CN" altLang="en-US" b="0" dirty="0">
                    <a:solidFill>
                      <a:srgbClr val="0000FF"/>
                    </a:solidFill>
                    <a:latin typeface="+mn-ea"/>
                    <a:ea typeface="+mn-ea"/>
                    <a:sym typeface="Monotype Sorts"/>
                  </a:rPr>
                  <a:t>不变。说明感生电流只与</a:t>
                </a:r>
                <a14:m>
                  <m:oMath xmlns:m="http://schemas.openxmlformats.org/officeDocument/2006/math">
                    <m:acc>
                      <m:accPr>
                        <m:chr m:val="⃑"/>
                        <m:ctrlPr>
                          <a:rPr kumimoji="1" lang="zh-CN" altLang="en-US" b="0" i="1">
                            <a:solidFill>
                              <a:srgbClr val="0000FF"/>
                            </a:solidFill>
                            <a:latin typeface="Cambria Math" panose="02040503050406030204" pitchFamily="18" charset="0"/>
                          </a:rPr>
                        </m:ctrlPr>
                      </m:accPr>
                      <m:e>
                        <m:r>
                          <a:rPr kumimoji="1" lang="en-US" altLang="zh-CN" b="0" i="1">
                            <a:solidFill>
                              <a:srgbClr val="0000FF"/>
                            </a:solidFill>
                            <a:latin typeface="Cambria Math" panose="02040503050406030204" pitchFamily="18" charset="0"/>
                          </a:rPr>
                          <m:t>𝐵</m:t>
                        </m:r>
                      </m:e>
                    </m:acc>
                  </m:oMath>
                </a14:m>
                <a:r>
                  <a:rPr kumimoji="1" lang="zh-CN" altLang="en-US" b="0" dirty="0">
                    <a:solidFill>
                      <a:srgbClr val="0000FF"/>
                    </a:solidFill>
                    <a:latin typeface="+mn-ea"/>
                    <a:ea typeface="+mn-ea"/>
                    <a:sym typeface="Monotype Sorts"/>
                  </a:rPr>
                  <a:t>有关。</a:t>
                </a:r>
                <a:endParaRPr kumimoji="1" lang="zh-CN" altLang="en-US" b="0" dirty="0">
                  <a:solidFill>
                    <a:srgbClr val="0000FF"/>
                  </a:solidFill>
                  <a:latin typeface="+mn-ea"/>
                  <a:ea typeface="+mn-ea"/>
                </a:endParaRPr>
              </a:p>
            </p:txBody>
          </p:sp>
        </mc:Choice>
        <mc:Fallback xmlns="">
          <p:sp>
            <p:nvSpPr>
              <p:cNvPr id="7226" name="Text Box 75"/>
              <p:cNvSpPr txBox="1">
                <a:spLocks noRot="1" noChangeAspect="1" noMove="1" noResize="1" noEditPoints="1" noAdjustHandles="1" noChangeArrowheads="1" noChangeShapeType="1" noTextEdit="1"/>
              </p:cNvSpPr>
              <p:nvPr/>
            </p:nvSpPr>
            <p:spPr bwMode="auto">
              <a:xfrm>
                <a:off x="586154" y="5369457"/>
                <a:ext cx="9472613" cy="1058864"/>
              </a:xfrm>
              <a:prstGeom prst="rect">
                <a:avLst/>
              </a:prstGeom>
              <a:blipFill>
                <a:blip r:embed="rId4"/>
                <a:stretch>
                  <a:fillRect l="-1287" t="-575" r="-1351" b="-155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CD562A05-74F0-4F25-A44B-EED9B1C31ADC}"/>
              </a:ext>
            </a:extLst>
          </p:cNvPr>
          <p:cNvGrpSpPr/>
          <p:nvPr/>
        </p:nvGrpSpPr>
        <p:grpSpPr>
          <a:xfrm>
            <a:off x="5260609" y="346198"/>
            <a:ext cx="3015337" cy="2324100"/>
            <a:chOff x="5260609" y="346198"/>
            <a:chExt cx="3015337" cy="2324100"/>
          </a:xfrm>
        </p:grpSpPr>
        <p:sp>
          <p:nvSpPr>
            <p:cNvPr id="7174" name="Oval 33"/>
            <p:cNvSpPr>
              <a:spLocks noChangeArrowheads="1"/>
            </p:cNvSpPr>
            <p:nvPr/>
          </p:nvSpPr>
          <p:spPr bwMode="auto">
            <a:xfrm>
              <a:off x="5260609" y="2028948"/>
              <a:ext cx="381000" cy="381000"/>
            </a:xfrm>
            <a:prstGeom prst="ellipse">
              <a:avLst/>
            </a:prstGeom>
            <a:noFill/>
            <a:ln w="444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sp>
          <p:nvSpPr>
            <p:cNvPr id="7175" name="Line 34"/>
            <p:cNvSpPr>
              <a:spLocks noChangeShapeType="1"/>
            </p:cNvSpPr>
            <p:nvPr/>
          </p:nvSpPr>
          <p:spPr bwMode="auto">
            <a:xfrm>
              <a:off x="5260609" y="1981323"/>
              <a:ext cx="381000" cy="457200"/>
            </a:xfrm>
            <a:prstGeom prst="line">
              <a:avLst/>
            </a:prstGeom>
            <a:noFill/>
            <a:ln w="50800">
              <a:solidFill>
                <a:srgbClr val="000000"/>
              </a:solidFill>
              <a:round/>
              <a:headEnd type="arrow" w="sm" len="lg"/>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76" name="Freeform 36"/>
            <p:cNvSpPr>
              <a:spLocks/>
            </p:cNvSpPr>
            <p:nvPr/>
          </p:nvSpPr>
          <p:spPr bwMode="auto">
            <a:xfrm>
              <a:off x="5620971" y="1714623"/>
              <a:ext cx="1314450" cy="466725"/>
            </a:xfrm>
            <a:custGeom>
              <a:avLst/>
              <a:gdLst>
                <a:gd name="T0" fmla="*/ 0 w 828"/>
                <a:gd name="T1" fmla="*/ 2147483647 h 294"/>
                <a:gd name="T2" fmla="*/ 2147483647 w 828"/>
                <a:gd name="T3" fmla="*/ 0 h 294"/>
                <a:gd name="T4" fmla="*/ 0 60000 65536"/>
                <a:gd name="T5" fmla="*/ 0 60000 65536"/>
                <a:gd name="T6" fmla="*/ 0 w 828"/>
                <a:gd name="T7" fmla="*/ 0 h 294"/>
                <a:gd name="T8" fmla="*/ 828 w 828"/>
                <a:gd name="T9" fmla="*/ 294 h 294"/>
              </a:gdLst>
              <a:ahLst/>
              <a:cxnLst>
                <a:cxn ang="T4">
                  <a:pos x="T0" y="T1"/>
                </a:cxn>
                <a:cxn ang="T5">
                  <a:pos x="T2" y="T3"/>
                </a:cxn>
              </a:cxnLst>
              <a:rect l="T6" t="T7" r="T8" b="T9"/>
              <a:pathLst>
                <a:path w="828" h="294">
                  <a:moveTo>
                    <a:pt x="0" y="294"/>
                  </a:moveTo>
                  <a:lnTo>
                    <a:pt x="828"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7177" name="Freeform 37"/>
            <p:cNvSpPr>
              <a:spLocks/>
            </p:cNvSpPr>
            <p:nvPr/>
          </p:nvSpPr>
          <p:spPr bwMode="auto">
            <a:xfrm>
              <a:off x="5547946" y="1641598"/>
              <a:ext cx="1314450" cy="466725"/>
            </a:xfrm>
            <a:custGeom>
              <a:avLst/>
              <a:gdLst>
                <a:gd name="T0" fmla="*/ 0 w 828"/>
                <a:gd name="T1" fmla="*/ 2147483647 h 294"/>
                <a:gd name="T2" fmla="*/ 2147483647 w 828"/>
                <a:gd name="T3" fmla="*/ 0 h 294"/>
                <a:gd name="T4" fmla="*/ 0 60000 65536"/>
                <a:gd name="T5" fmla="*/ 0 60000 65536"/>
                <a:gd name="T6" fmla="*/ 0 w 828"/>
                <a:gd name="T7" fmla="*/ 0 h 294"/>
                <a:gd name="T8" fmla="*/ 828 w 828"/>
                <a:gd name="T9" fmla="*/ 294 h 294"/>
              </a:gdLst>
              <a:ahLst/>
              <a:cxnLst>
                <a:cxn ang="T4">
                  <a:pos x="T0" y="T1"/>
                </a:cxn>
                <a:cxn ang="T5">
                  <a:pos x="T2" y="T3"/>
                </a:cxn>
              </a:cxnLst>
              <a:rect l="T6" t="T7" r="T8" b="T9"/>
              <a:pathLst>
                <a:path w="828" h="294">
                  <a:moveTo>
                    <a:pt x="0" y="294"/>
                  </a:moveTo>
                  <a:lnTo>
                    <a:pt x="828"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7178" name="Oval 38"/>
            <p:cNvSpPr>
              <a:spLocks noChangeArrowheads="1"/>
            </p:cNvSpPr>
            <p:nvPr/>
          </p:nvSpPr>
          <p:spPr bwMode="auto">
            <a:xfrm>
              <a:off x="6832234" y="897060"/>
              <a:ext cx="609600" cy="1066800"/>
            </a:xfrm>
            <a:prstGeom prst="ellipse">
              <a:avLst/>
            </a:prstGeom>
            <a:noFill/>
            <a:ln w="44450" algn="ctr">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sp>
          <p:nvSpPr>
            <p:cNvPr id="7179" name="Line 39"/>
            <p:cNvSpPr>
              <a:spLocks noChangeShapeType="1"/>
            </p:cNvSpPr>
            <p:nvPr/>
          </p:nvSpPr>
          <p:spPr bwMode="auto">
            <a:xfrm>
              <a:off x="6090871" y="1176460"/>
              <a:ext cx="685800" cy="0"/>
            </a:xfrm>
            <a:prstGeom prst="line">
              <a:avLst/>
            </a:prstGeom>
            <a:noFill/>
            <a:ln w="412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80" name="Line 40"/>
            <p:cNvSpPr>
              <a:spLocks noChangeShapeType="1"/>
            </p:cNvSpPr>
            <p:nvPr/>
          </p:nvSpPr>
          <p:spPr bwMode="auto">
            <a:xfrm>
              <a:off x="6117859" y="1835273"/>
              <a:ext cx="685800" cy="0"/>
            </a:xfrm>
            <a:prstGeom prst="line">
              <a:avLst/>
            </a:prstGeom>
            <a:noFill/>
            <a:ln w="412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81" name="Line 41"/>
            <p:cNvSpPr>
              <a:spLocks noChangeShapeType="1"/>
            </p:cNvSpPr>
            <p:nvPr/>
          </p:nvSpPr>
          <p:spPr bwMode="auto">
            <a:xfrm>
              <a:off x="7137034" y="1206623"/>
              <a:ext cx="685800" cy="0"/>
            </a:xfrm>
            <a:prstGeom prst="line">
              <a:avLst/>
            </a:prstGeom>
            <a:noFill/>
            <a:ln w="412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82" name="Line 42"/>
            <p:cNvSpPr>
              <a:spLocks noChangeShapeType="1"/>
            </p:cNvSpPr>
            <p:nvPr/>
          </p:nvSpPr>
          <p:spPr bwMode="auto">
            <a:xfrm>
              <a:off x="7137034" y="1811460"/>
              <a:ext cx="685800" cy="0"/>
            </a:xfrm>
            <a:prstGeom prst="line">
              <a:avLst/>
            </a:prstGeom>
            <a:noFill/>
            <a:ln w="412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83" name="Line 43"/>
            <p:cNvSpPr>
              <a:spLocks noChangeShapeType="1"/>
            </p:cNvSpPr>
            <p:nvPr/>
          </p:nvSpPr>
          <p:spPr bwMode="auto">
            <a:xfrm>
              <a:off x="7141796" y="1506660"/>
              <a:ext cx="685800" cy="0"/>
            </a:xfrm>
            <a:prstGeom prst="line">
              <a:avLst/>
            </a:prstGeom>
            <a:noFill/>
            <a:ln w="412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84" name="Line 44"/>
            <p:cNvSpPr>
              <a:spLocks noChangeShapeType="1"/>
            </p:cNvSpPr>
            <p:nvPr/>
          </p:nvSpPr>
          <p:spPr bwMode="auto">
            <a:xfrm>
              <a:off x="6074996" y="1506660"/>
              <a:ext cx="685800" cy="0"/>
            </a:xfrm>
            <a:prstGeom prst="line">
              <a:avLst/>
            </a:prstGeom>
            <a:noFill/>
            <a:ln w="412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85" name="Line 45"/>
            <p:cNvSpPr>
              <a:spLocks noChangeShapeType="1"/>
            </p:cNvSpPr>
            <p:nvPr/>
          </p:nvSpPr>
          <p:spPr bwMode="auto">
            <a:xfrm>
              <a:off x="7141796" y="1940048"/>
              <a:ext cx="0" cy="730250"/>
            </a:xfrm>
            <a:prstGeom prst="line">
              <a:avLst/>
            </a:prstGeom>
            <a:noFill/>
            <a:ln w="63500">
              <a:solidFill>
                <a:srgbClr val="00FF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86" name="Line 46"/>
            <p:cNvSpPr>
              <a:spLocks noChangeShapeType="1"/>
            </p:cNvSpPr>
            <p:nvPr/>
          </p:nvSpPr>
          <p:spPr bwMode="auto">
            <a:xfrm>
              <a:off x="7137034" y="346198"/>
              <a:ext cx="0" cy="550862"/>
            </a:xfrm>
            <a:prstGeom prst="line">
              <a:avLst/>
            </a:prstGeom>
            <a:noFill/>
            <a:ln w="63500">
              <a:solidFill>
                <a:srgbClr val="00FF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87" name="Freeform 48"/>
            <p:cNvSpPr>
              <a:spLocks/>
            </p:cNvSpPr>
            <p:nvPr/>
          </p:nvSpPr>
          <p:spPr bwMode="auto">
            <a:xfrm flipV="1">
              <a:off x="7132271" y="490660"/>
              <a:ext cx="1588" cy="387350"/>
            </a:xfrm>
            <a:custGeom>
              <a:avLst/>
              <a:gdLst>
                <a:gd name="T0" fmla="*/ 0 w 1"/>
                <a:gd name="T1" fmla="*/ 0 h 244"/>
                <a:gd name="T2" fmla="*/ 2147483647 w 1"/>
                <a:gd name="T3" fmla="*/ 2147483647 h 244"/>
                <a:gd name="T4" fmla="*/ 0 60000 65536"/>
                <a:gd name="T5" fmla="*/ 0 60000 65536"/>
                <a:gd name="T6" fmla="*/ 0 w 1"/>
                <a:gd name="T7" fmla="*/ 0 h 244"/>
                <a:gd name="T8" fmla="*/ 1 w 1"/>
                <a:gd name="T9" fmla="*/ 244 h 244"/>
              </a:gdLst>
              <a:ahLst/>
              <a:cxnLst>
                <a:cxn ang="T4">
                  <a:pos x="T0" y="T1"/>
                </a:cxn>
                <a:cxn ang="T5">
                  <a:pos x="T2" y="T3"/>
                </a:cxn>
              </a:cxnLst>
              <a:rect l="T6" t="T7" r="T8" b="T9"/>
              <a:pathLst>
                <a:path w="1" h="244">
                  <a:moveTo>
                    <a:pt x="0" y="0"/>
                  </a:moveTo>
                  <a:lnTo>
                    <a:pt x="1" y="244"/>
                  </a:lnTo>
                </a:path>
              </a:pathLst>
            </a:custGeom>
            <a:noFill/>
            <a:ln w="44450">
              <a:solidFill>
                <a:srgbClr val="FF00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grpSp>
          <p:nvGrpSpPr>
            <p:cNvPr id="2" name="组合 1">
              <a:extLst>
                <a:ext uri="{FF2B5EF4-FFF2-40B4-BE49-F238E27FC236}">
                  <a16:creationId xmlns:a16="http://schemas.microsoft.com/office/drawing/2014/main" id="{A78D89BC-F116-4366-B67F-950C37002AB2}"/>
                </a:ext>
              </a:extLst>
            </p:cNvPr>
            <p:cNvGrpSpPr/>
            <p:nvPr/>
          </p:nvGrpSpPr>
          <p:grpSpPr>
            <a:xfrm>
              <a:off x="5692256" y="432415"/>
              <a:ext cx="2583690" cy="2141045"/>
              <a:chOff x="5692256" y="432415"/>
              <a:chExt cx="2583690" cy="2141045"/>
            </a:xfrm>
          </p:grpSpPr>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647EE89C-D775-41EF-9E7F-01791256DEA3}"/>
                      </a:ext>
                    </a:extLst>
                  </p:cNvPr>
                  <p:cNvSpPr/>
                  <p:nvPr/>
                </p:nvSpPr>
                <p:spPr>
                  <a:xfrm>
                    <a:off x="7746634" y="1188335"/>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chemeClr val="tx1"/>
                                  </a:solidFill>
                                  <a:latin typeface="Cambria Math" panose="02040503050406030204" pitchFamily="18" charset="0"/>
                                  <a:ea typeface="Cambria Math" panose="02040503050406030204" pitchFamily="18" charset="0"/>
                                </a:rPr>
                              </m:ctrlPr>
                            </m:accPr>
                            <m:e>
                              <m:r>
                                <a:rPr lang="en-US" altLang="zh-CN" sz="2800" i="1">
                                  <a:solidFill>
                                    <a:schemeClr val="tx1"/>
                                  </a:solidFill>
                                  <a:latin typeface="Cambria Math" panose="02040503050406030204" pitchFamily="18" charset="0"/>
                                  <a:ea typeface="Cambria Math" panose="02040503050406030204" pitchFamily="18" charset="0"/>
                                </a:rPr>
                                <m:t>𝐵</m:t>
                              </m:r>
                            </m:e>
                          </m:acc>
                        </m:oMath>
                      </m:oMathPara>
                    </a14:m>
                    <a:endParaRPr lang="zh-CN" altLang="en-US" sz="2800" dirty="0">
                      <a:solidFill>
                        <a:schemeClr val="tx1"/>
                      </a:solidFill>
                    </a:endParaRPr>
                  </a:p>
                </p:txBody>
              </p:sp>
            </mc:Choice>
            <mc:Fallback xmlns="">
              <p:sp>
                <p:nvSpPr>
                  <p:cNvPr id="55" name="矩形 54">
                    <a:extLst>
                      <a:ext uri="{FF2B5EF4-FFF2-40B4-BE49-F238E27FC236}">
                        <a16:creationId xmlns:a16="http://schemas.microsoft.com/office/drawing/2014/main" id="{647EE89C-D775-41EF-9E7F-01791256DEA3}"/>
                      </a:ext>
                    </a:extLst>
                  </p:cNvPr>
                  <p:cNvSpPr>
                    <a:spLocks noRot="1" noChangeAspect="1" noMove="1" noResize="1" noEditPoints="1" noAdjustHandles="1" noChangeArrowheads="1" noChangeShapeType="1" noTextEdit="1"/>
                  </p:cNvSpPr>
                  <p:nvPr/>
                </p:nvSpPr>
                <p:spPr>
                  <a:xfrm>
                    <a:off x="7746634" y="1188335"/>
                    <a:ext cx="529312"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B55C18E8-B8E3-4BEF-BAC7-7A04B4F43E28}"/>
                      </a:ext>
                    </a:extLst>
                  </p:cNvPr>
                  <p:cNvSpPr/>
                  <p:nvPr/>
                </p:nvSpPr>
                <p:spPr>
                  <a:xfrm>
                    <a:off x="7123702" y="432415"/>
                    <a:ext cx="5532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zh-CN" altLang="en-US" sz="2800" b="0" i="1" smtClean="0">
                                  <a:solidFill>
                                    <a:srgbClr val="FF0000"/>
                                  </a:solidFill>
                                  <a:latin typeface="Cambria Math" panose="02040503050406030204" pitchFamily="18" charset="0"/>
                                  <a:ea typeface="Cambria Math" panose="02040503050406030204" pitchFamily="18" charset="0"/>
                                </a:rPr>
                                <m:t>𝜔</m:t>
                              </m:r>
                            </m:e>
                          </m:acc>
                        </m:oMath>
                      </m:oMathPara>
                    </a14:m>
                    <a:endParaRPr lang="zh-CN" altLang="en-US" sz="2800" dirty="0">
                      <a:solidFill>
                        <a:srgbClr val="FF0000"/>
                      </a:solidFill>
                    </a:endParaRPr>
                  </a:p>
                </p:txBody>
              </p:sp>
            </mc:Choice>
            <mc:Fallback xmlns="">
              <p:sp>
                <p:nvSpPr>
                  <p:cNvPr id="56" name="矩形 55">
                    <a:extLst>
                      <a:ext uri="{FF2B5EF4-FFF2-40B4-BE49-F238E27FC236}">
                        <a16:creationId xmlns:a16="http://schemas.microsoft.com/office/drawing/2014/main" id="{B55C18E8-B8E3-4BEF-BAC7-7A04B4F43E28}"/>
                      </a:ext>
                    </a:extLst>
                  </p:cNvPr>
                  <p:cNvSpPr>
                    <a:spLocks noRot="1" noChangeAspect="1" noMove="1" noResize="1" noEditPoints="1" noAdjustHandles="1" noChangeArrowheads="1" noChangeShapeType="1" noTextEdit="1"/>
                  </p:cNvSpPr>
                  <p:nvPr/>
                </p:nvSpPr>
                <p:spPr>
                  <a:xfrm>
                    <a:off x="7123702" y="432415"/>
                    <a:ext cx="55322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AF2DE84D-FD8E-44D2-BCC3-62F6D206407C}"/>
                      </a:ext>
                    </a:extLst>
                  </p:cNvPr>
                  <p:cNvSpPr txBox="1"/>
                  <p:nvPr/>
                </p:nvSpPr>
                <p:spPr>
                  <a:xfrm>
                    <a:off x="5692256" y="2142573"/>
                    <a:ext cx="33156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𝐺</m:t>
                          </m:r>
                        </m:oMath>
                      </m:oMathPara>
                    </a14:m>
                    <a:endParaRPr lang="zh-CN" altLang="en-US" sz="2800" dirty="0">
                      <a:solidFill>
                        <a:srgbClr val="0000FF"/>
                      </a:solidFill>
                      <a:latin typeface="+mn-lt"/>
                      <a:ea typeface="+mn-ea"/>
                    </a:endParaRPr>
                  </a:p>
                </p:txBody>
              </p:sp>
            </mc:Choice>
            <mc:Fallback xmlns="">
              <p:sp>
                <p:nvSpPr>
                  <p:cNvPr id="57" name="文本框 56">
                    <a:extLst>
                      <a:ext uri="{FF2B5EF4-FFF2-40B4-BE49-F238E27FC236}">
                        <a16:creationId xmlns:a16="http://schemas.microsoft.com/office/drawing/2014/main" id="{AF2DE84D-FD8E-44D2-BCC3-62F6D206407C}"/>
                      </a:ext>
                    </a:extLst>
                  </p:cNvPr>
                  <p:cNvSpPr txBox="1">
                    <a:spLocks noRot="1" noChangeAspect="1" noMove="1" noResize="1" noEditPoints="1" noAdjustHandles="1" noChangeArrowheads="1" noChangeShapeType="1" noTextEdit="1"/>
                  </p:cNvSpPr>
                  <p:nvPr/>
                </p:nvSpPr>
                <p:spPr>
                  <a:xfrm>
                    <a:off x="5692256" y="2142573"/>
                    <a:ext cx="331565" cy="430887"/>
                  </a:xfrm>
                  <a:prstGeom prst="rect">
                    <a:avLst/>
                  </a:prstGeom>
                  <a:blipFill>
                    <a:blip r:embed="rId7"/>
                    <a:stretch>
                      <a:fillRect/>
                    </a:stretch>
                  </a:blipFill>
                </p:spPr>
                <p:txBody>
                  <a:bodyPr/>
                  <a:lstStyle/>
                  <a:p>
                    <a:r>
                      <a:rPr lang="zh-CN" altLang="en-US">
                        <a:noFill/>
                      </a:rPr>
                      <a:t> </a:t>
                    </a:r>
                  </a:p>
                </p:txBody>
              </p:sp>
            </mc:Fallback>
          </mc:AlternateContent>
        </p:grpSp>
      </p:grpSp>
      <p:grpSp>
        <p:nvGrpSpPr>
          <p:cNvPr id="5" name="组合 4">
            <a:extLst>
              <a:ext uri="{FF2B5EF4-FFF2-40B4-BE49-F238E27FC236}">
                <a16:creationId xmlns:a16="http://schemas.microsoft.com/office/drawing/2014/main" id="{3BCA30B7-C7DE-403C-AE86-06D2CBBD5640}"/>
              </a:ext>
            </a:extLst>
          </p:cNvPr>
          <p:cNvGrpSpPr/>
          <p:nvPr/>
        </p:nvGrpSpPr>
        <p:grpSpPr>
          <a:xfrm>
            <a:off x="1083896" y="504178"/>
            <a:ext cx="3486150" cy="2017972"/>
            <a:chOff x="1083896" y="504178"/>
            <a:chExt cx="3486150" cy="2017972"/>
          </a:xfrm>
        </p:grpSpPr>
        <p:sp>
          <p:nvSpPr>
            <p:cNvPr id="7193" name="Line 13"/>
            <p:cNvSpPr>
              <a:spLocks noChangeShapeType="1"/>
            </p:cNvSpPr>
            <p:nvPr/>
          </p:nvSpPr>
          <p:spPr bwMode="auto">
            <a:xfrm>
              <a:off x="3892184" y="1498723"/>
              <a:ext cx="677862" cy="0"/>
            </a:xfrm>
            <a:prstGeom prst="line">
              <a:avLst/>
            </a:prstGeom>
            <a:noFill/>
            <a:ln w="444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94" name="Line 21"/>
            <p:cNvSpPr>
              <a:spLocks noChangeShapeType="1"/>
            </p:cNvSpPr>
            <p:nvPr/>
          </p:nvSpPr>
          <p:spPr bwMode="auto">
            <a:xfrm>
              <a:off x="1964959" y="1068510"/>
              <a:ext cx="1847850" cy="0"/>
            </a:xfrm>
            <a:prstGeom prst="line">
              <a:avLst/>
            </a:prstGeom>
            <a:noFill/>
            <a:ln w="44450">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95" name="Line 22"/>
            <p:cNvSpPr>
              <a:spLocks noChangeShapeType="1"/>
            </p:cNvSpPr>
            <p:nvPr/>
          </p:nvSpPr>
          <p:spPr bwMode="auto">
            <a:xfrm>
              <a:off x="1947496" y="1930523"/>
              <a:ext cx="1787525" cy="0"/>
            </a:xfrm>
            <a:prstGeom prst="line">
              <a:avLst/>
            </a:prstGeom>
            <a:noFill/>
            <a:ln w="44450">
              <a:solidFill>
                <a:srgbClr val="FF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96" name="Oval 24"/>
            <p:cNvSpPr>
              <a:spLocks noChangeArrowheads="1"/>
            </p:cNvSpPr>
            <p:nvPr/>
          </p:nvSpPr>
          <p:spPr bwMode="auto">
            <a:xfrm>
              <a:off x="1083896" y="1308223"/>
              <a:ext cx="381000" cy="381000"/>
            </a:xfrm>
            <a:prstGeom prst="ellipse">
              <a:avLst/>
            </a:prstGeom>
            <a:noFill/>
            <a:ln w="44450">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sp>
          <p:nvSpPr>
            <p:cNvPr id="7197" name="Line 25"/>
            <p:cNvSpPr>
              <a:spLocks noChangeShapeType="1"/>
            </p:cNvSpPr>
            <p:nvPr/>
          </p:nvSpPr>
          <p:spPr bwMode="auto">
            <a:xfrm flipH="1">
              <a:off x="1083896" y="1260598"/>
              <a:ext cx="381000" cy="457200"/>
            </a:xfrm>
            <a:prstGeom prst="line">
              <a:avLst/>
            </a:prstGeom>
            <a:noFill/>
            <a:ln w="50800">
              <a:solidFill>
                <a:srgbClr val="000000"/>
              </a:solidFill>
              <a:round/>
              <a:headEnd type="arrow" w="sm" len="lg"/>
              <a:tailEnd/>
            </a:ln>
            <a:extLst>
              <a:ext uri="{909E8E84-426E-40DD-AFC4-6F175D3DCCD1}">
                <a14:hiddenFill xmlns:a14="http://schemas.microsoft.com/office/drawing/2010/main">
                  <a:noFill/>
                </a14:hiddenFill>
              </a:ext>
            </a:extLst>
          </p:spPr>
          <p:txBody>
            <a:bodyPr wrap="none" anchor="ctr"/>
            <a:lstStyle/>
            <a:p>
              <a:pPr algn="just"/>
              <a:endParaRPr lang="zh-CN" altLang="en-US">
                <a:latin typeface="+mn-ea"/>
                <a:ea typeface="+mn-ea"/>
              </a:endParaRPr>
            </a:p>
          </p:txBody>
        </p:sp>
        <p:sp>
          <p:nvSpPr>
            <p:cNvPr id="7198" name="Freeform 27"/>
            <p:cNvSpPr>
              <a:spLocks/>
            </p:cNvSpPr>
            <p:nvPr/>
          </p:nvSpPr>
          <p:spPr bwMode="auto">
            <a:xfrm>
              <a:off x="1934796" y="1549523"/>
              <a:ext cx="1588" cy="387350"/>
            </a:xfrm>
            <a:custGeom>
              <a:avLst/>
              <a:gdLst>
                <a:gd name="T0" fmla="*/ 0 w 1"/>
                <a:gd name="T1" fmla="*/ 0 h 244"/>
                <a:gd name="T2" fmla="*/ 2147483647 w 1"/>
                <a:gd name="T3" fmla="*/ 2147483647 h 244"/>
                <a:gd name="T4" fmla="*/ 0 60000 65536"/>
                <a:gd name="T5" fmla="*/ 0 60000 65536"/>
                <a:gd name="T6" fmla="*/ 0 w 1"/>
                <a:gd name="T7" fmla="*/ 0 h 244"/>
                <a:gd name="T8" fmla="*/ 1 w 1"/>
                <a:gd name="T9" fmla="*/ 244 h 244"/>
              </a:gdLst>
              <a:ahLst/>
              <a:cxnLst>
                <a:cxn ang="T4">
                  <a:pos x="T0" y="T1"/>
                </a:cxn>
                <a:cxn ang="T5">
                  <a:pos x="T2" y="T3"/>
                </a:cxn>
              </a:cxnLst>
              <a:rect l="T6" t="T7" r="T8" b="T9"/>
              <a:pathLst>
                <a:path w="1" h="244">
                  <a:moveTo>
                    <a:pt x="0" y="0"/>
                  </a:moveTo>
                  <a:lnTo>
                    <a:pt x="1" y="244"/>
                  </a:lnTo>
                </a:path>
              </a:pathLst>
            </a:custGeom>
            <a:noFill/>
            <a:ln w="4445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7199" name="Freeform 28"/>
            <p:cNvSpPr>
              <a:spLocks/>
            </p:cNvSpPr>
            <p:nvPr/>
          </p:nvSpPr>
          <p:spPr bwMode="auto">
            <a:xfrm>
              <a:off x="1936384" y="1044698"/>
              <a:ext cx="1587" cy="387350"/>
            </a:xfrm>
            <a:custGeom>
              <a:avLst/>
              <a:gdLst>
                <a:gd name="T0" fmla="*/ 0 w 1"/>
                <a:gd name="T1" fmla="*/ 0 h 244"/>
                <a:gd name="T2" fmla="*/ 2147483647 w 1"/>
                <a:gd name="T3" fmla="*/ 2147483647 h 244"/>
                <a:gd name="T4" fmla="*/ 0 60000 65536"/>
                <a:gd name="T5" fmla="*/ 0 60000 65536"/>
                <a:gd name="T6" fmla="*/ 0 w 1"/>
                <a:gd name="T7" fmla="*/ 0 h 244"/>
                <a:gd name="T8" fmla="*/ 1 w 1"/>
                <a:gd name="T9" fmla="*/ 244 h 244"/>
              </a:gdLst>
              <a:ahLst/>
              <a:cxnLst>
                <a:cxn ang="T4">
                  <a:pos x="T0" y="T1"/>
                </a:cxn>
                <a:cxn ang="T5">
                  <a:pos x="T2" y="T3"/>
                </a:cxn>
              </a:cxnLst>
              <a:rect l="T6" t="T7" r="T8" b="T9"/>
              <a:pathLst>
                <a:path w="1" h="244">
                  <a:moveTo>
                    <a:pt x="0" y="0"/>
                  </a:moveTo>
                  <a:lnTo>
                    <a:pt x="1" y="244"/>
                  </a:lnTo>
                </a:path>
              </a:pathLst>
            </a:custGeom>
            <a:noFill/>
            <a:ln w="4445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7200" name="Freeform 29"/>
            <p:cNvSpPr>
              <a:spLocks/>
            </p:cNvSpPr>
            <p:nvPr/>
          </p:nvSpPr>
          <p:spPr bwMode="auto">
            <a:xfrm>
              <a:off x="1479184" y="1551110"/>
              <a:ext cx="454025" cy="1588"/>
            </a:xfrm>
            <a:custGeom>
              <a:avLst/>
              <a:gdLst>
                <a:gd name="T0" fmla="*/ 0 w 286"/>
                <a:gd name="T1" fmla="*/ 2147483647 h 6"/>
                <a:gd name="T2" fmla="*/ 2147483647 w 286"/>
                <a:gd name="T3" fmla="*/ 0 h 6"/>
                <a:gd name="T4" fmla="*/ 0 60000 65536"/>
                <a:gd name="T5" fmla="*/ 0 60000 65536"/>
                <a:gd name="T6" fmla="*/ 0 w 286"/>
                <a:gd name="T7" fmla="*/ 0 h 6"/>
                <a:gd name="T8" fmla="*/ 286 w 286"/>
                <a:gd name="T9" fmla="*/ 6 h 6"/>
              </a:gdLst>
              <a:ahLst/>
              <a:cxnLst>
                <a:cxn ang="T4">
                  <a:pos x="T0" y="T1"/>
                </a:cxn>
                <a:cxn ang="T5">
                  <a:pos x="T2" y="T3"/>
                </a:cxn>
              </a:cxnLst>
              <a:rect l="T6" t="T7" r="T8" b="T9"/>
              <a:pathLst>
                <a:path w="286" h="6">
                  <a:moveTo>
                    <a:pt x="0" y="6"/>
                  </a:moveTo>
                  <a:lnTo>
                    <a:pt x="286"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7201" name="Freeform 30"/>
            <p:cNvSpPr>
              <a:spLocks/>
            </p:cNvSpPr>
            <p:nvPr/>
          </p:nvSpPr>
          <p:spPr bwMode="auto">
            <a:xfrm>
              <a:off x="1464896" y="1420935"/>
              <a:ext cx="454025" cy="1588"/>
            </a:xfrm>
            <a:custGeom>
              <a:avLst/>
              <a:gdLst>
                <a:gd name="T0" fmla="*/ 0 w 286"/>
                <a:gd name="T1" fmla="*/ 2147483647 h 6"/>
                <a:gd name="T2" fmla="*/ 2147483647 w 286"/>
                <a:gd name="T3" fmla="*/ 0 h 6"/>
                <a:gd name="T4" fmla="*/ 0 60000 65536"/>
                <a:gd name="T5" fmla="*/ 0 60000 65536"/>
                <a:gd name="T6" fmla="*/ 0 w 286"/>
                <a:gd name="T7" fmla="*/ 0 h 6"/>
                <a:gd name="T8" fmla="*/ 286 w 286"/>
                <a:gd name="T9" fmla="*/ 6 h 6"/>
              </a:gdLst>
              <a:ahLst/>
              <a:cxnLst>
                <a:cxn ang="T4">
                  <a:pos x="T0" y="T1"/>
                </a:cxn>
                <a:cxn ang="T5">
                  <a:pos x="T2" y="T3"/>
                </a:cxn>
              </a:cxnLst>
              <a:rect l="T6" t="T7" r="T8" b="T9"/>
              <a:pathLst>
                <a:path w="286" h="6">
                  <a:moveTo>
                    <a:pt x="0" y="6"/>
                  </a:moveTo>
                  <a:lnTo>
                    <a:pt x="286" y="0"/>
                  </a:lnTo>
                </a:path>
              </a:pathLst>
            </a:custGeom>
            <a:noFill/>
            <a:ln w="254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latin typeface="+mn-ea"/>
                <a:ea typeface="+mn-ea"/>
              </a:endParaRPr>
            </a:p>
          </p:txBody>
        </p:sp>
        <p:sp>
          <p:nvSpPr>
            <p:cNvPr id="7205" name="Rectangle 19"/>
            <p:cNvSpPr>
              <a:spLocks noChangeArrowheads="1"/>
            </p:cNvSpPr>
            <p:nvPr/>
          </p:nvSpPr>
          <p:spPr bwMode="auto">
            <a:xfrm>
              <a:off x="3315921" y="900235"/>
              <a:ext cx="133350" cy="128111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grpSp>
          <p:nvGrpSpPr>
            <p:cNvPr id="4" name="组合 3">
              <a:extLst>
                <a:ext uri="{FF2B5EF4-FFF2-40B4-BE49-F238E27FC236}">
                  <a16:creationId xmlns:a16="http://schemas.microsoft.com/office/drawing/2014/main" id="{DC3D66EE-3B72-4600-89DE-A0DD1245E127}"/>
                </a:ext>
              </a:extLst>
            </p:cNvPr>
            <p:cNvGrpSpPr/>
            <p:nvPr/>
          </p:nvGrpSpPr>
          <p:grpSpPr>
            <a:xfrm>
              <a:off x="1178205" y="504178"/>
              <a:ext cx="3307297" cy="2017972"/>
              <a:chOff x="1178205" y="504178"/>
              <a:chExt cx="3307297" cy="2017972"/>
            </a:xfrm>
          </p:grpSpPr>
          <mc:AlternateContent xmlns:mc="http://schemas.openxmlformats.org/markup-compatibility/2006" xmlns:a14="http://schemas.microsoft.com/office/drawing/2010/main">
            <mc:Choice Requires="a14">
              <p:sp>
                <p:nvSpPr>
                  <p:cNvPr id="51" name="矩形 50">
                    <a:extLst>
                      <a:ext uri="{FF2B5EF4-FFF2-40B4-BE49-F238E27FC236}">
                        <a16:creationId xmlns:a16="http://schemas.microsoft.com/office/drawing/2014/main" id="{94663AF1-F84C-4114-8703-331C5051B37A}"/>
                      </a:ext>
                    </a:extLst>
                  </p:cNvPr>
                  <p:cNvSpPr/>
                  <p:nvPr/>
                </p:nvSpPr>
                <p:spPr>
                  <a:xfrm>
                    <a:off x="2223721" y="1086857"/>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51" name="矩形 50">
                    <a:extLst>
                      <a:ext uri="{FF2B5EF4-FFF2-40B4-BE49-F238E27FC236}">
                        <a16:creationId xmlns:a16="http://schemas.microsoft.com/office/drawing/2014/main" id="{94663AF1-F84C-4114-8703-331C5051B37A}"/>
                      </a:ext>
                    </a:extLst>
                  </p:cNvPr>
                  <p:cNvSpPr>
                    <a:spLocks noRot="1" noChangeAspect="1" noMove="1" noResize="1" noEditPoints="1" noAdjustHandles="1" noChangeArrowheads="1" noChangeShapeType="1" noTextEdit="1"/>
                  </p:cNvSpPr>
                  <p:nvPr/>
                </p:nvSpPr>
                <p:spPr>
                  <a:xfrm>
                    <a:off x="2223721" y="1086857"/>
                    <a:ext cx="529312" cy="5754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40968416-3048-4D79-824D-DB6E1077C324}"/>
                      </a:ext>
                    </a:extLst>
                  </p:cNvPr>
                  <p:cNvSpPr txBox="1"/>
                  <p:nvPr/>
                </p:nvSpPr>
                <p:spPr>
                  <a:xfrm>
                    <a:off x="1178205" y="1651708"/>
                    <a:ext cx="33156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𝐺</m:t>
                          </m:r>
                        </m:oMath>
                      </m:oMathPara>
                    </a14:m>
                    <a:endParaRPr lang="zh-CN" altLang="en-US" sz="2800" dirty="0">
                      <a:solidFill>
                        <a:srgbClr val="0000FF"/>
                      </a:solidFill>
                      <a:latin typeface="+mn-lt"/>
                      <a:ea typeface="+mn-ea"/>
                    </a:endParaRPr>
                  </a:p>
                </p:txBody>
              </p:sp>
            </mc:Choice>
            <mc:Fallback xmlns="">
              <p:sp>
                <p:nvSpPr>
                  <p:cNvPr id="52" name="文本框 51">
                    <a:extLst>
                      <a:ext uri="{FF2B5EF4-FFF2-40B4-BE49-F238E27FC236}">
                        <a16:creationId xmlns:a16="http://schemas.microsoft.com/office/drawing/2014/main" id="{40968416-3048-4D79-824D-DB6E1077C324}"/>
                      </a:ext>
                    </a:extLst>
                  </p:cNvPr>
                  <p:cNvSpPr txBox="1">
                    <a:spLocks noRot="1" noChangeAspect="1" noMove="1" noResize="1" noEditPoints="1" noAdjustHandles="1" noChangeArrowheads="1" noChangeShapeType="1" noTextEdit="1"/>
                  </p:cNvSpPr>
                  <p:nvPr/>
                </p:nvSpPr>
                <p:spPr>
                  <a:xfrm>
                    <a:off x="1178205" y="1651708"/>
                    <a:ext cx="331565"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A7C8FB88-BF7F-48C9-ADC7-5A491851EA57}"/>
                      </a:ext>
                    </a:extLst>
                  </p:cNvPr>
                  <p:cNvSpPr/>
                  <p:nvPr/>
                </p:nvSpPr>
                <p:spPr>
                  <a:xfrm>
                    <a:off x="1858134" y="504178"/>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3" name="矩形 52">
                    <a:extLst>
                      <a:ext uri="{FF2B5EF4-FFF2-40B4-BE49-F238E27FC236}">
                        <a16:creationId xmlns:a16="http://schemas.microsoft.com/office/drawing/2014/main" id="{A7C8FB88-BF7F-48C9-ADC7-5A491851EA57}"/>
                      </a:ext>
                    </a:extLst>
                  </p:cNvPr>
                  <p:cNvSpPr>
                    <a:spLocks noRot="1" noChangeAspect="1" noMove="1" noResize="1" noEditPoints="1" noAdjustHandles="1" noChangeArrowheads="1" noChangeShapeType="1" noTextEdit="1"/>
                  </p:cNvSpPr>
                  <p:nvPr/>
                </p:nvSpPr>
                <p:spPr>
                  <a:xfrm>
                    <a:off x="1858134" y="504178"/>
                    <a:ext cx="54053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42F0F1BB-222F-41A7-99FD-CCEFF0842567}"/>
                      </a:ext>
                    </a:extLst>
                  </p:cNvPr>
                  <p:cNvSpPr/>
                  <p:nvPr/>
                </p:nvSpPr>
                <p:spPr>
                  <a:xfrm>
                    <a:off x="3965616" y="933995"/>
                    <a:ext cx="51988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chemeClr val="tx1"/>
                                  </a:solidFill>
                                  <a:latin typeface="Cambria Math" panose="02040503050406030204" pitchFamily="18" charset="0"/>
                                  <a:ea typeface="Cambria Math" panose="02040503050406030204" pitchFamily="18" charset="0"/>
                                </a:rPr>
                              </m:ctrlPr>
                            </m:accPr>
                            <m:e>
                              <m:r>
                                <a:rPr lang="en-US" altLang="zh-CN" sz="2800" b="0" i="1" smtClean="0">
                                  <a:solidFill>
                                    <a:schemeClr val="tx1"/>
                                  </a:solidFill>
                                  <a:latin typeface="Cambria Math" panose="02040503050406030204" pitchFamily="18" charset="0"/>
                                  <a:ea typeface="Cambria Math" panose="02040503050406030204" pitchFamily="18" charset="0"/>
                                </a:rPr>
                                <m:t>𝑉</m:t>
                              </m:r>
                            </m:e>
                          </m:acc>
                        </m:oMath>
                      </m:oMathPara>
                    </a14:m>
                    <a:endParaRPr lang="zh-CN" altLang="en-US" sz="2800" dirty="0">
                      <a:solidFill>
                        <a:schemeClr val="tx1"/>
                      </a:solidFill>
                    </a:endParaRPr>
                  </a:p>
                </p:txBody>
              </p:sp>
            </mc:Choice>
            <mc:Fallback xmlns="">
              <p:sp>
                <p:nvSpPr>
                  <p:cNvPr id="54" name="矩形 53">
                    <a:extLst>
                      <a:ext uri="{FF2B5EF4-FFF2-40B4-BE49-F238E27FC236}">
                        <a16:creationId xmlns:a16="http://schemas.microsoft.com/office/drawing/2014/main" id="{42F0F1BB-222F-41A7-99FD-CCEFF0842567}"/>
                      </a:ext>
                    </a:extLst>
                  </p:cNvPr>
                  <p:cNvSpPr>
                    <a:spLocks noRot="1" noChangeAspect="1" noMove="1" noResize="1" noEditPoints="1" noAdjustHandles="1" noChangeArrowheads="1" noChangeShapeType="1" noTextEdit="1"/>
                  </p:cNvSpPr>
                  <p:nvPr/>
                </p:nvSpPr>
                <p:spPr>
                  <a:xfrm>
                    <a:off x="3965616" y="933995"/>
                    <a:ext cx="519886" cy="5754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C982124B-1FF7-459B-8877-58CAFFE02A16}"/>
                      </a:ext>
                    </a:extLst>
                  </p:cNvPr>
                  <p:cNvSpPr/>
                  <p:nvPr/>
                </p:nvSpPr>
                <p:spPr>
                  <a:xfrm>
                    <a:off x="2574885" y="504178"/>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8" name="矩形 57">
                    <a:extLst>
                      <a:ext uri="{FF2B5EF4-FFF2-40B4-BE49-F238E27FC236}">
                        <a16:creationId xmlns:a16="http://schemas.microsoft.com/office/drawing/2014/main" id="{C982124B-1FF7-459B-8877-58CAFFE02A16}"/>
                      </a:ext>
                    </a:extLst>
                  </p:cNvPr>
                  <p:cNvSpPr>
                    <a:spLocks noRot="1" noChangeAspect="1" noMove="1" noResize="1" noEditPoints="1" noAdjustHandles="1" noChangeArrowheads="1" noChangeShapeType="1" noTextEdit="1"/>
                  </p:cNvSpPr>
                  <p:nvPr/>
                </p:nvSpPr>
                <p:spPr>
                  <a:xfrm>
                    <a:off x="2574885" y="504178"/>
                    <a:ext cx="54053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CC834077-AB58-4603-BA8B-94A79A078A82}"/>
                      </a:ext>
                    </a:extLst>
                  </p:cNvPr>
                  <p:cNvSpPr/>
                  <p:nvPr/>
                </p:nvSpPr>
                <p:spPr>
                  <a:xfrm>
                    <a:off x="3377569" y="504178"/>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59" name="矩形 58">
                    <a:extLst>
                      <a:ext uri="{FF2B5EF4-FFF2-40B4-BE49-F238E27FC236}">
                        <a16:creationId xmlns:a16="http://schemas.microsoft.com/office/drawing/2014/main" id="{CC834077-AB58-4603-BA8B-94A79A078A82}"/>
                      </a:ext>
                    </a:extLst>
                  </p:cNvPr>
                  <p:cNvSpPr>
                    <a:spLocks noRot="1" noChangeAspect="1" noMove="1" noResize="1" noEditPoints="1" noAdjustHandles="1" noChangeArrowheads="1" noChangeShapeType="1" noTextEdit="1"/>
                  </p:cNvSpPr>
                  <p:nvPr/>
                </p:nvSpPr>
                <p:spPr>
                  <a:xfrm>
                    <a:off x="3377569" y="504178"/>
                    <a:ext cx="540533"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551B77ED-36D4-4199-A0DA-066C99562067}"/>
                      </a:ext>
                    </a:extLst>
                  </p:cNvPr>
                  <p:cNvSpPr/>
                  <p:nvPr/>
                </p:nvSpPr>
                <p:spPr>
                  <a:xfrm>
                    <a:off x="3377568" y="1277682"/>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0" name="矩形 59">
                    <a:extLst>
                      <a:ext uri="{FF2B5EF4-FFF2-40B4-BE49-F238E27FC236}">
                        <a16:creationId xmlns:a16="http://schemas.microsoft.com/office/drawing/2014/main" id="{551B77ED-36D4-4199-A0DA-066C99562067}"/>
                      </a:ext>
                    </a:extLst>
                  </p:cNvPr>
                  <p:cNvSpPr>
                    <a:spLocks noRot="1" noChangeAspect="1" noMove="1" noResize="1" noEditPoints="1" noAdjustHandles="1" noChangeArrowheads="1" noChangeShapeType="1" noTextEdit="1"/>
                  </p:cNvSpPr>
                  <p:nvPr/>
                </p:nvSpPr>
                <p:spPr>
                  <a:xfrm>
                    <a:off x="3377568" y="1277682"/>
                    <a:ext cx="54053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a:extLst>
                      <a:ext uri="{FF2B5EF4-FFF2-40B4-BE49-F238E27FC236}">
                        <a16:creationId xmlns:a16="http://schemas.microsoft.com/office/drawing/2014/main" id="{55DB76F4-4636-4F28-8D78-9DE151AF519A}"/>
                      </a:ext>
                    </a:extLst>
                  </p:cNvPr>
                  <p:cNvSpPr/>
                  <p:nvPr/>
                </p:nvSpPr>
                <p:spPr>
                  <a:xfrm>
                    <a:off x="3377569" y="199893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1" name="矩形 60">
                    <a:extLst>
                      <a:ext uri="{FF2B5EF4-FFF2-40B4-BE49-F238E27FC236}">
                        <a16:creationId xmlns:a16="http://schemas.microsoft.com/office/drawing/2014/main" id="{55DB76F4-4636-4F28-8D78-9DE151AF519A}"/>
                      </a:ext>
                    </a:extLst>
                  </p:cNvPr>
                  <p:cNvSpPr>
                    <a:spLocks noRot="1" noChangeAspect="1" noMove="1" noResize="1" noEditPoints="1" noAdjustHandles="1" noChangeArrowheads="1" noChangeShapeType="1" noTextEdit="1"/>
                  </p:cNvSpPr>
                  <p:nvPr/>
                </p:nvSpPr>
                <p:spPr>
                  <a:xfrm>
                    <a:off x="3377569" y="1998930"/>
                    <a:ext cx="540533"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a:extLst>
                      <a:ext uri="{FF2B5EF4-FFF2-40B4-BE49-F238E27FC236}">
                        <a16:creationId xmlns:a16="http://schemas.microsoft.com/office/drawing/2014/main" id="{FF6C3347-539E-4D71-948E-2E3D8D423A1B}"/>
                      </a:ext>
                    </a:extLst>
                  </p:cNvPr>
                  <p:cNvSpPr/>
                  <p:nvPr/>
                </p:nvSpPr>
                <p:spPr>
                  <a:xfrm>
                    <a:off x="1853976" y="127901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2" name="矩形 61">
                    <a:extLst>
                      <a:ext uri="{FF2B5EF4-FFF2-40B4-BE49-F238E27FC236}">
                        <a16:creationId xmlns:a16="http://schemas.microsoft.com/office/drawing/2014/main" id="{FF6C3347-539E-4D71-948E-2E3D8D423A1B}"/>
                      </a:ext>
                    </a:extLst>
                  </p:cNvPr>
                  <p:cNvSpPr>
                    <a:spLocks noRot="1" noChangeAspect="1" noMove="1" noResize="1" noEditPoints="1" noAdjustHandles="1" noChangeArrowheads="1" noChangeShapeType="1" noTextEdit="1"/>
                  </p:cNvSpPr>
                  <p:nvPr/>
                </p:nvSpPr>
                <p:spPr>
                  <a:xfrm>
                    <a:off x="1853976" y="1279010"/>
                    <a:ext cx="540533"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B981F89F-9384-48F9-94A9-6631782D3C2E}"/>
                      </a:ext>
                    </a:extLst>
                  </p:cNvPr>
                  <p:cNvSpPr/>
                  <p:nvPr/>
                </p:nvSpPr>
                <p:spPr>
                  <a:xfrm>
                    <a:off x="2573868" y="1271106"/>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3" name="矩形 62">
                    <a:extLst>
                      <a:ext uri="{FF2B5EF4-FFF2-40B4-BE49-F238E27FC236}">
                        <a16:creationId xmlns:a16="http://schemas.microsoft.com/office/drawing/2014/main" id="{B981F89F-9384-48F9-94A9-6631782D3C2E}"/>
                      </a:ext>
                    </a:extLst>
                  </p:cNvPr>
                  <p:cNvSpPr>
                    <a:spLocks noRot="1" noChangeAspect="1" noMove="1" noResize="1" noEditPoints="1" noAdjustHandles="1" noChangeArrowheads="1" noChangeShapeType="1" noTextEdit="1"/>
                  </p:cNvSpPr>
                  <p:nvPr/>
                </p:nvSpPr>
                <p:spPr>
                  <a:xfrm>
                    <a:off x="2573868" y="1271106"/>
                    <a:ext cx="540533"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a:extLst>
                      <a:ext uri="{FF2B5EF4-FFF2-40B4-BE49-F238E27FC236}">
                        <a16:creationId xmlns:a16="http://schemas.microsoft.com/office/drawing/2014/main" id="{95B9F7A0-4A8C-45D3-9D6E-84599A34FC58}"/>
                      </a:ext>
                    </a:extLst>
                  </p:cNvPr>
                  <p:cNvSpPr/>
                  <p:nvPr/>
                </p:nvSpPr>
                <p:spPr>
                  <a:xfrm>
                    <a:off x="2574885" y="199893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4" name="矩形 63">
                    <a:extLst>
                      <a:ext uri="{FF2B5EF4-FFF2-40B4-BE49-F238E27FC236}">
                        <a16:creationId xmlns:a16="http://schemas.microsoft.com/office/drawing/2014/main" id="{95B9F7A0-4A8C-45D3-9D6E-84599A34FC58}"/>
                      </a:ext>
                    </a:extLst>
                  </p:cNvPr>
                  <p:cNvSpPr>
                    <a:spLocks noRot="1" noChangeAspect="1" noMove="1" noResize="1" noEditPoints="1" noAdjustHandles="1" noChangeArrowheads="1" noChangeShapeType="1" noTextEdit="1"/>
                  </p:cNvSpPr>
                  <p:nvPr/>
                </p:nvSpPr>
                <p:spPr>
                  <a:xfrm>
                    <a:off x="2574885" y="1998930"/>
                    <a:ext cx="540533"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F0556B3A-4BCD-482C-B1EC-5F355D4A0447}"/>
                      </a:ext>
                    </a:extLst>
                  </p:cNvPr>
                  <p:cNvSpPr/>
                  <p:nvPr/>
                </p:nvSpPr>
                <p:spPr>
                  <a:xfrm>
                    <a:off x="1855048" y="1998930"/>
                    <a:ext cx="5405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5" name="矩形 64">
                    <a:extLst>
                      <a:ext uri="{FF2B5EF4-FFF2-40B4-BE49-F238E27FC236}">
                        <a16:creationId xmlns:a16="http://schemas.microsoft.com/office/drawing/2014/main" id="{F0556B3A-4BCD-482C-B1EC-5F355D4A0447}"/>
                      </a:ext>
                    </a:extLst>
                  </p:cNvPr>
                  <p:cNvSpPr>
                    <a:spLocks noRot="1" noChangeAspect="1" noMove="1" noResize="1" noEditPoints="1" noAdjustHandles="1" noChangeArrowheads="1" noChangeShapeType="1" noTextEdit="1"/>
                  </p:cNvSpPr>
                  <p:nvPr/>
                </p:nvSpPr>
                <p:spPr>
                  <a:xfrm>
                    <a:off x="1855048" y="1998930"/>
                    <a:ext cx="540533"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73CB223F-3CD1-4CA1-B134-DD8D8B538B7C}"/>
                      </a:ext>
                    </a:extLst>
                  </p:cNvPr>
                  <p:cNvSpPr txBox="1"/>
                  <p:nvPr/>
                </p:nvSpPr>
                <p:spPr>
                  <a:xfrm>
                    <a:off x="3035975" y="1511191"/>
                    <a:ext cx="28751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mn-ea"/>
                            </a:rPr>
                            <m:t>𝑆</m:t>
                          </m:r>
                        </m:oMath>
                      </m:oMathPara>
                    </a14:m>
                    <a:endParaRPr lang="zh-CN" altLang="en-US" sz="2800" dirty="0">
                      <a:solidFill>
                        <a:schemeClr val="tx1"/>
                      </a:solidFill>
                      <a:latin typeface="+mn-lt"/>
                      <a:ea typeface="+mn-ea"/>
                    </a:endParaRPr>
                  </a:p>
                </p:txBody>
              </p:sp>
            </mc:Choice>
            <mc:Fallback xmlns="">
              <p:sp>
                <p:nvSpPr>
                  <p:cNvPr id="66" name="文本框 65">
                    <a:extLst>
                      <a:ext uri="{FF2B5EF4-FFF2-40B4-BE49-F238E27FC236}">
                        <a16:creationId xmlns:a16="http://schemas.microsoft.com/office/drawing/2014/main" id="{73CB223F-3CD1-4CA1-B134-DD8D8B538B7C}"/>
                      </a:ext>
                    </a:extLst>
                  </p:cNvPr>
                  <p:cNvSpPr txBox="1">
                    <a:spLocks noRot="1" noChangeAspect="1" noMove="1" noResize="1" noEditPoints="1" noAdjustHandles="1" noChangeArrowheads="1" noChangeShapeType="1" noTextEdit="1"/>
                  </p:cNvSpPr>
                  <p:nvPr/>
                </p:nvSpPr>
                <p:spPr>
                  <a:xfrm>
                    <a:off x="3035975" y="1511191"/>
                    <a:ext cx="287515" cy="430887"/>
                  </a:xfrm>
                  <a:prstGeom prst="rect">
                    <a:avLst/>
                  </a:prstGeom>
                  <a:blipFill>
                    <a:blip r:embed="rId20"/>
                    <a:stretch>
                      <a:fillRect/>
                    </a:stretch>
                  </a:blipFill>
                </p:spPr>
                <p:txBody>
                  <a:bodyPr/>
                  <a:lstStyle/>
                  <a:p>
                    <a:r>
                      <a:rPr lang="zh-CN" altLang="en-US">
                        <a:noFill/>
                      </a:rPr>
                      <a:t> </a:t>
                    </a:r>
                  </a:p>
                </p:txBody>
              </p:sp>
            </mc:Fallback>
          </mc:AlternateContent>
        </p:grpSp>
      </p:grpSp>
      <mc:AlternateContent xmlns:mc="http://schemas.openxmlformats.org/markup-compatibility/2006" xmlns:a14="http://schemas.microsoft.com/office/drawing/2010/main">
        <mc:Choice Requires="a14">
          <p:sp>
            <p:nvSpPr>
              <p:cNvPr id="67" name="Text Box 49">
                <a:extLst>
                  <a:ext uri="{FF2B5EF4-FFF2-40B4-BE49-F238E27FC236}">
                    <a16:creationId xmlns:a16="http://schemas.microsoft.com/office/drawing/2014/main" id="{AFD019EC-487D-44CD-A3B1-F01EF5563B98}"/>
                  </a:ext>
                </a:extLst>
              </p:cNvPr>
              <p:cNvSpPr txBox="1">
                <a:spLocks noChangeArrowheads="1"/>
              </p:cNvSpPr>
              <p:nvPr/>
            </p:nvSpPr>
            <p:spPr bwMode="auto">
              <a:xfrm>
                <a:off x="914767" y="2833649"/>
                <a:ext cx="3735387" cy="14372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感生电流与</a:t>
                </a:r>
                <a14:m>
                  <m:oMath xmlns:m="http://schemas.openxmlformats.org/officeDocument/2006/math">
                    <m:acc>
                      <m:accPr>
                        <m:chr m:val="⃑"/>
                        <m:ctrlPr>
                          <a:rPr kumimoji="1" lang="zh-CN" altLang="en-US" b="0" i="1" smtClean="0">
                            <a:solidFill>
                              <a:srgbClr val="0000FF"/>
                            </a:solidFill>
                            <a:latin typeface="Cambria Math" panose="02040503050406030204" pitchFamily="18" charset="0"/>
                            <a:ea typeface="+mn-ea"/>
                          </a:rPr>
                        </m:ctrlPr>
                      </m:accPr>
                      <m:e>
                        <m:r>
                          <a:rPr kumimoji="1" lang="en-US" altLang="zh-CN" b="0" i="1" smtClean="0">
                            <a:solidFill>
                              <a:srgbClr val="0000FF"/>
                            </a:solidFill>
                            <a:latin typeface="Cambria Math" panose="02040503050406030204" pitchFamily="18" charset="0"/>
                            <a:ea typeface="+mn-ea"/>
                          </a:rPr>
                          <m:t>𝐵</m:t>
                        </m:r>
                      </m:e>
                    </m:acc>
                  </m:oMath>
                </a14:m>
                <a:r>
                  <a:rPr kumimoji="1" lang="zh-CN" altLang="en-US" b="0" dirty="0">
                    <a:solidFill>
                      <a:srgbClr val="0000FF"/>
                    </a:solidFill>
                    <a:latin typeface="+mn-ea"/>
                    <a:ea typeface="+mn-ea"/>
                  </a:rPr>
                  <a:t>的大小、方向，与截面积</a:t>
                </a:r>
                <a14:m>
                  <m:oMath xmlns:m="http://schemas.openxmlformats.org/officeDocument/2006/math">
                    <m:r>
                      <a:rPr kumimoji="1" lang="en-US" altLang="zh-CN" b="0" i="1" smtClean="0">
                        <a:solidFill>
                          <a:srgbClr val="0000FF"/>
                        </a:solidFill>
                        <a:latin typeface="Cambria Math" panose="02040503050406030204" pitchFamily="18" charset="0"/>
                        <a:ea typeface="+mn-ea"/>
                      </a:rPr>
                      <m:t>𝑆</m:t>
                    </m:r>
                  </m:oMath>
                </a14:m>
                <a:r>
                  <a:rPr kumimoji="1" lang="zh-CN" altLang="en-US" b="0" dirty="0">
                    <a:solidFill>
                      <a:srgbClr val="0000FF"/>
                    </a:solidFill>
                    <a:latin typeface="+mn-ea"/>
                    <a:ea typeface="+mn-ea"/>
                  </a:rPr>
                  <a:t>变化大小有关。</a:t>
                </a:r>
              </a:p>
            </p:txBody>
          </p:sp>
        </mc:Choice>
        <mc:Fallback xmlns="">
          <p:sp>
            <p:nvSpPr>
              <p:cNvPr id="67" name="Text Box 49">
                <a:extLst>
                  <a:ext uri="{FF2B5EF4-FFF2-40B4-BE49-F238E27FC236}">
                    <a16:creationId xmlns:a16="http://schemas.microsoft.com/office/drawing/2014/main" id="{AFD019EC-487D-44CD-A3B1-F01EF5563B98}"/>
                  </a:ext>
                </a:extLst>
              </p:cNvPr>
              <p:cNvSpPr txBox="1">
                <a:spLocks noRot="1" noChangeAspect="1" noMove="1" noResize="1" noEditPoints="1" noAdjustHandles="1" noChangeArrowheads="1" noChangeShapeType="1" noTextEdit="1"/>
              </p:cNvSpPr>
              <p:nvPr/>
            </p:nvSpPr>
            <p:spPr bwMode="auto">
              <a:xfrm>
                <a:off x="914767" y="2833649"/>
                <a:ext cx="3735387" cy="1437253"/>
              </a:xfrm>
              <a:prstGeom prst="rect">
                <a:avLst/>
              </a:prstGeom>
              <a:blipFill>
                <a:blip r:embed="rId21"/>
                <a:stretch>
                  <a:fillRect l="-3263" t="-424" r="-3426" b="-114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Text Box 69">
                <a:extLst>
                  <a:ext uri="{FF2B5EF4-FFF2-40B4-BE49-F238E27FC236}">
                    <a16:creationId xmlns:a16="http://schemas.microsoft.com/office/drawing/2014/main" id="{1652CA8B-0680-4A06-A8AE-302433633D3B}"/>
                  </a:ext>
                </a:extLst>
              </p:cNvPr>
              <p:cNvSpPr txBox="1">
                <a:spLocks noChangeArrowheads="1"/>
              </p:cNvSpPr>
              <p:nvPr/>
            </p:nvSpPr>
            <p:spPr bwMode="auto">
              <a:xfrm>
                <a:off x="5134342" y="2837390"/>
                <a:ext cx="4184649" cy="14372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感生电流与</a:t>
                </a:r>
                <a14:m>
                  <m:oMath xmlns:m="http://schemas.openxmlformats.org/officeDocument/2006/math">
                    <m:acc>
                      <m:accPr>
                        <m:chr m:val="⃑"/>
                        <m:ctrlPr>
                          <a:rPr kumimoji="1" lang="zh-CN" altLang="en-US" b="0" i="1">
                            <a:solidFill>
                              <a:srgbClr val="0000FF"/>
                            </a:solidFill>
                            <a:latin typeface="Cambria Math" panose="02040503050406030204" pitchFamily="18" charset="0"/>
                          </a:rPr>
                        </m:ctrlPr>
                      </m:accPr>
                      <m:e>
                        <m:r>
                          <a:rPr kumimoji="1" lang="en-US" altLang="zh-CN" b="0" i="1">
                            <a:solidFill>
                              <a:srgbClr val="0000FF"/>
                            </a:solidFill>
                            <a:latin typeface="Cambria Math" panose="02040503050406030204" pitchFamily="18" charset="0"/>
                          </a:rPr>
                          <m:t>𝐵</m:t>
                        </m:r>
                      </m:e>
                    </m:acc>
                  </m:oMath>
                </a14:m>
                <a:r>
                  <a:rPr kumimoji="1" lang="zh-CN" altLang="en-US" b="0" dirty="0">
                    <a:solidFill>
                      <a:srgbClr val="0000FF"/>
                    </a:solidFill>
                    <a:latin typeface="+mn-ea"/>
                    <a:ea typeface="+mn-ea"/>
                  </a:rPr>
                  <a:t>的大小、方向，与线圈转动角速度</a:t>
                </a:r>
                <a14:m>
                  <m:oMath xmlns:m="http://schemas.openxmlformats.org/officeDocument/2006/math">
                    <m:acc>
                      <m:accPr>
                        <m:chr m:val="⃑"/>
                        <m:ctrlPr>
                          <a:rPr kumimoji="1" lang="zh-CN" altLang="en-US" b="0" i="1">
                            <a:solidFill>
                              <a:srgbClr val="0000FF"/>
                            </a:solidFill>
                            <a:latin typeface="Cambria Math" panose="02040503050406030204" pitchFamily="18" charset="0"/>
                          </a:rPr>
                        </m:ctrlPr>
                      </m:accPr>
                      <m:e>
                        <m:r>
                          <a:rPr kumimoji="1" lang="zh-CN" altLang="en-US" b="0" i="1" smtClean="0">
                            <a:solidFill>
                              <a:srgbClr val="0000FF"/>
                            </a:solidFill>
                            <a:latin typeface="Cambria Math" panose="02040503050406030204" pitchFamily="18" charset="0"/>
                          </a:rPr>
                          <m:t>𝜔</m:t>
                        </m:r>
                      </m:e>
                    </m:acc>
                  </m:oMath>
                </a14:m>
                <a:r>
                  <a:rPr kumimoji="1" lang="zh-CN" altLang="en-US" b="0" dirty="0">
                    <a:solidFill>
                      <a:srgbClr val="0000FF"/>
                    </a:solidFill>
                    <a:latin typeface="+mn-ea"/>
                    <a:ea typeface="+mn-ea"/>
                  </a:rPr>
                  <a:t>大小方向有关。</a:t>
                </a:r>
              </a:p>
            </p:txBody>
          </p:sp>
        </mc:Choice>
        <mc:Fallback xmlns="">
          <p:sp>
            <p:nvSpPr>
              <p:cNvPr id="68" name="Text Box 69">
                <a:extLst>
                  <a:ext uri="{FF2B5EF4-FFF2-40B4-BE49-F238E27FC236}">
                    <a16:creationId xmlns:a16="http://schemas.microsoft.com/office/drawing/2014/main" id="{1652CA8B-0680-4A06-A8AE-302433633D3B}"/>
                  </a:ext>
                </a:extLst>
              </p:cNvPr>
              <p:cNvSpPr txBox="1">
                <a:spLocks noRot="1" noChangeAspect="1" noMove="1" noResize="1" noEditPoints="1" noAdjustHandles="1" noChangeArrowheads="1" noChangeShapeType="1" noTextEdit="1"/>
              </p:cNvSpPr>
              <p:nvPr/>
            </p:nvSpPr>
            <p:spPr bwMode="auto">
              <a:xfrm>
                <a:off x="5134342" y="2837390"/>
                <a:ext cx="4184649" cy="1437253"/>
              </a:xfrm>
              <a:prstGeom prst="rect">
                <a:avLst/>
              </a:prstGeom>
              <a:blipFill>
                <a:blip r:embed="rId22"/>
                <a:stretch>
                  <a:fillRect l="-2911" r="-2911" b="-118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6457292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wipe(left)">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482"/>
                                        </p:tgtEl>
                                        <p:attrNameLst>
                                          <p:attrName>style.visibility</p:attrName>
                                        </p:attrNameLst>
                                      </p:cBhvr>
                                      <p:to>
                                        <p:strVal val="visible"/>
                                      </p:to>
                                    </p:set>
                                    <p:animEffect transition="in" filter="wipe(left)">
                                      <p:cBhvr>
                                        <p:cTn id="27" dur="500"/>
                                        <p:tgtEl>
                                          <p:spTgt spid="1748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226"/>
                                        </p:tgtEl>
                                        <p:attrNameLst>
                                          <p:attrName>style.visibility</p:attrName>
                                        </p:attrNameLst>
                                      </p:cBhvr>
                                      <p:to>
                                        <p:strVal val="visible"/>
                                      </p:to>
                                    </p:set>
                                    <p:animEffect transition="in" filter="wipe(left)">
                                      <p:cBhvr>
                                        <p:cTn id="32" dur="500"/>
                                        <p:tgtEl>
                                          <p:spTgt spid="72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82" grpId="0" autoUpdateAnimBg="0"/>
      <p:bldP spid="7226" grpId="0"/>
      <p:bldP spid="67" grpId="0"/>
      <p:bldP spid="6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ChangeArrowheads="1"/>
          </p:cNvSpPr>
          <p:nvPr/>
        </p:nvSpPr>
        <p:spPr bwMode="auto">
          <a:xfrm>
            <a:off x="1047917" y="975014"/>
            <a:ext cx="8305800" cy="39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lang="zh-CN" altLang="en-US" sz="2800" dirty="0">
                <a:solidFill>
                  <a:srgbClr val="0000FF"/>
                </a:solidFill>
                <a:latin typeface="+mn-ea"/>
                <a:ea typeface="+mn-ea"/>
              </a:rPr>
              <a:t>例：若用条形磁铁竖直插入木质圆环，则环中</a:t>
            </a:r>
          </a:p>
          <a:p>
            <a:pPr algn="just">
              <a:spcBef>
                <a:spcPct val="0"/>
              </a:spcBef>
              <a:buClrTx/>
              <a:buFontTx/>
              <a:buNone/>
            </a:pPr>
            <a:endParaRPr lang="zh-CN" altLang="en-US" sz="2800" dirty="0">
              <a:solidFill>
                <a:srgbClr val="0000FF"/>
              </a:solidFill>
              <a:latin typeface="+mn-ea"/>
              <a:ea typeface="+mn-ea"/>
            </a:endParaRPr>
          </a:p>
          <a:p>
            <a:pPr algn="just">
              <a:spcBef>
                <a:spcPct val="0"/>
              </a:spcBef>
              <a:buClrTx/>
              <a:buFontTx/>
              <a:buNone/>
            </a:pPr>
            <a:r>
              <a:rPr lang="zh-CN" altLang="en-US" sz="2800" dirty="0">
                <a:solidFill>
                  <a:srgbClr val="0000FF"/>
                </a:solidFill>
                <a:latin typeface="+mn-ea"/>
                <a:ea typeface="+mn-ea"/>
              </a:rPr>
              <a:t>（</a:t>
            </a:r>
            <a:r>
              <a:rPr lang="en-US" altLang="zh-CN" sz="2800" dirty="0">
                <a:solidFill>
                  <a:srgbClr val="0000FF"/>
                </a:solidFill>
                <a:latin typeface="+mn-ea"/>
                <a:ea typeface="+mn-ea"/>
              </a:rPr>
              <a:t>A）</a:t>
            </a:r>
            <a:r>
              <a:rPr lang="zh-CN" altLang="en-US" sz="2800" dirty="0">
                <a:solidFill>
                  <a:srgbClr val="0000FF"/>
                </a:solidFill>
                <a:latin typeface="+mn-ea"/>
                <a:ea typeface="+mn-ea"/>
              </a:rPr>
              <a:t>产生感应电动势，也产生感应电流</a:t>
            </a:r>
          </a:p>
          <a:p>
            <a:pPr algn="just">
              <a:spcBef>
                <a:spcPct val="0"/>
              </a:spcBef>
              <a:buClrTx/>
              <a:buFontTx/>
              <a:buNone/>
            </a:pPr>
            <a:endParaRPr lang="zh-CN" altLang="en-US" sz="2800" dirty="0">
              <a:solidFill>
                <a:srgbClr val="0000FF"/>
              </a:solidFill>
              <a:latin typeface="+mn-ea"/>
              <a:ea typeface="+mn-ea"/>
            </a:endParaRPr>
          </a:p>
          <a:p>
            <a:pPr algn="just">
              <a:spcBef>
                <a:spcPct val="0"/>
              </a:spcBef>
              <a:buClrTx/>
              <a:buFontTx/>
              <a:buNone/>
            </a:pPr>
            <a:r>
              <a:rPr lang="zh-CN" altLang="en-US" sz="2800" dirty="0">
                <a:solidFill>
                  <a:srgbClr val="0000FF"/>
                </a:solidFill>
                <a:latin typeface="+mn-ea"/>
                <a:ea typeface="+mn-ea"/>
              </a:rPr>
              <a:t>（</a:t>
            </a:r>
            <a:r>
              <a:rPr lang="en-US" altLang="zh-CN" sz="2800" dirty="0">
                <a:solidFill>
                  <a:srgbClr val="0000FF"/>
                </a:solidFill>
                <a:latin typeface="+mn-ea"/>
                <a:ea typeface="+mn-ea"/>
              </a:rPr>
              <a:t>B）</a:t>
            </a:r>
            <a:r>
              <a:rPr lang="zh-CN" altLang="en-US" sz="2800" dirty="0">
                <a:solidFill>
                  <a:srgbClr val="0000FF"/>
                </a:solidFill>
                <a:latin typeface="+mn-ea"/>
                <a:ea typeface="+mn-ea"/>
              </a:rPr>
              <a:t>产生感应电动势，不产生感应电流</a:t>
            </a:r>
          </a:p>
          <a:p>
            <a:pPr algn="just">
              <a:spcBef>
                <a:spcPct val="0"/>
              </a:spcBef>
              <a:buClrTx/>
              <a:buFontTx/>
              <a:buNone/>
            </a:pPr>
            <a:endParaRPr lang="zh-CN" altLang="en-US" sz="2800" dirty="0">
              <a:solidFill>
                <a:srgbClr val="0000FF"/>
              </a:solidFill>
              <a:latin typeface="+mn-ea"/>
              <a:ea typeface="+mn-ea"/>
            </a:endParaRPr>
          </a:p>
          <a:p>
            <a:pPr algn="just">
              <a:spcBef>
                <a:spcPct val="0"/>
              </a:spcBef>
              <a:buClrTx/>
              <a:buFontTx/>
              <a:buNone/>
            </a:pPr>
            <a:r>
              <a:rPr lang="zh-CN" altLang="en-US" sz="2800" dirty="0">
                <a:solidFill>
                  <a:srgbClr val="0000FF"/>
                </a:solidFill>
                <a:latin typeface="+mn-ea"/>
                <a:ea typeface="+mn-ea"/>
              </a:rPr>
              <a:t>（</a:t>
            </a:r>
            <a:r>
              <a:rPr lang="en-US" altLang="zh-CN" sz="2800" dirty="0">
                <a:solidFill>
                  <a:srgbClr val="0000FF"/>
                </a:solidFill>
                <a:latin typeface="+mn-ea"/>
                <a:ea typeface="+mn-ea"/>
              </a:rPr>
              <a:t>C）</a:t>
            </a:r>
            <a:r>
              <a:rPr lang="zh-CN" altLang="en-US" sz="2800" dirty="0">
                <a:solidFill>
                  <a:srgbClr val="0000FF"/>
                </a:solidFill>
                <a:latin typeface="+mn-ea"/>
                <a:ea typeface="+mn-ea"/>
              </a:rPr>
              <a:t>不产生感应电动势，也不产生感应电流</a:t>
            </a:r>
          </a:p>
          <a:p>
            <a:pPr algn="just">
              <a:spcBef>
                <a:spcPct val="0"/>
              </a:spcBef>
              <a:buClrTx/>
              <a:buFontTx/>
              <a:buNone/>
            </a:pPr>
            <a:endParaRPr lang="zh-CN" altLang="en-US" sz="2800" dirty="0">
              <a:solidFill>
                <a:srgbClr val="0000FF"/>
              </a:solidFill>
              <a:latin typeface="+mn-ea"/>
              <a:ea typeface="+mn-ea"/>
            </a:endParaRPr>
          </a:p>
          <a:p>
            <a:pPr algn="just">
              <a:spcBef>
                <a:spcPct val="0"/>
              </a:spcBef>
              <a:buClrTx/>
              <a:buFontTx/>
              <a:buNone/>
            </a:pPr>
            <a:r>
              <a:rPr lang="zh-CN" altLang="en-US" sz="2800" dirty="0">
                <a:solidFill>
                  <a:srgbClr val="0000FF"/>
                </a:solidFill>
                <a:latin typeface="+mn-ea"/>
                <a:ea typeface="+mn-ea"/>
              </a:rPr>
              <a:t>（</a:t>
            </a:r>
            <a:r>
              <a:rPr lang="en-US" altLang="zh-CN" sz="2800" dirty="0">
                <a:solidFill>
                  <a:srgbClr val="0000FF"/>
                </a:solidFill>
                <a:latin typeface="+mn-ea"/>
                <a:ea typeface="+mn-ea"/>
              </a:rPr>
              <a:t>D）</a:t>
            </a:r>
            <a:r>
              <a:rPr lang="zh-CN" altLang="en-US" sz="2800" dirty="0">
                <a:solidFill>
                  <a:srgbClr val="0000FF"/>
                </a:solidFill>
                <a:latin typeface="+mn-ea"/>
                <a:ea typeface="+mn-ea"/>
              </a:rPr>
              <a:t>不产生感应电动势，产生感应电流</a:t>
            </a:r>
          </a:p>
        </p:txBody>
      </p:sp>
      <p:sp>
        <p:nvSpPr>
          <p:cNvPr id="3" name="AutoShape 3"/>
          <p:cNvSpPr>
            <a:spLocks noChangeArrowheads="1"/>
          </p:cNvSpPr>
          <p:nvPr/>
        </p:nvSpPr>
        <p:spPr bwMode="auto">
          <a:xfrm>
            <a:off x="680772" y="2685545"/>
            <a:ext cx="533400" cy="514350"/>
          </a:xfrm>
          <a:custGeom>
            <a:avLst/>
            <a:gdLst>
              <a:gd name="T0" fmla="*/ 1 w 533400"/>
              <a:gd name="T1" fmla="*/ 196464 h 514350"/>
              <a:gd name="T2" fmla="*/ 203742 w 533400"/>
              <a:gd name="T3" fmla="*/ 196465 h 514350"/>
              <a:gd name="T4" fmla="*/ 266700 w 533400"/>
              <a:gd name="T5" fmla="*/ 0 h 514350"/>
              <a:gd name="T6" fmla="*/ 329658 w 533400"/>
              <a:gd name="T7" fmla="*/ 196465 h 514350"/>
              <a:gd name="T8" fmla="*/ 533399 w 533400"/>
              <a:gd name="T9" fmla="*/ 196464 h 514350"/>
              <a:gd name="T10" fmla="*/ 368569 w 533400"/>
              <a:gd name="T11" fmla="*/ 317884 h 514350"/>
              <a:gd name="T12" fmla="*/ 431529 w 533400"/>
              <a:gd name="T13" fmla="*/ 514349 h 514350"/>
              <a:gd name="T14" fmla="*/ 266700 w 533400"/>
              <a:gd name="T15" fmla="*/ 392926 h 514350"/>
              <a:gd name="T16" fmla="*/ 101871 w 533400"/>
              <a:gd name="T17" fmla="*/ 514349 h 514350"/>
              <a:gd name="T18" fmla="*/ 164831 w 533400"/>
              <a:gd name="T19" fmla="*/ 317884 h 514350"/>
              <a:gd name="T20" fmla="*/ 1 w 533400"/>
              <a:gd name="T21" fmla="*/ 196464 h 5143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33400" h="514350">
                <a:moveTo>
                  <a:pt x="1" y="196464"/>
                </a:moveTo>
                <a:lnTo>
                  <a:pt x="203742" y="196465"/>
                </a:lnTo>
                <a:lnTo>
                  <a:pt x="266700" y="0"/>
                </a:lnTo>
                <a:lnTo>
                  <a:pt x="329658" y="196465"/>
                </a:lnTo>
                <a:lnTo>
                  <a:pt x="533399" y="196464"/>
                </a:lnTo>
                <a:lnTo>
                  <a:pt x="368569" y="317884"/>
                </a:lnTo>
                <a:lnTo>
                  <a:pt x="431529" y="514349"/>
                </a:lnTo>
                <a:lnTo>
                  <a:pt x="266700" y="392926"/>
                </a:lnTo>
                <a:lnTo>
                  <a:pt x="101871" y="514349"/>
                </a:lnTo>
                <a:lnTo>
                  <a:pt x="164831" y="317884"/>
                </a:lnTo>
                <a:lnTo>
                  <a:pt x="1" y="196464"/>
                </a:lnTo>
                <a:close/>
              </a:path>
            </a:pathLst>
          </a:custGeom>
          <a:solidFill>
            <a:srgbClr val="FF0000"/>
          </a:solidFill>
          <a:ln w="9525">
            <a:solidFill>
              <a:schemeClr val="tx1"/>
            </a:solidFill>
            <a:miter lim="800000"/>
            <a:headEnd/>
            <a:tailEnd type="none" w="sm" len="lg"/>
          </a:ln>
        </p:spPr>
        <p:txBody>
          <a:bodyPr wrap="none" anchor="ctr"/>
          <a:lstStyle/>
          <a:p>
            <a:pPr algn="just"/>
            <a:endParaRPr lang="zh-CN" altLang="en-US" sz="2800">
              <a:latin typeface="+mn-ea"/>
              <a:ea typeface="+mn-ea"/>
            </a:endParaRPr>
          </a:p>
        </p:txBody>
      </p:sp>
    </p:spTree>
    <p:extLst>
      <p:ext uri="{BB962C8B-B14F-4D97-AF65-F5344CB8AC3E}">
        <p14:creationId xmlns:p14="http://schemas.microsoft.com/office/powerpoint/2010/main" val="36336058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3"/>
          <p:cNvSpPr>
            <a:spLocks noChangeArrowheads="1"/>
          </p:cNvSpPr>
          <p:nvPr/>
        </p:nvSpPr>
        <p:spPr bwMode="auto">
          <a:xfrm>
            <a:off x="3070747" y="3265554"/>
            <a:ext cx="381000" cy="381000"/>
          </a:xfrm>
          <a:custGeom>
            <a:avLst/>
            <a:gdLst>
              <a:gd name="T0" fmla="*/ 0 w 381000"/>
              <a:gd name="T1" fmla="*/ 145529 h 381000"/>
              <a:gd name="T2" fmla="*/ 145530 w 381000"/>
              <a:gd name="T3" fmla="*/ 145530 h 381000"/>
              <a:gd name="T4" fmla="*/ 190500 w 381000"/>
              <a:gd name="T5" fmla="*/ 0 h 381000"/>
              <a:gd name="T6" fmla="*/ 235470 w 381000"/>
              <a:gd name="T7" fmla="*/ 145530 h 381000"/>
              <a:gd name="T8" fmla="*/ 381000 w 381000"/>
              <a:gd name="T9" fmla="*/ 145529 h 381000"/>
              <a:gd name="T10" fmla="*/ 263263 w 381000"/>
              <a:gd name="T11" fmla="*/ 235470 h 381000"/>
              <a:gd name="T12" fmla="*/ 308235 w 381000"/>
              <a:gd name="T13" fmla="*/ 380999 h 381000"/>
              <a:gd name="T14" fmla="*/ 190500 w 381000"/>
              <a:gd name="T15" fmla="*/ 291056 h 381000"/>
              <a:gd name="T16" fmla="*/ 72765 w 381000"/>
              <a:gd name="T17" fmla="*/ 380999 h 381000"/>
              <a:gd name="T18" fmla="*/ 117737 w 381000"/>
              <a:gd name="T19" fmla="*/ 235470 h 381000"/>
              <a:gd name="T20" fmla="*/ 0 w 381000"/>
              <a:gd name="T21" fmla="*/ 145529 h 381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1000" h="381000">
                <a:moveTo>
                  <a:pt x="0" y="145529"/>
                </a:moveTo>
                <a:lnTo>
                  <a:pt x="145530" y="145530"/>
                </a:lnTo>
                <a:lnTo>
                  <a:pt x="190500" y="0"/>
                </a:lnTo>
                <a:lnTo>
                  <a:pt x="235470" y="145530"/>
                </a:lnTo>
                <a:lnTo>
                  <a:pt x="381000" y="145529"/>
                </a:lnTo>
                <a:lnTo>
                  <a:pt x="263263" y="235470"/>
                </a:lnTo>
                <a:lnTo>
                  <a:pt x="308235" y="380999"/>
                </a:lnTo>
                <a:lnTo>
                  <a:pt x="190500" y="291056"/>
                </a:lnTo>
                <a:lnTo>
                  <a:pt x="72765" y="380999"/>
                </a:lnTo>
                <a:lnTo>
                  <a:pt x="117737" y="235470"/>
                </a:lnTo>
                <a:lnTo>
                  <a:pt x="0" y="145529"/>
                </a:lnTo>
                <a:close/>
              </a:path>
            </a:pathLst>
          </a:custGeom>
          <a:solidFill>
            <a:srgbClr val="FF0000"/>
          </a:solidFill>
          <a:ln w="9525">
            <a:solidFill>
              <a:srgbClr val="000000"/>
            </a:solidFill>
            <a:miter lim="800000"/>
            <a:headEnd/>
            <a:tailEnd/>
          </a:ln>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148494" name="Text Box 23"/>
              <p:cNvSpPr txBox="1">
                <a:spLocks noChangeArrowheads="1"/>
              </p:cNvSpPr>
              <p:nvPr/>
            </p:nvSpPr>
            <p:spPr bwMode="auto">
              <a:xfrm>
                <a:off x="691661" y="606853"/>
                <a:ext cx="10766048" cy="12126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30000"/>
                  </a:lnSpc>
                  <a:spcBef>
                    <a:spcPct val="50000"/>
                  </a:spcBef>
                  <a:buClrTx/>
                  <a:buFontTx/>
                  <a:buNone/>
                </a:pPr>
                <a:r>
                  <a:rPr lang="zh-CN" altLang="en-US" sz="2800" dirty="0">
                    <a:solidFill>
                      <a:srgbClr val="0000FF"/>
                    </a:solidFill>
                    <a:latin typeface="+mn-ea"/>
                    <a:ea typeface="+mn-ea"/>
                  </a:rPr>
                  <a:t>例：如图金属三角形框在均匀磁场中以角速度</a:t>
                </a:r>
                <a14:m>
                  <m:oMath xmlns:m="http://schemas.openxmlformats.org/officeDocument/2006/math">
                    <m:r>
                      <a:rPr lang="zh-CN" altLang="en-US" sz="2800" i="1" smtClean="0">
                        <a:solidFill>
                          <a:srgbClr val="0000FF"/>
                        </a:solidFill>
                        <a:latin typeface="Cambria Math" panose="02040503050406030204" pitchFamily="18" charset="0"/>
                        <a:ea typeface="+mn-ea"/>
                      </a:rPr>
                      <m:t>𝜔</m:t>
                    </m:r>
                  </m:oMath>
                </a14:m>
                <a:r>
                  <a:rPr lang="zh-CN" altLang="en-US" sz="2800" dirty="0">
                    <a:solidFill>
                      <a:srgbClr val="0000FF"/>
                    </a:solidFill>
                    <a:latin typeface="+mn-ea"/>
                    <a:ea typeface="+mn-ea"/>
                  </a:rPr>
                  <a:t>绕</a:t>
                </a:r>
                <a14:m>
                  <m:oMath xmlns:m="http://schemas.openxmlformats.org/officeDocument/2006/math">
                    <m:r>
                      <a:rPr lang="en-US" altLang="zh-CN" sz="2800" b="0" i="1" dirty="0" smtClean="0">
                        <a:solidFill>
                          <a:srgbClr val="0000FF"/>
                        </a:solidFill>
                        <a:latin typeface="Cambria Math" panose="02040503050406030204" pitchFamily="18" charset="0"/>
                        <a:ea typeface="+mn-ea"/>
                      </a:rPr>
                      <m:t>𝑎𝑏</m:t>
                    </m:r>
                  </m:oMath>
                </a14:m>
                <a:r>
                  <a:rPr lang="zh-CN" altLang="en-US" sz="2800" dirty="0">
                    <a:solidFill>
                      <a:srgbClr val="0000FF"/>
                    </a:solidFill>
                    <a:latin typeface="+mn-ea"/>
                    <a:ea typeface="+mn-ea"/>
                  </a:rPr>
                  <a:t>边旋转，求回路感应电动势</a:t>
                </a:r>
                <a14:m>
                  <m:oMath xmlns:m="http://schemas.openxmlformats.org/officeDocument/2006/math">
                    <m:r>
                      <a:rPr lang="zh-CN" altLang="en-US" sz="2800" i="1" smtClean="0">
                        <a:solidFill>
                          <a:srgbClr val="0000FF"/>
                        </a:solidFill>
                        <a:latin typeface="Cambria Math" panose="02040503050406030204" pitchFamily="18" charset="0"/>
                        <a:ea typeface="+mn-ea"/>
                      </a:rPr>
                      <m:t>𝜀</m:t>
                    </m:r>
                  </m:oMath>
                </a14:m>
                <a:r>
                  <a:rPr lang="zh-CN" altLang="en-US" sz="2800" dirty="0">
                    <a:solidFill>
                      <a:srgbClr val="0000FF"/>
                    </a:solidFill>
                    <a:latin typeface="+mn-ea"/>
                    <a:ea typeface="+mn-ea"/>
                  </a:rPr>
                  <a:t>和</a:t>
                </a:r>
                <a14:m>
                  <m:oMath xmlns:m="http://schemas.openxmlformats.org/officeDocument/2006/math">
                    <m:r>
                      <a:rPr lang="en-US" altLang="zh-CN" sz="2800" b="0" i="1" dirty="0" smtClean="0">
                        <a:solidFill>
                          <a:srgbClr val="0000FF"/>
                        </a:solidFill>
                        <a:latin typeface="Cambria Math" panose="02040503050406030204" pitchFamily="18" charset="0"/>
                        <a:ea typeface="+mn-ea"/>
                      </a:rPr>
                      <m:t>𝑎</m:t>
                    </m:r>
                  </m:oMath>
                </a14:m>
                <a:r>
                  <a:rPr lang="en-US" altLang="zh-CN" sz="2800" dirty="0">
                    <a:solidFill>
                      <a:srgbClr val="0000FF"/>
                    </a:solidFill>
                    <a:latin typeface="+mn-ea"/>
                    <a:ea typeface="+mn-ea"/>
                  </a:rPr>
                  <a:t>，</a:t>
                </a:r>
                <a14:m>
                  <m:oMath xmlns:m="http://schemas.openxmlformats.org/officeDocument/2006/math">
                    <m:r>
                      <a:rPr lang="en-US" altLang="zh-CN" sz="2800" b="0" i="1" smtClean="0">
                        <a:solidFill>
                          <a:srgbClr val="0000FF"/>
                        </a:solidFill>
                        <a:latin typeface="Cambria Math" panose="02040503050406030204" pitchFamily="18" charset="0"/>
                        <a:ea typeface="+mn-ea"/>
                      </a:rPr>
                      <m:t>𝑐</m:t>
                    </m:r>
                  </m:oMath>
                </a14:m>
                <a:r>
                  <a:rPr lang="zh-CN" altLang="en-US" sz="2800" dirty="0">
                    <a:solidFill>
                      <a:srgbClr val="0000FF"/>
                    </a:solidFill>
                    <a:latin typeface="+mn-ea"/>
                    <a:ea typeface="+mn-ea"/>
                  </a:rPr>
                  <a:t>两点间的电势差</a:t>
                </a:r>
                <a14:m>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en-US" altLang="zh-CN" sz="2800" b="0" i="1" smtClean="0">
                            <a:solidFill>
                              <a:srgbClr val="0000FF"/>
                            </a:solidFill>
                            <a:latin typeface="Cambria Math" panose="02040503050406030204" pitchFamily="18" charset="0"/>
                            <a:ea typeface="+mn-ea"/>
                          </a:rPr>
                          <m:t>𝑈</m:t>
                        </m:r>
                      </m:e>
                      <m:sub>
                        <m:r>
                          <a:rPr lang="en-US" altLang="zh-CN" sz="2800" b="0" i="1" smtClean="0">
                            <a:solidFill>
                              <a:srgbClr val="0000FF"/>
                            </a:solidFill>
                            <a:latin typeface="Cambria Math" panose="02040503050406030204" pitchFamily="18" charset="0"/>
                            <a:ea typeface="+mn-ea"/>
                          </a:rPr>
                          <m:t>𝑎</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𝑈</m:t>
                        </m:r>
                      </m:e>
                      <m:sub>
                        <m:r>
                          <a:rPr lang="en-US" altLang="zh-CN" sz="2800" b="0" i="1" smtClean="0">
                            <a:solidFill>
                              <a:srgbClr val="0000FF"/>
                            </a:solidFill>
                            <a:latin typeface="Cambria Math" panose="02040503050406030204" pitchFamily="18" charset="0"/>
                          </a:rPr>
                          <m:t>𝑐</m:t>
                        </m:r>
                      </m:sub>
                    </m:sSub>
                  </m:oMath>
                </a14:m>
                <a:r>
                  <a:rPr lang="zh-CN" altLang="en-US" sz="2800" dirty="0">
                    <a:solidFill>
                      <a:srgbClr val="0000FF"/>
                    </a:solidFill>
                    <a:latin typeface="+mn-ea"/>
                    <a:ea typeface="+mn-ea"/>
                  </a:rPr>
                  <a:t>。</a:t>
                </a:r>
              </a:p>
            </p:txBody>
          </p:sp>
        </mc:Choice>
        <mc:Fallback xmlns="">
          <p:sp>
            <p:nvSpPr>
              <p:cNvPr id="148494" name="Text Box 23"/>
              <p:cNvSpPr txBox="1">
                <a:spLocks noRot="1" noChangeAspect="1" noMove="1" noResize="1" noEditPoints="1" noAdjustHandles="1" noChangeArrowheads="1" noChangeShapeType="1" noTextEdit="1"/>
              </p:cNvSpPr>
              <p:nvPr/>
            </p:nvSpPr>
            <p:spPr bwMode="auto">
              <a:xfrm>
                <a:off x="691661" y="606853"/>
                <a:ext cx="10766048" cy="1212640"/>
              </a:xfrm>
              <a:prstGeom prst="rect">
                <a:avLst/>
              </a:prstGeom>
              <a:blipFill>
                <a:blip r:embed="rId3"/>
                <a:stretch>
                  <a:fillRect l="-1132" r="-1132" b="-909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AEB344E1-14C2-4BBD-A930-AE78748E7E76}"/>
              </a:ext>
            </a:extLst>
          </p:cNvPr>
          <p:cNvGrpSpPr/>
          <p:nvPr/>
        </p:nvGrpSpPr>
        <p:grpSpPr>
          <a:xfrm>
            <a:off x="1174394" y="2341158"/>
            <a:ext cx="1643940" cy="2521349"/>
            <a:chOff x="1174394" y="2341158"/>
            <a:chExt cx="1643940" cy="2521349"/>
          </a:xfrm>
        </p:grpSpPr>
        <p:grpSp>
          <p:nvGrpSpPr>
            <p:cNvPr id="148498" name="Group 7"/>
            <p:cNvGrpSpPr>
              <a:grpSpLocks/>
            </p:cNvGrpSpPr>
            <p:nvPr/>
          </p:nvGrpSpPr>
          <p:grpSpPr bwMode="auto">
            <a:xfrm>
              <a:off x="1218134" y="2447991"/>
              <a:ext cx="1600200" cy="2362200"/>
              <a:chOff x="912" y="2208"/>
              <a:chExt cx="1008" cy="1488"/>
            </a:xfrm>
          </p:grpSpPr>
          <p:sp>
            <p:nvSpPr>
              <p:cNvPr id="148505" name="Line 8"/>
              <p:cNvSpPr>
                <a:spLocks noChangeShapeType="1"/>
              </p:cNvSpPr>
              <p:nvPr/>
            </p:nvSpPr>
            <p:spPr bwMode="auto">
              <a:xfrm flipV="1">
                <a:off x="912" y="2208"/>
                <a:ext cx="0" cy="1488"/>
              </a:xfrm>
              <a:prstGeom prst="line">
                <a:avLst/>
              </a:prstGeom>
              <a:noFill/>
              <a:ln w="12700">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48506" name="Line 9"/>
              <p:cNvSpPr>
                <a:spLocks noChangeShapeType="1"/>
              </p:cNvSpPr>
              <p:nvPr/>
            </p:nvSpPr>
            <p:spPr bwMode="auto">
              <a:xfrm flipV="1">
                <a:off x="1248" y="2208"/>
                <a:ext cx="0" cy="1488"/>
              </a:xfrm>
              <a:prstGeom prst="line">
                <a:avLst/>
              </a:prstGeom>
              <a:noFill/>
              <a:ln w="12700">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48507" name="Line 10"/>
              <p:cNvSpPr>
                <a:spLocks noChangeShapeType="1"/>
              </p:cNvSpPr>
              <p:nvPr/>
            </p:nvSpPr>
            <p:spPr bwMode="auto">
              <a:xfrm flipV="1">
                <a:off x="1584" y="2208"/>
                <a:ext cx="0" cy="1488"/>
              </a:xfrm>
              <a:prstGeom prst="line">
                <a:avLst/>
              </a:prstGeom>
              <a:noFill/>
              <a:ln w="12700">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48508" name="Line 11"/>
              <p:cNvSpPr>
                <a:spLocks noChangeShapeType="1"/>
              </p:cNvSpPr>
              <p:nvPr/>
            </p:nvSpPr>
            <p:spPr bwMode="auto">
              <a:xfrm flipV="1">
                <a:off x="1920" y="2208"/>
                <a:ext cx="0" cy="1488"/>
              </a:xfrm>
              <a:prstGeom prst="line">
                <a:avLst/>
              </a:prstGeom>
              <a:noFill/>
              <a:ln w="12700">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48509" name="AutoShape 12"/>
              <p:cNvSpPr>
                <a:spLocks noChangeArrowheads="1"/>
              </p:cNvSpPr>
              <p:nvPr/>
            </p:nvSpPr>
            <p:spPr bwMode="auto">
              <a:xfrm flipV="1">
                <a:off x="1104" y="2544"/>
                <a:ext cx="624" cy="864"/>
              </a:xfrm>
              <a:prstGeom prst="rtTriangle">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48510" name="Line 13"/>
              <p:cNvSpPr>
                <a:spLocks noChangeShapeType="1"/>
              </p:cNvSpPr>
              <p:nvPr/>
            </p:nvSpPr>
            <p:spPr bwMode="auto">
              <a:xfrm flipV="1">
                <a:off x="1104" y="2304"/>
                <a:ext cx="0" cy="240"/>
              </a:xfrm>
              <a:prstGeom prst="line">
                <a:avLst/>
              </a:prstGeom>
              <a:noFill/>
              <a:ln w="1270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48511" name="Line 14"/>
              <p:cNvSpPr>
                <a:spLocks noChangeShapeType="1"/>
              </p:cNvSpPr>
              <p:nvPr/>
            </p:nvSpPr>
            <p:spPr bwMode="auto">
              <a:xfrm flipV="1">
                <a:off x="1728" y="2304"/>
                <a:ext cx="0" cy="240"/>
              </a:xfrm>
              <a:prstGeom prst="line">
                <a:avLst/>
              </a:prstGeom>
              <a:noFill/>
              <a:ln w="1270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48512" name="Line 15"/>
              <p:cNvSpPr>
                <a:spLocks noChangeShapeType="1"/>
              </p:cNvSpPr>
              <p:nvPr/>
            </p:nvSpPr>
            <p:spPr bwMode="auto">
              <a:xfrm>
                <a:off x="1104" y="2400"/>
                <a:ext cx="624" cy="0"/>
              </a:xfrm>
              <a:prstGeom prst="line">
                <a:avLst/>
              </a:prstGeom>
              <a:noFill/>
              <a:ln w="12700">
                <a:solidFill>
                  <a:srgbClr val="FF0066"/>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48513" name="Freeform 16"/>
              <p:cNvSpPr>
                <a:spLocks/>
              </p:cNvSpPr>
              <p:nvPr/>
            </p:nvSpPr>
            <p:spPr bwMode="auto">
              <a:xfrm>
                <a:off x="1008" y="2976"/>
                <a:ext cx="240" cy="96"/>
              </a:xfrm>
              <a:custGeom>
                <a:avLst/>
                <a:gdLst>
                  <a:gd name="T0" fmla="*/ 0 w 192"/>
                  <a:gd name="T1" fmla="*/ 0 h 48"/>
                  <a:gd name="T2" fmla="*/ 1124 w 192"/>
                  <a:gd name="T3" fmla="*/ 98304 h 48"/>
                  <a:gd name="T4" fmla="*/ 2236 w 192"/>
                  <a:gd name="T5" fmla="*/ 0 h 48"/>
                  <a:gd name="T6" fmla="*/ 0 60000 65536"/>
                  <a:gd name="T7" fmla="*/ 0 60000 65536"/>
                  <a:gd name="T8" fmla="*/ 0 60000 65536"/>
                  <a:gd name="T9" fmla="*/ 0 w 192"/>
                  <a:gd name="T10" fmla="*/ 0 h 48"/>
                  <a:gd name="T11" fmla="*/ 192 w 192"/>
                  <a:gd name="T12" fmla="*/ 48 h 48"/>
                </a:gdLst>
                <a:ahLst/>
                <a:cxnLst>
                  <a:cxn ang="T6">
                    <a:pos x="T0" y="T1"/>
                  </a:cxn>
                  <a:cxn ang="T7">
                    <a:pos x="T2" y="T3"/>
                  </a:cxn>
                  <a:cxn ang="T8">
                    <a:pos x="T4" y="T5"/>
                  </a:cxn>
                </a:cxnLst>
                <a:rect l="T9" t="T10" r="T11" b="T12"/>
                <a:pathLst>
                  <a:path w="192" h="48">
                    <a:moveTo>
                      <a:pt x="0" y="0"/>
                    </a:moveTo>
                    <a:cubicBezTo>
                      <a:pt x="32" y="24"/>
                      <a:pt x="64" y="48"/>
                      <a:pt x="96" y="48"/>
                    </a:cubicBezTo>
                    <a:cubicBezTo>
                      <a:pt x="128" y="48"/>
                      <a:pt x="176" y="8"/>
                      <a:pt x="192" y="0"/>
                    </a:cubicBezTo>
                  </a:path>
                </a:pathLst>
              </a:custGeom>
              <a:noFill/>
              <a:ln w="28575">
                <a:solidFill>
                  <a:srgbClr val="FF0000"/>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gr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A89CE2FE-A9FA-4841-9826-A8F04CBD0DC0}"/>
                    </a:ext>
                  </a:extLst>
                </p:cNvPr>
                <p:cNvSpPr/>
                <p:nvPr/>
              </p:nvSpPr>
              <p:spPr>
                <a:xfrm>
                  <a:off x="1755621" y="4287028"/>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34" name="矩形 33">
                  <a:extLst>
                    <a:ext uri="{FF2B5EF4-FFF2-40B4-BE49-F238E27FC236}">
                      <a16:creationId xmlns:a16="http://schemas.microsoft.com/office/drawing/2014/main" id="{A89CE2FE-A9FA-4841-9826-A8F04CBD0DC0}"/>
                    </a:ext>
                  </a:extLst>
                </p:cNvPr>
                <p:cNvSpPr>
                  <a:spLocks noRot="1" noChangeAspect="1" noMove="1" noResize="1" noEditPoints="1" noAdjustHandles="1" noChangeArrowheads="1" noChangeShapeType="1" noTextEdit="1"/>
                </p:cNvSpPr>
                <p:nvPr/>
              </p:nvSpPr>
              <p:spPr>
                <a:xfrm>
                  <a:off x="1755621" y="4287028"/>
                  <a:ext cx="529312" cy="57547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13A1BEF-4364-4061-AAF0-6E06A7977358}"/>
                    </a:ext>
                  </a:extLst>
                </p:cNvPr>
                <p:cNvSpPr/>
                <p:nvPr/>
              </p:nvSpPr>
              <p:spPr>
                <a:xfrm>
                  <a:off x="1224985" y="4282706"/>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𝑎</m:t>
                        </m:r>
                      </m:oMath>
                    </m:oMathPara>
                  </a14:m>
                  <a:endParaRPr lang="zh-CN" altLang="en-US" sz="2800" dirty="0"/>
                </a:p>
              </p:txBody>
            </p:sp>
          </mc:Choice>
          <mc:Fallback xmlns="">
            <p:sp>
              <p:nvSpPr>
                <p:cNvPr id="3" name="矩形 2">
                  <a:extLst>
                    <a:ext uri="{FF2B5EF4-FFF2-40B4-BE49-F238E27FC236}">
                      <a16:creationId xmlns:a16="http://schemas.microsoft.com/office/drawing/2014/main" id="{713A1BEF-4364-4061-AAF0-6E06A7977358}"/>
                    </a:ext>
                  </a:extLst>
                </p:cNvPr>
                <p:cNvSpPr>
                  <a:spLocks noRot="1" noChangeAspect="1" noMove="1" noResize="1" noEditPoints="1" noAdjustHandles="1" noChangeArrowheads="1" noChangeShapeType="1" noTextEdit="1"/>
                </p:cNvSpPr>
                <p:nvPr/>
              </p:nvSpPr>
              <p:spPr>
                <a:xfrm>
                  <a:off x="1224985" y="4282706"/>
                  <a:ext cx="49321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B0C8927-B4FE-40F9-B9A5-D2CD1068E492}"/>
                    </a:ext>
                  </a:extLst>
                </p:cNvPr>
                <p:cNvSpPr txBox="1"/>
                <p:nvPr/>
              </p:nvSpPr>
              <p:spPr>
                <a:xfrm>
                  <a:off x="1255561" y="2694720"/>
                  <a:ext cx="29161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𝑏</m:t>
                        </m:r>
                      </m:oMath>
                    </m:oMathPara>
                  </a14:m>
                  <a:endParaRPr lang="zh-CN" altLang="en-US" sz="2800" dirty="0">
                    <a:solidFill>
                      <a:srgbClr val="0000FF"/>
                    </a:solidFill>
                    <a:latin typeface="+mn-lt"/>
                    <a:ea typeface="+mn-ea"/>
                  </a:endParaRPr>
                </a:p>
              </p:txBody>
            </p:sp>
          </mc:Choice>
          <mc:Fallback xmlns="">
            <p:sp>
              <p:nvSpPr>
                <p:cNvPr id="4" name="文本框 3">
                  <a:extLst>
                    <a:ext uri="{FF2B5EF4-FFF2-40B4-BE49-F238E27FC236}">
                      <a16:creationId xmlns:a16="http://schemas.microsoft.com/office/drawing/2014/main" id="{5B0C8927-B4FE-40F9-B9A5-D2CD1068E492}"/>
                    </a:ext>
                  </a:extLst>
                </p:cNvPr>
                <p:cNvSpPr txBox="1">
                  <a:spLocks noRot="1" noChangeAspect="1" noMove="1" noResize="1" noEditPoints="1" noAdjustHandles="1" noChangeArrowheads="1" noChangeShapeType="1" noTextEdit="1"/>
                </p:cNvSpPr>
                <p:nvPr/>
              </p:nvSpPr>
              <p:spPr>
                <a:xfrm>
                  <a:off x="1255561" y="2694720"/>
                  <a:ext cx="291618"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6B6BDDE-B0AA-4030-91EC-4ED8AC5E8D38}"/>
                    </a:ext>
                  </a:extLst>
                </p:cNvPr>
                <p:cNvSpPr txBox="1"/>
                <p:nvPr/>
              </p:nvSpPr>
              <p:spPr>
                <a:xfrm>
                  <a:off x="2522227" y="2711972"/>
                  <a:ext cx="26629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𝑐</m:t>
                        </m:r>
                      </m:oMath>
                    </m:oMathPara>
                  </a14:m>
                  <a:endParaRPr lang="zh-CN" altLang="en-US" sz="2800" dirty="0">
                    <a:solidFill>
                      <a:srgbClr val="0000FF"/>
                    </a:solidFill>
                    <a:latin typeface="+mn-lt"/>
                    <a:ea typeface="+mn-ea"/>
                  </a:endParaRPr>
                </a:p>
              </p:txBody>
            </p:sp>
          </mc:Choice>
          <mc:Fallback xmlns="">
            <p:sp>
              <p:nvSpPr>
                <p:cNvPr id="5" name="文本框 4">
                  <a:extLst>
                    <a:ext uri="{FF2B5EF4-FFF2-40B4-BE49-F238E27FC236}">
                      <a16:creationId xmlns:a16="http://schemas.microsoft.com/office/drawing/2014/main" id="{B6B6BDDE-B0AA-4030-91EC-4ED8AC5E8D38}"/>
                    </a:ext>
                  </a:extLst>
                </p:cNvPr>
                <p:cNvSpPr txBox="1">
                  <a:spLocks noRot="1" noChangeAspect="1" noMove="1" noResize="1" noEditPoints="1" noAdjustHandles="1" noChangeArrowheads="1" noChangeShapeType="1" noTextEdit="1"/>
                </p:cNvSpPr>
                <p:nvPr/>
              </p:nvSpPr>
              <p:spPr>
                <a:xfrm>
                  <a:off x="2522227" y="2711972"/>
                  <a:ext cx="266291"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4ED2ECBB-C09E-4742-8AD3-FD731C531543}"/>
                    </a:ext>
                  </a:extLst>
                </p:cNvPr>
                <p:cNvSpPr txBox="1"/>
                <p:nvPr/>
              </p:nvSpPr>
              <p:spPr>
                <a:xfrm>
                  <a:off x="1917539" y="2341158"/>
                  <a:ext cx="21499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𝑙</m:t>
                        </m:r>
                      </m:oMath>
                    </m:oMathPara>
                  </a14:m>
                  <a:endParaRPr lang="zh-CN" altLang="en-US" sz="2800" dirty="0">
                    <a:solidFill>
                      <a:srgbClr val="0000FF"/>
                    </a:solidFill>
                    <a:latin typeface="+mn-lt"/>
                    <a:ea typeface="+mn-ea"/>
                  </a:endParaRPr>
                </a:p>
              </p:txBody>
            </p:sp>
          </mc:Choice>
          <mc:Fallback xmlns="">
            <p:sp>
              <p:nvSpPr>
                <p:cNvPr id="6" name="文本框 5">
                  <a:extLst>
                    <a:ext uri="{FF2B5EF4-FFF2-40B4-BE49-F238E27FC236}">
                      <a16:creationId xmlns:a16="http://schemas.microsoft.com/office/drawing/2014/main" id="{4ED2ECBB-C09E-4742-8AD3-FD731C531543}"/>
                    </a:ext>
                  </a:extLst>
                </p:cNvPr>
                <p:cNvSpPr txBox="1">
                  <a:spLocks noRot="1" noChangeAspect="1" noMove="1" noResize="1" noEditPoints="1" noAdjustHandles="1" noChangeArrowheads="1" noChangeShapeType="1" noTextEdit="1"/>
                </p:cNvSpPr>
                <p:nvPr/>
              </p:nvSpPr>
              <p:spPr>
                <a:xfrm>
                  <a:off x="1917539" y="2341158"/>
                  <a:ext cx="214995"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C4AA73B-648D-484D-B2D5-74833F2B5B77}"/>
                    </a:ext>
                  </a:extLst>
                </p:cNvPr>
                <p:cNvSpPr txBox="1"/>
                <p:nvPr/>
              </p:nvSpPr>
              <p:spPr>
                <a:xfrm>
                  <a:off x="1174394" y="3277579"/>
                  <a:ext cx="35894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𝜔</m:t>
                        </m:r>
                      </m:oMath>
                    </m:oMathPara>
                  </a14:m>
                  <a:endParaRPr lang="zh-CN" altLang="en-US" sz="2800" dirty="0">
                    <a:solidFill>
                      <a:srgbClr val="0000FF"/>
                    </a:solidFill>
                    <a:latin typeface="+mn-lt"/>
                    <a:ea typeface="+mn-ea"/>
                  </a:endParaRPr>
                </a:p>
              </p:txBody>
            </p:sp>
          </mc:Choice>
          <mc:Fallback xmlns="">
            <p:sp>
              <p:nvSpPr>
                <p:cNvPr id="7" name="文本框 6">
                  <a:extLst>
                    <a:ext uri="{FF2B5EF4-FFF2-40B4-BE49-F238E27FC236}">
                      <a16:creationId xmlns:a16="http://schemas.microsoft.com/office/drawing/2014/main" id="{3C4AA73B-648D-484D-B2D5-74833F2B5B77}"/>
                    </a:ext>
                  </a:extLst>
                </p:cNvPr>
                <p:cNvSpPr txBox="1">
                  <a:spLocks noRot="1" noChangeAspect="1" noMove="1" noResize="1" noEditPoints="1" noAdjustHandles="1" noChangeArrowheads="1" noChangeShapeType="1" noTextEdit="1"/>
                </p:cNvSpPr>
                <p:nvPr/>
              </p:nvSpPr>
              <p:spPr>
                <a:xfrm>
                  <a:off x="1174394" y="3277579"/>
                  <a:ext cx="358944" cy="430887"/>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230CFC19-E2A5-4E81-A9EE-E234635434C4}"/>
                  </a:ext>
                </a:extLst>
              </p:cNvPr>
              <p:cNvSpPr/>
              <p:nvPr/>
            </p:nvSpPr>
            <p:spPr>
              <a:xfrm>
                <a:off x="3351734" y="2576918"/>
                <a:ext cx="6927383" cy="2332946"/>
              </a:xfrm>
              <a:prstGeom prst="rect">
                <a:avLst/>
              </a:prstGeom>
            </p:spPr>
            <p:txBody>
              <a:bodyPr wrap="square">
                <a:spAutoFit/>
              </a:bodyPr>
              <a:lstStyle/>
              <a:p>
                <a:pPr algn="just">
                  <a:lnSpc>
                    <a:spcPct val="130000"/>
                  </a:lnSpc>
                </a:pPr>
                <a:r>
                  <a:rPr lang="zh-CN" altLang="en-US" sz="2800" dirty="0">
                    <a:solidFill>
                      <a:srgbClr val="0000FF"/>
                    </a:solidFill>
                    <a:latin typeface="微软雅黑" panose="020B0503020204020204" pitchFamily="34" charset="-122"/>
                    <a:ea typeface="微软雅黑" panose="020B0503020204020204" pitchFamily="34" charset="-122"/>
                  </a:rPr>
                  <a:t>（</a:t>
                </a:r>
                <a:r>
                  <a:rPr lang="en-US" altLang="zh-CN" sz="2800" dirty="0">
                    <a:solidFill>
                      <a:srgbClr val="0000FF"/>
                    </a:solidFill>
                    <a:latin typeface="微软雅黑" panose="020B0503020204020204" pitchFamily="34" charset="-122"/>
                    <a:ea typeface="微软雅黑" panose="020B0503020204020204" pitchFamily="34" charset="-122"/>
                  </a:rPr>
                  <a:t>A）</a:t>
                </a:r>
                <a14:m>
                  <m:oMath xmlns:m="http://schemas.openxmlformats.org/officeDocument/2006/math">
                    <m:r>
                      <a:rPr lang="zh-CN" altLang="en-US" sz="2800" i="1">
                        <a:solidFill>
                          <a:srgbClr val="0000FF"/>
                        </a:solidFill>
                        <a:latin typeface="Cambria Math" panose="02040503050406030204" pitchFamily="18" charset="0"/>
                      </a:rPr>
                      <m:t>𝜀</m:t>
                    </m:r>
                    <m:r>
                      <a:rPr lang="en-US" altLang="zh-CN" sz="2800" b="0" i="1" smtClean="0">
                        <a:solidFill>
                          <a:srgbClr val="0000FF"/>
                        </a:solidFill>
                        <a:latin typeface="Cambria Math" panose="02040503050406030204" pitchFamily="18" charset="0"/>
                      </a:rPr>
                      <m:t>=0</m:t>
                    </m:r>
                  </m:oMath>
                </a14:m>
                <a:r>
                  <a:rPr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𝑈</m:t>
                        </m:r>
                      </m:e>
                      <m:sub>
                        <m:r>
                          <a:rPr lang="en-US" altLang="zh-CN" sz="2800" i="1">
                            <a:solidFill>
                              <a:srgbClr val="0000FF"/>
                            </a:solidFill>
                            <a:latin typeface="Cambria Math" panose="02040503050406030204" pitchFamily="18" charset="0"/>
                          </a:rPr>
                          <m:t>𝑎</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𝑈</m:t>
                        </m:r>
                      </m:e>
                      <m:sub>
                        <m:r>
                          <a:rPr lang="en-US" altLang="zh-CN" sz="2800" i="1">
                            <a:solidFill>
                              <a:srgbClr val="0000FF"/>
                            </a:solidFill>
                            <a:latin typeface="Cambria Math" panose="02040503050406030204" pitchFamily="18" charset="0"/>
                          </a:rPr>
                          <m:t>𝑐</m:t>
                        </m:r>
                      </m:sub>
                    </m:sSub>
                    <m:r>
                      <a:rPr lang="en-US" altLang="zh-CN" sz="280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𝐵</m:t>
                    </m:r>
                    <m:r>
                      <a:rPr lang="zh-CN" altLang="en-US" sz="2800" b="0" i="1" smtClean="0">
                        <a:solidFill>
                          <a:srgbClr val="0000FF"/>
                        </a:solidFill>
                        <a:latin typeface="Cambria Math" panose="02040503050406030204" pitchFamily="18" charset="0"/>
                      </a:rPr>
                      <m:t>𝜔</m:t>
                    </m:r>
                    <m:sSup>
                      <m:sSupPr>
                        <m:ctrlPr>
                          <a:rPr lang="en-US" altLang="zh-CN" sz="2800" b="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𝑙</m:t>
                        </m:r>
                      </m:e>
                      <m:sup>
                        <m:r>
                          <a:rPr lang="en-US" altLang="zh-CN" sz="2800" b="0" i="1" smtClean="0">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/2</m:t>
                    </m:r>
                  </m:oMath>
                </a14:m>
                <a:endParaRPr lang="zh-CN" altLang="en-US" sz="2800" dirty="0">
                  <a:solidFill>
                    <a:srgbClr val="0000FF"/>
                  </a:solidFill>
                  <a:latin typeface="微软雅黑" panose="020B0503020204020204" pitchFamily="34" charset="-122"/>
                  <a:ea typeface="微软雅黑" panose="020B0503020204020204" pitchFamily="34" charset="-122"/>
                </a:endParaRPr>
              </a:p>
              <a:p>
                <a:pPr algn="just">
                  <a:lnSpc>
                    <a:spcPct val="130000"/>
                  </a:lnSpc>
                </a:pPr>
                <a:r>
                  <a:rPr lang="zh-CN" altLang="en-US" sz="2800" dirty="0">
                    <a:solidFill>
                      <a:srgbClr val="0000FF"/>
                    </a:solidFill>
                    <a:latin typeface="微软雅黑" panose="020B0503020204020204" pitchFamily="34" charset="-122"/>
                    <a:ea typeface="微软雅黑" panose="020B0503020204020204" pitchFamily="34" charset="-122"/>
                  </a:rPr>
                  <a:t>（</a:t>
                </a:r>
                <a:r>
                  <a:rPr lang="en-US" altLang="zh-CN" sz="2800" dirty="0">
                    <a:solidFill>
                      <a:srgbClr val="0000FF"/>
                    </a:solidFill>
                    <a:latin typeface="微软雅黑" panose="020B0503020204020204" pitchFamily="34" charset="-122"/>
                    <a:ea typeface="微软雅黑" panose="020B0503020204020204" pitchFamily="34" charset="-122"/>
                  </a:rPr>
                  <a:t>B）</a:t>
                </a:r>
                <a14:m>
                  <m:oMath xmlns:m="http://schemas.openxmlformats.org/officeDocument/2006/math">
                    <m:r>
                      <a:rPr lang="zh-CN" altLang="en-US" sz="2800" i="1">
                        <a:solidFill>
                          <a:srgbClr val="0000FF"/>
                        </a:solidFill>
                        <a:latin typeface="Cambria Math" panose="02040503050406030204" pitchFamily="18" charset="0"/>
                      </a:rPr>
                      <m:t>𝜀</m:t>
                    </m:r>
                    <m:r>
                      <a:rPr lang="en-US" altLang="zh-CN" sz="2800" i="1">
                        <a:solidFill>
                          <a:srgbClr val="0000FF"/>
                        </a:solidFill>
                        <a:latin typeface="Cambria Math" panose="02040503050406030204" pitchFamily="18" charset="0"/>
                      </a:rPr>
                      <m:t>=0</m:t>
                    </m:r>
                  </m:oMath>
                </a14:m>
                <a:r>
                  <a:rPr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𝑈</m:t>
                        </m:r>
                      </m:e>
                      <m:sub>
                        <m:r>
                          <a:rPr lang="en-US" altLang="zh-CN" sz="2800" i="1">
                            <a:solidFill>
                              <a:srgbClr val="0000FF"/>
                            </a:solidFill>
                            <a:latin typeface="Cambria Math" panose="02040503050406030204" pitchFamily="18" charset="0"/>
                          </a:rPr>
                          <m:t>𝑎</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𝑈</m:t>
                        </m:r>
                      </m:e>
                      <m:sub>
                        <m:r>
                          <a:rPr lang="en-US" altLang="zh-CN" sz="2800" i="1">
                            <a:solidFill>
                              <a:srgbClr val="0000FF"/>
                            </a:solidFill>
                            <a:latin typeface="Cambria Math" panose="02040503050406030204" pitchFamily="18" charset="0"/>
                          </a:rPr>
                          <m:t>𝑐</m:t>
                        </m:r>
                      </m:sub>
                    </m:sSub>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r>
                      <a:rPr lang="zh-CN" altLang="en-US" sz="2800" i="1">
                        <a:solidFill>
                          <a:srgbClr val="0000FF"/>
                        </a:solidFill>
                        <a:latin typeface="Cambria Math" panose="02040503050406030204" pitchFamily="18" charset="0"/>
                      </a:rPr>
                      <m:t>𝜔</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𝑙</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/2</m:t>
                    </m:r>
                  </m:oMath>
                </a14:m>
                <a:endParaRPr lang="zh-CN" altLang="en-US" sz="2800" dirty="0">
                  <a:solidFill>
                    <a:srgbClr val="0000FF"/>
                  </a:solidFill>
                  <a:latin typeface="微软雅黑" panose="020B0503020204020204" pitchFamily="34" charset="-122"/>
                  <a:ea typeface="微软雅黑" panose="020B0503020204020204" pitchFamily="34" charset="-122"/>
                </a:endParaRPr>
              </a:p>
              <a:p>
                <a:pPr algn="just">
                  <a:lnSpc>
                    <a:spcPct val="130000"/>
                  </a:lnSpc>
                </a:pPr>
                <a:r>
                  <a:rPr lang="zh-CN" altLang="en-US" sz="2800" dirty="0">
                    <a:solidFill>
                      <a:srgbClr val="0000FF"/>
                    </a:solidFill>
                    <a:latin typeface="微软雅黑" panose="020B0503020204020204" pitchFamily="34" charset="-122"/>
                    <a:ea typeface="微软雅黑" panose="020B0503020204020204" pitchFamily="34" charset="-122"/>
                  </a:rPr>
                  <a:t>（</a:t>
                </a:r>
                <a:r>
                  <a:rPr lang="en-US" altLang="zh-CN" sz="2800" dirty="0">
                    <a:solidFill>
                      <a:srgbClr val="0000FF"/>
                    </a:solidFill>
                    <a:latin typeface="微软雅黑" panose="020B0503020204020204" pitchFamily="34" charset="-122"/>
                    <a:ea typeface="微软雅黑" panose="020B0503020204020204" pitchFamily="34" charset="-122"/>
                  </a:rPr>
                  <a:t>C）</a:t>
                </a:r>
                <a14:m>
                  <m:oMath xmlns:m="http://schemas.openxmlformats.org/officeDocument/2006/math">
                    <m:r>
                      <a:rPr lang="zh-CN" altLang="en-US" sz="2800" i="1">
                        <a:solidFill>
                          <a:srgbClr val="0000FF"/>
                        </a:solidFill>
                        <a:latin typeface="Cambria Math" panose="02040503050406030204" pitchFamily="18" charset="0"/>
                      </a:rPr>
                      <m:t>𝜀</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r>
                      <a:rPr lang="zh-CN" altLang="en-US" sz="2800" i="1">
                        <a:solidFill>
                          <a:srgbClr val="0000FF"/>
                        </a:solidFill>
                        <a:latin typeface="Cambria Math" panose="02040503050406030204" pitchFamily="18" charset="0"/>
                      </a:rPr>
                      <m:t>𝜔</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𝑙</m:t>
                        </m:r>
                      </m:e>
                      <m:sup>
                        <m:r>
                          <a:rPr lang="en-US" altLang="zh-CN" sz="2800" i="1">
                            <a:solidFill>
                              <a:srgbClr val="0000FF"/>
                            </a:solidFill>
                            <a:latin typeface="Cambria Math" panose="02040503050406030204" pitchFamily="18" charset="0"/>
                          </a:rPr>
                          <m:t>2</m:t>
                        </m:r>
                      </m:sup>
                    </m:sSup>
                  </m:oMath>
                </a14:m>
                <a:r>
                  <a:rPr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𝑈</m:t>
                        </m:r>
                      </m:e>
                      <m:sub>
                        <m:r>
                          <a:rPr lang="en-US" altLang="zh-CN" sz="2800" i="1">
                            <a:solidFill>
                              <a:srgbClr val="0000FF"/>
                            </a:solidFill>
                            <a:latin typeface="Cambria Math" panose="02040503050406030204" pitchFamily="18" charset="0"/>
                          </a:rPr>
                          <m:t>𝑎</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𝑈</m:t>
                        </m:r>
                      </m:e>
                      <m:sub>
                        <m:r>
                          <a:rPr lang="en-US" altLang="zh-CN" sz="2800" i="1">
                            <a:solidFill>
                              <a:srgbClr val="0000FF"/>
                            </a:solidFill>
                            <a:latin typeface="Cambria Math" panose="02040503050406030204" pitchFamily="18" charset="0"/>
                          </a:rPr>
                          <m:t>𝑐</m:t>
                        </m:r>
                      </m:sub>
                    </m:sSub>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r>
                      <a:rPr lang="zh-CN" altLang="en-US" sz="2800" i="1">
                        <a:solidFill>
                          <a:srgbClr val="0000FF"/>
                        </a:solidFill>
                        <a:latin typeface="Cambria Math" panose="02040503050406030204" pitchFamily="18" charset="0"/>
                      </a:rPr>
                      <m:t>𝜔</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𝑙</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/2</m:t>
                    </m:r>
                  </m:oMath>
                </a14:m>
                <a:endParaRPr lang="zh-CN" altLang="en-US" sz="2800" dirty="0">
                  <a:solidFill>
                    <a:srgbClr val="0000FF"/>
                  </a:solidFill>
                  <a:latin typeface="微软雅黑" panose="020B0503020204020204" pitchFamily="34" charset="-122"/>
                  <a:ea typeface="微软雅黑" panose="020B0503020204020204" pitchFamily="34" charset="-122"/>
                </a:endParaRPr>
              </a:p>
              <a:p>
                <a:pPr algn="just">
                  <a:lnSpc>
                    <a:spcPct val="130000"/>
                  </a:lnSpc>
                </a:pPr>
                <a:r>
                  <a:rPr lang="zh-CN" altLang="en-US" sz="2800" dirty="0">
                    <a:solidFill>
                      <a:srgbClr val="0000FF"/>
                    </a:solidFill>
                    <a:latin typeface="微软雅黑" panose="020B0503020204020204" pitchFamily="34" charset="-122"/>
                    <a:ea typeface="微软雅黑" panose="020B0503020204020204" pitchFamily="34" charset="-122"/>
                  </a:rPr>
                  <a:t>（</a:t>
                </a:r>
                <a:r>
                  <a:rPr lang="en-US" altLang="zh-CN" sz="2800" dirty="0">
                    <a:solidFill>
                      <a:srgbClr val="0000FF"/>
                    </a:solidFill>
                    <a:latin typeface="微软雅黑" panose="020B0503020204020204" pitchFamily="34" charset="-122"/>
                    <a:ea typeface="微软雅黑" panose="020B0503020204020204" pitchFamily="34" charset="-122"/>
                  </a:rPr>
                  <a:t>D）</a:t>
                </a:r>
                <a14:m>
                  <m:oMath xmlns:m="http://schemas.openxmlformats.org/officeDocument/2006/math">
                    <m:r>
                      <a:rPr lang="zh-CN" altLang="en-US" sz="2800" i="1">
                        <a:solidFill>
                          <a:srgbClr val="0000FF"/>
                        </a:solidFill>
                        <a:latin typeface="Cambria Math" panose="02040503050406030204" pitchFamily="18" charset="0"/>
                      </a:rPr>
                      <m:t>𝜀</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r>
                      <a:rPr lang="zh-CN" altLang="en-US" sz="2800" i="1">
                        <a:solidFill>
                          <a:srgbClr val="0000FF"/>
                        </a:solidFill>
                        <a:latin typeface="Cambria Math" panose="02040503050406030204" pitchFamily="18" charset="0"/>
                      </a:rPr>
                      <m:t>𝜔</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𝑙</m:t>
                        </m:r>
                      </m:e>
                      <m:sup>
                        <m:r>
                          <a:rPr lang="en-US" altLang="zh-CN" sz="2800" i="1">
                            <a:solidFill>
                              <a:srgbClr val="0000FF"/>
                            </a:solidFill>
                            <a:latin typeface="Cambria Math" panose="02040503050406030204" pitchFamily="18" charset="0"/>
                          </a:rPr>
                          <m:t>2</m:t>
                        </m:r>
                      </m:sup>
                    </m:sSup>
                  </m:oMath>
                </a14:m>
                <a:r>
                  <a:rPr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𝑈</m:t>
                        </m:r>
                      </m:e>
                      <m:sub>
                        <m:r>
                          <a:rPr lang="en-US" altLang="zh-CN" sz="2800" i="1">
                            <a:solidFill>
                              <a:srgbClr val="0000FF"/>
                            </a:solidFill>
                            <a:latin typeface="Cambria Math" panose="02040503050406030204" pitchFamily="18" charset="0"/>
                          </a:rPr>
                          <m:t>𝑎</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𝑈</m:t>
                        </m:r>
                      </m:e>
                      <m:sub>
                        <m:r>
                          <a:rPr lang="en-US" altLang="zh-CN" sz="2800" i="1">
                            <a:solidFill>
                              <a:srgbClr val="0000FF"/>
                            </a:solidFill>
                            <a:latin typeface="Cambria Math" panose="02040503050406030204" pitchFamily="18" charset="0"/>
                          </a:rPr>
                          <m:t>𝑐</m:t>
                        </m:r>
                      </m:sub>
                    </m:sSub>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𝐵</m:t>
                    </m:r>
                    <m:r>
                      <a:rPr lang="zh-CN" altLang="en-US" sz="2800" i="1">
                        <a:solidFill>
                          <a:srgbClr val="0000FF"/>
                        </a:solidFill>
                        <a:latin typeface="Cambria Math" panose="02040503050406030204" pitchFamily="18" charset="0"/>
                      </a:rPr>
                      <m:t>𝜔</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𝑙</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/2</m:t>
                    </m:r>
                  </m:oMath>
                </a14:m>
                <a:endParaRPr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9" name="矩形 8">
                <a:extLst>
                  <a:ext uri="{FF2B5EF4-FFF2-40B4-BE49-F238E27FC236}">
                    <a16:creationId xmlns:a16="http://schemas.microsoft.com/office/drawing/2014/main" id="{230CFC19-E2A5-4E81-A9EE-E234635434C4}"/>
                  </a:ext>
                </a:extLst>
              </p:cNvPr>
              <p:cNvSpPr>
                <a:spLocks noRot="1" noChangeAspect="1" noMove="1" noResize="1" noEditPoints="1" noAdjustHandles="1" noChangeArrowheads="1" noChangeShapeType="1" noTextEdit="1"/>
              </p:cNvSpPr>
              <p:nvPr/>
            </p:nvSpPr>
            <p:spPr>
              <a:xfrm>
                <a:off x="3351734" y="2576918"/>
                <a:ext cx="6927383" cy="2332946"/>
              </a:xfrm>
              <a:prstGeom prst="rect">
                <a:avLst/>
              </a:prstGeom>
              <a:blipFill>
                <a:blip r:embed="rId10"/>
                <a:stretch>
                  <a:fillRect l="-1849" b="-41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585116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8494"/>
                                        </p:tgtEl>
                                        <p:attrNameLst>
                                          <p:attrName>style.visibility</p:attrName>
                                        </p:attrNameLst>
                                      </p:cBhvr>
                                      <p:to>
                                        <p:strVal val="visible"/>
                                      </p:to>
                                    </p:set>
                                    <p:animEffect transition="in" filter="wipe(left)">
                                      <p:cBhvr>
                                        <p:cTn id="7" dur="500"/>
                                        <p:tgtEl>
                                          <p:spTgt spid="148494"/>
                                        </p:tgtEl>
                                      </p:cBhvr>
                                    </p:animEffect>
                                  </p:childTnLst>
                                </p:cTn>
                              </p:par>
                              <p:par>
                                <p:cTn id="8" presetID="22" presetClass="entr" presetSubtype="8"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94"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Box 40"/>
          <p:cNvSpPr txBox="1">
            <a:spLocks noChangeArrowheads="1"/>
          </p:cNvSpPr>
          <p:nvPr/>
        </p:nvSpPr>
        <p:spPr bwMode="auto">
          <a:xfrm>
            <a:off x="6224269" y="4931997"/>
            <a:ext cx="2698175" cy="523220"/>
          </a:xfrm>
          <a:prstGeom prst="rect">
            <a:avLst/>
          </a:prstGeom>
          <a:gradFill rotWithShape="1">
            <a:gsLst>
              <a:gs pos="0">
                <a:schemeClr val="accent1"/>
              </a:gs>
              <a:gs pos="50000">
                <a:srgbClr val="FFFFFF"/>
              </a:gs>
              <a:gs pos="100000">
                <a:schemeClr val="accent1"/>
              </a:gs>
            </a:gsLst>
            <a:lin ang="5400000" scaled="1"/>
          </a:gradFill>
          <a:ln w="9525">
            <a:solidFill>
              <a:schemeClr val="tx2"/>
            </a:solidFill>
            <a:miter lim="800000"/>
            <a:headEnd/>
            <a:tailEnd/>
          </a:ln>
          <a:effectLst/>
        </p:spPr>
        <p:txBody>
          <a:bodyPr wrap="none">
            <a:spAutoFit/>
          </a:bodyPr>
          <a:lstStyle/>
          <a:p>
            <a:pPr algn="just">
              <a:spcBef>
                <a:spcPct val="50000"/>
              </a:spcBef>
              <a:defRPr/>
            </a:pPr>
            <a:r>
              <a:rPr kumimoji="1" lang="zh-CN" altLang="en-US" sz="2800" dirty="0">
                <a:solidFill>
                  <a:srgbClr val="0000FF"/>
                </a:solidFill>
                <a:latin typeface="+mn-ea"/>
                <a:ea typeface="+mn-ea"/>
              </a:rPr>
              <a:t>方向从圆心向外</a:t>
            </a:r>
          </a:p>
        </p:txBody>
      </p:sp>
      <mc:AlternateContent xmlns:mc="http://schemas.openxmlformats.org/markup-compatibility/2006" xmlns:a14="http://schemas.microsoft.com/office/drawing/2010/main">
        <mc:Choice Requires="a14">
          <p:sp>
            <p:nvSpPr>
              <p:cNvPr id="150535" name="Text Box 2"/>
              <p:cNvSpPr txBox="1">
                <a:spLocks noChangeArrowheads="1"/>
              </p:cNvSpPr>
              <p:nvPr/>
            </p:nvSpPr>
            <p:spPr bwMode="auto">
              <a:xfrm>
                <a:off x="834170" y="631459"/>
                <a:ext cx="10637394" cy="12128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30000"/>
                  </a:lnSpc>
                  <a:spcBef>
                    <a:spcPct val="50000"/>
                  </a:spcBef>
                  <a:buClrTx/>
                  <a:buFontTx/>
                  <a:buNone/>
                </a:pPr>
                <a:r>
                  <a:rPr lang="zh-CN" altLang="en-US" sz="2800" dirty="0">
                    <a:solidFill>
                      <a:srgbClr val="0000FF"/>
                    </a:solidFill>
                    <a:latin typeface="+mn-ea"/>
                    <a:ea typeface="+mn-ea"/>
                  </a:rPr>
                  <a:t>例：如图圆盘在均匀磁场中以</a:t>
                </a:r>
                <a14:m>
                  <m:oMath xmlns:m="http://schemas.openxmlformats.org/officeDocument/2006/math">
                    <m:r>
                      <a:rPr lang="zh-CN" altLang="en-US" sz="2800" i="1">
                        <a:solidFill>
                          <a:srgbClr val="0000FF"/>
                        </a:solidFill>
                        <a:latin typeface="Cambria Math" panose="02040503050406030204" pitchFamily="18" charset="0"/>
                      </a:rPr>
                      <m:t>𝜔</m:t>
                    </m:r>
                  </m:oMath>
                </a14:m>
                <a:r>
                  <a:rPr lang="zh-CN" altLang="en-US" sz="2800" dirty="0">
                    <a:solidFill>
                      <a:srgbClr val="0000FF"/>
                    </a:solidFill>
                    <a:latin typeface="+mn-ea"/>
                    <a:ea typeface="+mn-ea"/>
                  </a:rPr>
                  <a:t>角速度旋转，求盘中心至盘边缘间的感应电动势的大小和方向。    </a:t>
                </a:r>
              </a:p>
            </p:txBody>
          </p:sp>
        </mc:Choice>
        <mc:Fallback xmlns="">
          <p:sp>
            <p:nvSpPr>
              <p:cNvPr id="150535" name="Text Box 2"/>
              <p:cNvSpPr txBox="1">
                <a:spLocks noRot="1" noChangeAspect="1" noMove="1" noResize="1" noEditPoints="1" noAdjustHandles="1" noChangeArrowheads="1" noChangeShapeType="1" noTextEdit="1"/>
              </p:cNvSpPr>
              <p:nvPr/>
            </p:nvSpPr>
            <p:spPr bwMode="auto">
              <a:xfrm>
                <a:off x="834170" y="631459"/>
                <a:ext cx="10637394" cy="1212850"/>
              </a:xfrm>
              <a:prstGeom prst="rect">
                <a:avLst/>
              </a:prstGeom>
              <a:blipFill>
                <a:blip r:embed="rId3"/>
                <a:stretch>
                  <a:fillRect l="-1203" r="-1146" b="-85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Text Box 46"/>
              <p:cNvSpPr txBox="1">
                <a:spLocks noChangeArrowheads="1"/>
              </p:cNvSpPr>
              <p:nvPr/>
            </p:nvSpPr>
            <p:spPr bwMode="auto">
              <a:xfrm>
                <a:off x="4644170" y="2079259"/>
                <a:ext cx="6827394" cy="11264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50000"/>
                  </a:spcBef>
                  <a:buClrTx/>
                  <a:buFontTx/>
                  <a:buNone/>
                </a:pPr>
                <a:r>
                  <a:rPr kumimoji="0" lang="zh-CN" altLang="en-US" sz="2800" dirty="0">
                    <a:solidFill>
                      <a:srgbClr val="0000FF"/>
                    </a:solidFill>
                    <a:latin typeface="+mn-ea"/>
                    <a:ea typeface="+mn-ea"/>
                  </a:rPr>
                  <a:t>解：圆盘在磁场中转动等效于长为</a:t>
                </a:r>
                <a14:m>
                  <m:oMath xmlns:m="http://schemas.openxmlformats.org/officeDocument/2006/math">
                    <m:r>
                      <a:rPr kumimoji="0" lang="en-US" altLang="zh-CN" sz="2800" b="0" i="1" smtClean="0">
                        <a:solidFill>
                          <a:srgbClr val="0000FF"/>
                        </a:solidFill>
                        <a:latin typeface="Cambria Math" panose="02040503050406030204" pitchFamily="18" charset="0"/>
                        <a:ea typeface="+mn-ea"/>
                      </a:rPr>
                      <m:t>𝑅</m:t>
                    </m:r>
                  </m:oMath>
                </a14:m>
                <a:r>
                  <a:rPr kumimoji="0" lang="zh-CN" altLang="en-US" sz="2800" dirty="0">
                    <a:solidFill>
                      <a:srgbClr val="0000FF"/>
                    </a:solidFill>
                    <a:latin typeface="+mn-ea"/>
                    <a:ea typeface="+mn-ea"/>
                  </a:rPr>
                  <a:t>的棒绕过其端点的轴的转动。</a:t>
                </a:r>
              </a:p>
            </p:txBody>
          </p:sp>
        </mc:Choice>
        <mc:Fallback xmlns="">
          <p:sp>
            <p:nvSpPr>
              <p:cNvPr id="48" name="Text Box 46"/>
              <p:cNvSpPr txBox="1">
                <a:spLocks noRot="1" noChangeAspect="1" noMove="1" noResize="1" noEditPoints="1" noAdjustHandles="1" noChangeArrowheads="1" noChangeShapeType="1" noTextEdit="1"/>
              </p:cNvSpPr>
              <p:nvPr/>
            </p:nvSpPr>
            <p:spPr bwMode="auto">
              <a:xfrm>
                <a:off x="4644170" y="2079259"/>
                <a:ext cx="6827394" cy="1126462"/>
              </a:xfrm>
              <a:prstGeom prst="rect">
                <a:avLst/>
              </a:prstGeom>
              <a:blipFill>
                <a:blip r:embed="rId4"/>
                <a:stretch>
                  <a:fillRect l="-1875" t="-1622" r="-1786" b="-1027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B3193938-61B0-4F34-A735-7B7733001262}"/>
                  </a:ext>
                </a:extLst>
              </p:cNvPr>
              <p:cNvSpPr/>
              <p:nvPr/>
            </p:nvSpPr>
            <p:spPr>
              <a:xfrm>
                <a:off x="6475493" y="3560229"/>
                <a:ext cx="219572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zh-CN" altLang="en-US" sz="2800" i="1" smtClean="0">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𝑖</m:t>
                          </m:r>
                        </m:sub>
                      </m:sSub>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2</m:t>
                          </m:r>
                        </m:den>
                      </m:f>
                      <m:r>
                        <a:rPr lang="zh-CN" altLang="en-US" sz="2800" b="0" i="1" smtClean="0">
                          <a:solidFill>
                            <a:srgbClr val="0000FF"/>
                          </a:solidFill>
                          <a:latin typeface="Cambria Math" panose="02040503050406030204" pitchFamily="18" charset="0"/>
                        </a:rPr>
                        <m:t>𝜔</m:t>
                      </m:r>
                      <m:r>
                        <a:rPr lang="en-US" altLang="zh-CN" sz="2800" b="0" i="1" smtClean="0">
                          <a:solidFill>
                            <a:srgbClr val="0000FF"/>
                          </a:solidFill>
                          <a:latin typeface="Cambria Math" panose="02040503050406030204" pitchFamily="18" charset="0"/>
                        </a:rPr>
                        <m:t>𝐵</m:t>
                      </m:r>
                      <m:sSup>
                        <m:sSupPr>
                          <m:ctrlPr>
                            <a:rPr lang="en-US" altLang="zh-CN" sz="2800" b="0" i="1" smtClean="0">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p>
            </p:txBody>
          </p:sp>
        </mc:Choice>
        <mc:Fallback xmlns="">
          <p:sp>
            <p:nvSpPr>
              <p:cNvPr id="2" name="矩形 1">
                <a:extLst>
                  <a:ext uri="{FF2B5EF4-FFF2-40B4-BE49-F238E27FC236}">
                    <a16:creationId xmlns:a16="http://schemas.microsoft.com/office/drawing/2014/main" id="{B3193938-61B0-4F34-A735-7B7733001262}"/>
                  </a:ext>
                </a:extLst>
              </p:cNvPr>
              <p:cNvSpPr>
                <a:spLocks noRot="1" noChangeAspect="1" noMove="1" noResize="1" noEditPoints="1" noAdjustHandles="1" noChangeArrowheads="1" noChangeShapeType="1" noTextEdit="1"/>
              </p:cNvSpPr>
              <p:nvPr/>
            </p:nvSpPr>
            <p:spPr>
              <a:xfrm>
                <a:off x="6475493" y="3560229"/>
                <a:ext cx="2195729" cy="898964"/>
              </a:xfrm>
              <a:prstGeom prst="rect">
                <a:avLst/>
              </a:prstGeom>
              <a:blipFill>
                <a:blip r:embed="rId5"/>
                <a:stretch>
                  <a:fillRect/>
                </a:stretch>
              </a:blipFill>
            </p:spPr>
            <p:txBody>
              <a:bodyPr/>
              <a:lstStyle/>
              <a:p>
                <a:r>
                  <a:rPr lang="zh-CN" altLang="en-US">
                    <a:noFill/>
                  </a:rPr>
                  <a:t> </a:t>
                </a:r>
              </a:p>
            </p:txBody>
          </p:sp>
        </mc:Fallback>
      </mc:AlternateContent>
      <p:grpSp>
        <p:nvGrpSpPr>
          <p:cNvPr id="3" name="组合 2">
            <a:extLst>
              <a:ext uri="{FF2B5EF4-FFF2-40B4-BE49-F238E27FC236}">
                <a16:creationId xmlns:a16="http://schemas.microsoft.com/office/drawing/2014/main" id="{F8B8B066-0CA9-4BCE-B121-FD987102F295}"/>
              </a:ext>
            </a:extLst>
          </p:cNvPr>
          <p:cNvGrpSpPr/>
          <p:nvPr/>
        </p:nvGrpSpPr>
        <p:grpSpPr>
          <a:xfrm>
            <a:off x="834170" y="2079259"/>
            <a:ext cx="3505200" cy="3505200"/>
            <a:chOff x="834170" y="2079259"/>
            <a:chExt cx="3505200" cy="3505200"/>
          </a:xfrm>
        </p:grpSpPr>
        <p:grpSp>
          <p:nvGrpSpPr>
            <p:cNvPr id="150530" name="Group 48"/>
            <p:cNvGrpSpPr>
              <a:grpSpLocks/>
            </p:cNvGrpSpPr>
            <p:nvPr/>
          </p:nvGrpSpPr>
          <p:grpSpPr bwMode="auto">
            <a:xfrm>
              <a:off x="834170" y="2079259"/>
              <a:ext cx="3505200" cy="3505200"/>
              <a:chOff x="288" y="1488"/>
              <a:chExt cx="2208" cy="2208"/>
            </a:xfrm>
          </p:grpSpPr>
          <p:sp>
            <p:nvSpPr>
              <p:cNvPr id="150539" name="Rectangle 47"/>
              <p:cNvSpPr>
                <a:spLocks noChangeArrowheads="1"/>
              </p:cNvSpPr>
              <p:nvPr/>
            </p:nvSpPr>
            <p:spPr bwMode="auto">
              <a:xfrm>
                <a:off x="288" y="1488"/>
                <a:ext cx="2208" cy="2208"/>
              </a:xfrm>
              <a:prstGeom prst="rect">
                <a:avLst/>
              </a:prstGeom>
              <a:solidFill>
                <a:srgbClr val="FFFFFF"/>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nvGrpSpPr>
              <p:cNvPr id="150540" name="Group 3"/>
              <p:cNvGrpSpPr>
                <a:grpSpLocks/>
              </p:cNvGrpSpPr>
              <p:nvPr/>
            </p:nvGrpSpPr>
            <p:grpSpPr bwMode="auto">
              <a:xfrm>
                <a:off x="528" y="1776"/>
                <a:ext cx="1630" cy="1509"/>
                <a:chOff x="432" y="288"/>
                <a:chExt cx="1632" cy="1824"/>
              </a:xfrm>
            </p:grpSpPr>
            <p:grpSp>
              <p:nvGrpSpPr>
                <p:cNvPr id="150541" name="Group 4"/>
                <p:cNvGrpSpPr>
                  <a:grpSpLocks/>
                </p:cNvGrpSpPr>
                <p:nvPr/>
              </p:nvGrpSpPr>
              <p:grpSpPr bwMode="auto">
                <a:xfrm>
                  <a:off x="624" y="288"/>
                  <a:ext cx="1440" cy="1824"/>
                  <a:chOff x="672" y="672"/>
                  <a:chExt cx="1440" cy="1824"/>
                </a:xfrm>
              </p:grpSpPr>
              <p:grpSp>
                <p:nvGrpSpPr>
                  <p:cNvPr id="150551" name="Group 5"/>
                  <p:cNvGrpSpPr>
                    <a:grpSpLocks/>
                  </p:cNvGrpSpPr>
                  <p:nvPr/>
                </p:nvGrpSpPr>
                <p:grpSpPr bwMode="auto">
                  <a:xfrm>
                    <a:off x="768" y="817"/>
                    <a:ext cx="1296" cy="1633"/>
                    <a:chOff x="1056" y="1152"/>
                    <a:chExt cx="1584" cy="1920"/>
                  </a:xfrm>
                </p:grpSpPr>
                <p:sp>
                  <p:nvSpPr>
                    <p:cNvPr id="150574" name="AutoShape 6"/>
                    <p:cNvSpPr>
                      <a:spLocks noChangeArrowheads="1"/>
                    </p:cNvSpPr>
                    <p:nvPr/>
                  </p:nvSpPr>
                  <p:spPr bwMode="auto">
                    <a:xfrm>
                      <a:off x="1056" y="1776"/>
                      <a:ext cx="1584" cy="528"/>
                    </a:xfrm>
                    <a:prstGeom prst="can">
                      <a:avLst>
                        <a:gd name="adj" fmla="val 50000"/>
                      </a:avLst>
                    </a:prstGeom>
                    <a:gradFill rotWithShape="0">
                      <a:gsLst>
                        <a:gs pos="0">
                          <a:srgbClr val="728F8F"/>
                        </a:gs>
                        <a:gs pos="50000">
                          <a:srgbClr val="CCFFFF"/>
                        </a:gs>
                        <a:gs pos="100000">
                          <a:srgbClr val="728F8F"/>
                        </a:gs>
                      </a:gsLst>
                      <a:lin ang="0" scaled="1"/>
                    </a:gradFill>
                    <a:ln w="9525">
                      <a:solidFill>
                        <a:srgbClr val="000000"/>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50575" name="Line 7"/>
                    <p:cNvSpPr>
                      <a:spLocks noChangeShapeType="1"/>
                    </p:cNvSpPr>
                    <p:nvPr/>
                  </p:nvSpPr>
                  <p:spPr bwMode="auto">
                    <a:xfrm>
                      <a:off x="1872" y="1152"/>
                      <a:ext cx="0" cy="768"/>
                    </a:xfrm>
                    <a:prstGeom prst="line">
                      <a:avLst/>
                    </a:prstGeom>
                    <a:noFill/>
                    <a:ln w="3810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76" name="Line 8"/>
                    <p:cNvSpPr>
                      <a:spLocks noChangeShapeType="1"/>
                    </p:cNvSpPr>
                    <p:nvPr/>
                  </p:nvSpPr>
                  <p:spPr bwMode="auto">
                    <a:xfrm>
                      <a:off x="1872" y="2304"/>
                      <a:ext cx="0" cy="768"/>
                    </a:xfrm>
                    <a:prstGeom prst="line">
                      <a:avLst/>
                    </a:prstGeom>
                    <a:noFill/>
                    <a:ln w="3810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sp>
                <p:nvSpPr>
                  <p:cNvPr id="150552" name="Line 9"/>
                  <p:cNvSpPr>
                    <a:spLocks noChangeShapeType="1"/>
                  </p:cNvSpPr>
                  <p:nvPr/>
                </p:nvSpPr>
                <p:spPr bwMode="auto">
                  <a:xfrm flipV="1">
                    <a:off x="1104" y="672"/>
                    <a:ext cx="0" cy="672"/>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53" name="Line 10"/>
                  <p:cNvSpPr>
                    <a:spLocks noChangeShapeType="1"/>
                  </p:cNvSpPr>
                  <p:nvPr/>
                </p:nvSpPr>
                <p:spPr bwMode="auto">
                  <a:xfrm flipV="1">
                    <a:off x="1296" y="864"/>
                    <a:ext cx="0" cy="672"/>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54" name="Line 11"/>
                  <p:cNvSpPr>
                    <a:spLocks noChangeShapeType="1"/>
                  </p:cNvSpPr>
                  <p:nvPr/>
                </p:nvSpPr>
                <p:spPr bwMode="auto">
                  <a:xfrm flipV="1">
                    <a:off x="912" y="672"/>
                    <a:ext cx="0" cy="72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55" name="Line 12"/>
                  <p:cNvSpPr>
                    <a:spLocks noChangeShapeType="1"/>
                  </p:cNvSpPr>
                  <p:nvPr/>
                </p:nvSpPr>
                <p:spPr bwMode="auto">
                  <a:xfrm flipV="1">
                    <a:off x="912" y="1728"/>
                    <a:ext cx="0" cy="720"/>
                  </a:xfrm>
                  <a:prstGeom prst="line">
                    <a:avLst/>
                  </a:prstGeom>
                  <a:noFill/>
                  <a:ln w="9525">
                    <a:solidFill>
                      <a:srgbClr val="D60093"/>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56" name="Line 13"/>
                  <p:cNvSpPr>
                    <a:spLocks noChangeShapeType="1"/>
                  </p:cNvSpPr>
                  <p:nvPr/>
                </p:nvSpPr>
                <p:spPr bwMode="auto">
                  <a:xfrm flipV="1">
                    <a:off x="1104" y="864"/>
                    <a:ext cx="0" cy="72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57" name="Line 14"/>
                  <p:cNvSpPr>
                    <a:spLocks noChangeShapeType="1"/>
                  </p:cNvSpPr>
                  <p:nvPr/>
                </p:nvSpPr>
                <p:spPr bwMode="auto">
                  <a:xfrm flipV="1">
                    <a:off x="672" y="672"/>
                    <a:ext cx="0" cy="144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58" name="Line 15"/>
                  <p:cNvSpPr>
                    <a:spLocks noChangeShapeType="1"/>
                  </p:cNvSpPr>
                  <p:nvPr/>
                </p:nvSpPr>
                <p:spPr bwMode="auto">
                  <a:xfrm flipV="1">
                    <a:off x="1344" y="672"/>
                    <a:ext cx="0" cy="72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59" name="Line 16"/>
                  <p:cNvSpPr>
                    <a:spLocks noChangeShapeType="1"/>
                  </p:cNvSpPr>
                  <p:nvPr/>
                </p:nvSpPr>
                <p:spPr bwMode="auto">
                  <a:xfrm flipV="1">
                    <a:off x="1488" y="1056"/>
                    <a:ext cx="0" cy="144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60" name="Line 17"/>
                  <p:cNvSpPr>
                    <a:spLocks noChangeShapeType="1"/>
                  </p:cNvSpPr>
                  <p:nvPr/>
                </p:nvSpPr>
                <p:spPr bwMode="auto">
                  <a:xfrm flipV="1">
                    <a:off x="1296" y="1056"/>
                    <a:ext cx="0" cy="144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61" name="Line 18"/>
                  <p:cNvSpPr>
                    <a:spLocks noChangeShapeType="1"/>
                  </p:cNvSpPr>
                  <p:nvPr/>
                </p:nvSpPr>
                <p:spPr bwMode="auto">
                  <a:xfrm flipV="1">
                    <a:off x="864" y="864"/>
                    <a:ext cx="0" cy="144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62" name="Line 19"/>
                  <p:cNvSpPr>
                    <a:spLocks noChangeShapeType="1"/>
                  </p:cNvSpPr>
                  <p:nvPr/>
                </p:nvSpPr>
                <p:spPr bwMode="auto">
                  <a:xfrm flipV="1">
                    <a:off x="1056" y="1056"/>
                    <a:ext cx="0" cy="144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63" name="Line 20"/>
                  <p:cNvSpPr>
                    <a:spLocks noChangeShapeType="1"/>
                  </p:cNvSpPr>
                  <p:nvPr/>
                </p:nvSpPr>
                <p:spPr bwMode="auto">
                  <a:xfrm flipV="1">
                    <a:off x="1536" y="864"/>
                    <a:ext cx="0" cy="72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64" name="Line 21"/>
                  <p:cNvSpPr>
                    <a:spLocks noChangeShapeType="1"/>
                  </p:cNvSpPr>
                  <p:nvPr/>
                </p:nvSpPr>
                <p:spPr bwMode="auto">
                  <a:xfrm flipV="1">
                    <a:off x="1536" y="672"/>
                    <a:ext cx="0" cy="72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65" name="Line 22"/>
                  <p:cNvSpPr>
                    <a:spLocks noChangeShapeType="1"/>
                  </p:cNvSpPr>
                  <p:nvPr/>
                </p:nvSpPr>
                <p:spPr bwMode="auto">
                  <a:xfrm flipV="1">
                    <a:off x="1728" y="1056"/>
                    <a:ext cx="0" cy="144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66" name="Line 23"/>
                  <p:cNvSpPr>
                    <a:spLocks noChangeShapeType="1"/>
                  </p:cNvSpPr>
                  <p:nvPr/>
                </p:nvSpPr>
                <p:spPr bwMode="auto">
                  <a:xfrm flipV="1">
                    <a:off x="1728" y="864"/>
                    <a:ext cx="0" cy="72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67" name="Line 24"/>
                  <p:cNvSpPr>
                    <a:spLocks noChangeShapeType="1"/>
                  </p:cNvSpPr>
                  <p:nvPr/>
                </p:nvSpPr>
                <p:spPr bwMode="auto">
                  <a:xfrm flipV="1">
                    <a:off x="1728" y="672"/>
                    <a:ext cx="0" cy="72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68" name="Line 25"/>
                  <p:cNvSpPr>
                    <a:spLocks noChangeShapeType="1"/>
                  </p:cNvSpPr>
                  <p:nvPr/>
                </p:nvSpPr>
                <p:spPr bwMode="auto">
                  <a:xfrm flipV="1">
                    <a:off x="1920" y="1056"/>
                    <a:ext cx="0" cy="144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69" name="Line 26"/>
                  <p:cNvSpPr>
                    <a:spLocks noChangeShapeType="1"/>
                  </p:cNvSpPr>
                  <p:nvPr/>
                </p:nvSpPr>
                <p:spPr bwMode="auto">
                  <a:xfrm flipV="1">
                    <a:off x="1920" y="864"/>
                    <a:ext cx="0" cy="72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70" name="Line 27"/>
                  <p:cNvSpPr>
                    <a:spLocks noChangeShapeType="1"/>
                  </p:cNvSpPr>
                  <p:nvPr/>
                </p:nvSpPr>
                <p:spPr bwMode="auto">
                  <a:xfrm flipV="1">
                    <a:off x="2112" y="1056"/>
                    <a:ext cx="0" cy="1440"/>
                  </a:xfrm>
                  <a:prstGeom prst="line">
                    <a:avLst/>
                  </a:prstGeom>
                  <a:noFill/>
                  <a:ln w="9525">
                    <a:solidFill>
                      <a:srgbClr val="D60093"/>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71" name="Line 28"/>
                  <p:cNvSpPr>
                    <a:spLocks noChangeShapeType="1"/>
                  </p:cNvSpPr>
                  <p:nvPr/>
                </p:nvSpPr>
                <p:spPr bwMode="auto">
                  <a:xfrm flipV="1">
                    <a:off x="1104" y="1776"/>
                    <a:ext cx="0" cy="720"/>
                  </a:xfrm>
                  <a:prstGeom prst="line">
                    <a:avLst/>
                  </a:prstGeom>
                  <a:noFill/>
                  <a:ln w="9525">
                    <a:solidFill>
                      <a:srgbClr val="D60093"/>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72" name="Line 29"/>
                  <p:cNvSpPr>
                    <a:spLocks noChangeShapeType="1"/>
                  </p:cNvSpPr>
                  <p:nvPr/>
                </p:nvSpPr>
                <p:spPr bwMode="auto">
                  <a:xfrm flipV="1">
                    <a:off x="1344" y="1776"/>
                    <a:ext cx="0" cy="720"/>
                  </a:xfrm>
                  <a:prstGeom prst="line">
                    <a:avLst/>
                  </a:prstGeom>
                  <a:noFill/>
                  <a:ln w="9525">
                    <a:solidFill>
                      <a:srgbClr val="D60093"/>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73" name="Line 30"/>
                  <p:cNvSpPr>
                    <a:spLocks noChangeShapeType="1"/>
                  </p:cNvSpPr>
                  <p:nvPr/>
                </p:nvSpPr>
                <p:spPr bwMode="auto">
                  <a:xfrm flipV="1">
                    <a:off x="1536" y="1776"/>
                    <a:ext cx="0" cy="720"/>
                  </a:xfrm>
                  <a:prstGeom prst="line">
                    <a:avLst/>
                  </a:prstGeom>
                  <a:noFill/>
                  <a:ln w="9525">
                    <a:solidFill>
                      <a:srgbClr val="D60093"/>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sp>
              <p:nvSpPr>
                <p:cNvPr id="150542" name="AutoShape 31"/>
                <p:cNvSpPr>
                  <a:spLocks noChangeArrowheads="1"/>
                </p:cNvSpPr>
                <p:nvPr/>
              </p:nvSpPr>
              <p:spPr bwMode="auto">
                <a:xfrm>
                  <a:off x="432" y="1008"/>
                  <a:ext cx="192" cy="336"/>
                </a:xfrm>
                <a:prstGeom prst="curvedRightArrow">
                  <a:avLst>
                    <a:gd name="adj1" fmla="val 35000"/>
                    <a:gd name="adj2" fmla="val 70000"/>
                    <a:gd name="adj3" fmla="val 33333"/>
                  </a:avLst>
                </a:prstGeom>
                <a:solidFill>
                  <a:srgbClr val="FFCC99"/>
                </a:solidFill>
                <a:ln w="19050">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50545" name="Line 34"/>
                <p:cNvSpPr>
                  <a:spLocks noChangeShapeType="1"/>
                </p:cNvSpPr>
                <p:nvPr/>
              </p:nvSpPr>
              <p:spPr bwMode="auto">
                <a:xfrm>
                  <a:off x="2016" y="1056"/>
                  <a:ext cx="0" cy="960"/>
                </a:xfrm>
                <a:prstGeom prst="line">
                  <a:avLst/>
                </a:prstGeom>
                <a:noFill/>
                <a:ln w="38100">
                  <a:solidFill>
                    <a:srgbClr val="0000FF"/>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46" name="Line 35"/>
                <p:cNvSpPr>
                  <a:spLocks noChangeShapeType="1"/>
                </p:cNvSpPr>
                <p:nvPr/>
              </p:nvSpPr>
              <p:spPr bwMode="auto">
                <a:xfrm>
                  <a:off x="1392" y="1680"/>
                  <a:ext cx="624" cy="0"/>
                </a:xfrm>
                <a:prstGeom prst="line">
                  <a:avLst/>
                </a:prstGeom>
                <a:noFill/>
                <a:ln w="28575">
                  <a:solidFill>
                    <a:srgbClr val="FF0066"/>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0548" name="Line 37"/>
                <p:cNvSpPr>
                  <a:spLocks noChangeShapeType="1"/>
                </p:cNvSpPr>
                <p:nvPr/>
              </p:nvSpPr>
              <p:spPr bwMode="auto">
                <a:xfrm flipH="1">
                  <a:off x="1056" y="1056"/>
                  <a:ext cx="336" cy="144"/>
                </a:xfrm>
                <a:prstGeom prst="line">
                  <a:avLst/>
                </a:prstGeom>
                <a:noFill/>
                <a:ln w="9525">
                  <a:solidFill>
                    <a:srgbClr val="FF0066"/>
                  </a:solidFill>
                  <a:prstDash val="dash"/>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gr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C324C634-65CD-4DB3-BBC4-CBEFE91DEFED}"/>
                    </a:ext>
                  </a:extLst>
                </p:cNvPr>
                <p:cNvSpPr/>
                <p:nvPr/>
              </p:nvSpPr>
              <p:spPr>
                <a:xfrm>
                  <a:off x="1033445" y="2509394"/>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49" name="矩形 48">
                  <a:extLst>
                    <a:ext uri="{FF2B5EF4-FFF2-40B4-BE49-F238E27FC236}">
                      <a16:creationId xmlns:a16="http://schemas.microsoft.com/office/drawing/2014/main" id="{C324C634-65CD-4DB3-BBC4-CBEFE91DEFED}"/>
                    </a:ext>
                  </a:extLst>
                </p:cNvPr>
                <p:cNvSpPr>
                  <a:spLocks noRot="1" noChangeAspect="1" noMove="1" noResize="1" noEditPoints="1" noAdjustHandles="1" noChangeArrowheads="1" noChangeShapeType="1" noTextEdit="1"/>
                </p:cNvSpPr>
                <p:nvPr/>
              </p:nvSpPr>
              <p:spPr>
                <a:xfrm>
                  <a:off x="1033445" y="2509394"/>
                  <a:ext cx="529312"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DD26F2DF-2130-48AB-9098-312443027874}"/>
                    </a:ext>
                  </a:extLst>
                </p:cNvPr>
                <p:cNvSpPr txBox="1"/>
                <p:nvPr/>
              </p:nvSpPr>
              <p:spPr>
                <a:xfrm>
                  <a:off x="1119061" y="3783141"/>
                  <a:ext cx="35894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𝜔</m:t>
                        </m:r>
                      </m:oMath>
                    </m:oMathPara>
                  </a14:m>
                  <a:endParaRPr lang="zh-CN" altLang="en-US" sz="2800" dirty="0">
                    <a:solidFill>
                      <a:srgbClr val="0000FF"/>
                    </a:solidFill>
                    <a:latin typeface="+mn-lt"/>
                    <a:ea typeface="+mn-ea"/>
                  </a:endParaRPr>
                </a:p>
              </p:txBody>
            </p:sp>
          </mc:Choice>
          <mc:Fallback xmlns="">
            <p:sp>
              <p:nvSpPr>
                <p:cNvPr id="50" name="文本框 49">
                  <a:extLst>
                    <a:ext uri="{FF2B5EF4-FFF2-40B4-BE49-F238E27FC236}">
                      <a16:creationId xmlns:a16="http://schemas.microsoft.com/office/drawing/2014/main" id="{DD26F2DF-2130-48AB-9098-312443027874}"/>
                    </a:ext>
                  </a:extLst>
                </p:cNvPr>
                <p:cNvSpPr txBox="1">
                  <a:spLocks noRot="1" noChangeAspect="1" noMove="1" noResize="1" noEditPoints="1" noAdjustHandles="1" noChangeArrowheads="1" noChangeShapeType="1" noTextEdit="1"/>
                </p:cNvSpPr>
                <p:nvPr/>
              </p:nvSpPr>
              <p:spPr>
                <a:xfrm>
                  <a:off x="1119061" y="3783141"/>
                  <a:ext cx="358944"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86A81C90-80CC-496C-ACA4-F5A243C1B388}"/>
                    </a:ext>
                  </a:extLst>
                </p:cNvPr>
                <p:cNvSpPr txBox="1"/>
                <p:nvPr/>
              </p:nvSpPr>
              <p:spPr>
                <a:xfrm>
                  <a:off x="2198931" y="3278734"/>
                  <a:ext cx="32951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𝑅</m:t>
                        </m:r>
                      </m:oMath>
                    </m:oMathPara>
                  </a14:m>
                  <a:endParaRPr lang="zh-CN" altLang="en-US" sz="2800" dirty="0">
                    <a:solidFill>
                      <a:srgbClr val="0000FF"/>
                    </a:solidFill>
                    <a:latin typeface="+mn-lt"/>
                    <a:ea typeface="+mn-ea"/>
                  </a:endParaRPr>
                </a:p>
              </p:txBody>
            </p:sp>
          </mc:Choice>
          <mc:Fallback xmlns="">
            <p:sp>
              <p:nvSpPr>
                <p:cNvPr id="51" name="文本框 50">
                  <a:extLst>
                    <a:ext uri="{FF2B5EF4-FFF2-40B4-BE49-F238E27FC236}">
                      <a16:creationId xmlns:a16="http://schemas.microsoft.com/office/drawing/2014/main" id="{86A81C90-80CC-496C-ACA4-F5A243C1B388}"/>
                    </a:ext>
                  </a:extLst>
                </p:cNvPr>
                <p:cNvSpPr txBox="1">
                  <a:spLocks noRot="1" noChangeAspect="1" noMove="1" noResize="1" noEditPoints="1" noAdjustHandles="1" noChangeArrowheads="1" noChangeShapeType="1" noTextEdit="1"/>
                </p:cNvSpPr>
                <p:nvPr/>
              </p:nvSpPr>
              <p:spPr>
                <a:xfrm>
                  <a:off x="2198931" y="3278734"/>
                  <a:ext cx="32951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a:extLst>
                    <a:ext uri="{FF2B5EF4-FFF2-40B4-BE49-F238E27FC236}">
                      <a16:creationId xmlns:a16="http://schemas.microsoft.com/office/drawing/2014/main" id="{18295AB3-0E08-4E3A-9F02-7B460488913C}"/>
                    </a:ext>
                  </a:extLst>
                </p:cNvPr>
                <p:cNvSpPr/>
                <p:nvPr/>
              </p:nvSpPr>
              <p:spPr>
                <a:xfrm>
                  <a:off x="3068966" y="4197583"/>
                  <a:ext cx="5564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rPr>
                            </m:ctrlPr>
                          </m:sSubPr>
                          <m:e>
                            <m:r>
                              <a:rPr lang="zh-CN" altLang="en-US" sz="2800" i="1" smtClean="0">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𝑖</m:t>
                            </m:r>
                          </m:sub>
                        </m:sSub>
                      </m:oMath>
                    </m:oMathPara>
                  </a14:m>
                  <a:endParaRPr lang="zh-CN" altLang="en-US" sz="2800" dirty="0"/>
                </a:p>
              </p:txBody>
            </p:sp>
          </mc:Choice>
          <mc:Fallback xmlns="">
            <p:sp>
              <p:nvSpPr>
                <p:cNvPr id="53" name="矩形 52">
                  <a:extLst>
                    <a:ext uri="{FF2B5EF4-FFF2-40B4-BE49-F238E27FC236}">
                      <a16:creationId xmlns:a16="http://schemas.microsoft.com/office/drawing/2014/main" id="{18295AB3-0E08-4E3A-9F02-7B460488913C}"/>
                    </a:ext>
                  </a:extLst>
                </p:cNvPr>
                <p:cNvSpPr>
                  <a:spLocks noRot="1" noChangeAspect="1" noMove="1" noResize="1" noEditPoints="1" noAdjustHandles="1" noChangeArrowheads="1" noChangeShapeType="1" noTextEdit="1"/>
                </p:cNvSpPr>
                <p:nvPr/>
              </p:nvSpPr>
              <p:spPr>
                <a:xfrm>
                  <a:off x="3068966" y="4197583"/>
                  <a:ext cx="556434" cy="523220"/>
                </a:xfrm>
                <a:prstGeom prst="rect">
                  <a:avLst/>
                </a:prstGeom>
                <a:blipFill>
                  <a:blip r:embed="rId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686284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0535"/>
                                        </p:tgtEl>
                                        <p:attrNameLst>
                                          <p:attrName>style.visibility</p:attrName>
                                        </p:attrNameLst>
                                      </p:cBhvr>
                                      <p:to>
                                        <p:strVal val="visible"/>
                                      </p:to>
                                    </p:set>
                                    <p:animEffect transition="in" filter="wipe(left)">
                                      <p:cBhvr>
                                        <p:cTn id="7" dur="500"/>
                                        <p:tgtEl>
                                          <p:spTgt spid="1505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wipe(left)">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wipe(left)">
                                      <p:cBhvr>
                                        <p:cTn id="2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150535" grpId="0"/>
      <p:bldP spid="48" grpId="0"/>
      <p:bldP spid="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2579" name="Rectangle 28"/>
              <p:cNvSpPr>
                <a:spLocks noChangeArrowheads="1"/>
              </p:cNvSpPr>
              <p:nvPr/>
            </p:nvSpPr>
            <p:spPr bwMode="auto">
              <a:xfrm>
                <a:off x="650056" y="661779"/>
                <a:ext cx="9517526" cy="442274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15000"/>
                  </a:lnSpc>
                  <a:spcBef>
                    <a:spcPct val="50000"/>
                  </a:spcBef>
                  <a:buClrTx/>
                  <a:buFontTx/>
                  <a:buNone/>
                </a:pPr>
                <a:r>
                  <a:rPr lang="zh-CN" altLang="en-US" sz="2800" dirty="0">
                    <a:solidFill>
                      <a:srgbClr val="0000FF"/>
                    </a:solidFill>
                    <a:latin typeface="+mn-ea"/>
                    <a:ea typeface="+mn-ea"/>
                  </a:rPr>
                  <a:t>例：均匀磁场如图垂直纸面向里。在垂直磁场的平面内有一个边长为</a:t>
                </a:r>
                <a14:m>
                  <m:oMath xmlns:m="http://schemas.openxmlformats.org/officeDocument/2006/math">
                    <m:r>
                      <a:rPr lang="en-US" altLang="zh-CN" sz="2800" b="0" i="1" smtClean="0">
                        <a:solidFill>
                          <a:srgbClr val="0000FF"/>
                        </a:solidFill>
                        <a:latin typeface="Cambria Math" panose="02040503050406030204" pitchFamily="18" charset="0"/>
                        <a:ea typeface="+mn-ea"/>
                      </a:rPr>
                      <m:t>𝑙</m:t>
                    </m:r>
                  </m:oMath>
                </a14:m>
                <a:r>
                  <a:rPr lang="zh-CN" altLang="en-US" sz="2800" dirty="0">
                    <a:solidFill>
                      <a:srgbClr val="0000FF"/>
                    </a:solidFill>
                    <a:latin typeface="+mn-ea"/>
                    <a:ea typeface="+mn-ea"/>
                  </a:rPr>
                  <a:t>的正方形金属细线框，在周长固定的条件下，正方形变为一个圆，则图形回路中感应电流方向为 </a:t>
                </a:r>
              </a:p>
              <a:p>
                <a:pPr algn="just">
                  <a:lnSpc>
                    <a:spcPct val="115000"/>
                  </a:lnSpc>
                  <a:spcBef>
                    <a:spcPct val="50000"/>
                  </a:spcBef>
                  <a:buClrTx/>
                  <a:buFontTx/>
                  <a:buNone/>
                </a:pPr>
                <a:r>
                  <a:rPr lang="zh-CN" altLang="en-US" sz="2800" dirty="0">
                    <a:solidFill>
                      <a:srgbClr val="0000FF"/>
                    </a:solidFill>
                    <a:latin typeface="+mn-ea"/>
                    <a:ea typeface="+mn-ea"/>
                  </a:rPr>
                  <a:t>      （</a:t>
                </a:r>
                <a:r>
                  <a:rPr lang="en-US" altLang="zh-CN" sz="2800" dirty="0">
                    <a:solidFill>
                      <a:srgbClr val="0000FF"/>
                    </a:solidFill>
                    <a:latin typeface="+mn-ea"/>
                    <a:ea typeface="+mn-ea"/>
                  </a:rPr>
                  <a:t>A）</a:t>
                </a:r>
                <a:r>
                  <a:rPr lang="zh-CN" altLang="en-US" sz="2800" dirty="0">
                    <a:solidFill>
                      <a:srgbClr val="0000FF"/>
                    </a:solidFill>
                    <a:latin typeface="+mn-ea"/>
                    <a:ea typeface="+mn-ea"/>
                  </a:rPr>
                  <a:t>顺时针 </a:t>
                </a:r>
                <a:r>
                  <a:rPr lang="zh-CN" altLang="en-US" sz="2800" dirty="0">
                    <a:solidFill>
                      <a:srgbClr val="0000FF"/>
                    </a:solidFill>
                    <a:latin typeface="+mn-ea"/>
                    <a:ea typeface="+mn-ea"/>
                    <a:cs typeface="Times New Roman" panose="02020603050405020304" pitchFamily="18" charset="0"/>
                  </a:rPr>
                  <a:t>      </a:t>
                </a:r>
                <a:endParaRPr lang="zh-CN" altLang="en-US" sz="2800" dirty="0">
                  <a:solidFill>
                    <a:srgbClr val="0000FF"/>
                  </a:solidFill>
                  <a:latin typeface="+mn-ea"/>
                  <a:ea typeface="+mn-ea"/>
                </a:endParaRPr>
              </a:p>
              <a:p>
                <a:pPr algn="just">
                  <a:lnSpc>
                    <a:spcPct val="115000"/>
                  </a:lnSpc>
                  <a:spcBef>
                    <a:spcPct val="50000"/>
                  </a:spcBef>
                  <a:buClrTx/>
                  <a:buFontTx/>
                  <a:buNone/>
                </a:pPr>
                <a:r>
                  <a:rPr lang="zh-CN" altLang="en-US" sz="2800" dirty="0">
                    <a:solidFill>
                      <a:srgbClr val="0000FF"/>
                    </a:solidFill>
                    <a:latin typeface="+mn-ea"/>
                    <a:ea typeface="+mn-ea"/>
                  </a:rPr>
                  <a:t>      （</a:t>
                </a:r>
                <a:r>
                  <a:rPr lang="en-US" altLang="zh-CN" sz="2800" dirty="0">
                    <a:solidFill>
                      <a:srgbClr val="0000FF"/>
                    </a:solidFill>
                    <a:latin typeface="+mn-ea"/>
                    <a:ea typeface="+mn-ea"/>
                  </a:rPr>
                  <a:t>B）</a:t>
                </a:r>
                <a:r>
                  <a:rPr lang="zh-CN" altLang="en-US" sz="2800" dirty="0">
                    <a:solidFill>
                      <a:srgbClr val="0000FF"/>
                    </a:solidFill>
                    <a:latin typeface="+mn-ea"/>
                    <a:ea typeface="+mn-ea"/>
                  </a:rPr>
                  <a:t>逆时针</a:t>
                </a:r>
              </a:p>
              <a:p>
                <a:pPr algn="just">
                  <a:lnSpc>
                    <a:spcPct val="115000"/>
                  </a:lnSpc>
                  <a:spcBef>
                    <a:spcPct val="50000"/>
                  </a:spcBef>
                  <a:buClrTx/>
                  <a:buFontTx/>
                  <a:buNone/>
                </a:pPr>
                <a:r>
                  <a:rPr lang="zh-CN" altLang="en-US" sz="2800" dirty="0">
                    <a:solidFill>
                      <a:srgbClr val="0000FF"/>
                    </a:solidFill>
                    <a:latin typeface="+mn-ea"/>
                    <a:ea typeface="+mn-ea"/>
                  </a:rPr>
                  <a:t>      （</a:t>
                </a:r>
                <a:r>
                  <a:rPr lang="en-US" altLang="zh-CN" sz="2800" dirty="0">
                    <a:solidFill>
                      <a:srgbClr val="0000FF"/>
                    </a:solidFill>
                    <a:latin typeface="+mn-ea"/>
                    <a:ea typeface="+mn-ea"/>
                  </a:rPr>
                  <a:t>C）</a:t>
                </a:r>
                <a:r>
                  <a:rPr lang="zh-CN" altLang="en-US" sz="2800" dirty="0">
                    <a:solidFill>
                      <a:srgbClr val="0000FF"/>
                    </a:solidFill>
                    <a:latin typeface="+mn-ea"/>
                    <a:ea typeface="+mn-ea"/>
                  </a:rPr>
                  <a:t>无电流</a:t>
                </a:r>
              </a:p>
              <a:p>
                <a:pPr algn="just">
                  <a:lnSpc>
                    <a:spcPct val="115000"/>
                  </a:lnSpc>
                  <a:spcBef>
                    <a:spcPct val="50000"/>
                  </a:spcBef>
                  <a:buClrTx/>
                  <a:buFontTx/>
                  <a:buNone/>
                </a:pPr>
                <a:r>
                  <a:rPr lang="zh-CN" altLang="en-US" sz="2800" dirty="0">
                    <a:solidFill>
                      <a:srgbClr val="0000FF"/>
                    </a:solidFill>
                    <a:latin typeface="+mn-ea"/>
                    <a:ea typeface="+mn-ea"/>
                  </a:rPr>
                  <a:t>      （</a:t>
                </a:r>
                <a:r>
                  <a:rPr lang="en-US" altLang="zh-CN" sz="2800" dirty="0">
                    <a:solidFill>
                      <a:srgbClr val="0000FF"/>
                    </a:solidFill>
                    <a:latin typeface="+mn-ea"/>
                    <a:ea typeface="+mn-ea"/>
                  </a:rPr>
                  <a:t>D）</a:t>
                </a:r>
                <a:r>
                  <a:rPr lang="zh-CN" altLang="en-US" sz="2800" dirty="0">
                    <a:solidFill>
                      <a:srgbClr val="0000FF"/>
                    </a:solidFill>
                    <a:latin typeface="+mn-ea"/>
                    <a:ea typeface="+mn-ea"/>
                  </a:rPr>
                  <a:t>无法判定</a:t>
                </a:r>
              </a:p>
            </p:txBody>
          </p:sp>
        </mc:Choice>
        <mc:Fallback xmlns="">
          <p:sp>
            <p:nvSpPr>
              <p:cNvPr id="152579" name="Rectangle 28"/>
              <p:cNvSpPr>
                <a:spLocks noRot="1" noChangeAspect="1" noMove="1" noResize="1" noEditPoints="1" noAdjustHandles="1" noChangeArrowheads="1" noChangeShapeType="1" noTextEdit="1"/>
              </p:cNvSpPr>
              <p:nvPr/>
            </p:nvSpPr>
            <p:spPr bwMode="auto">
              <a:xfrm>
                <a:off x="650056" y="661779"/>
                <a:ext cx="9517526" cy="4422749"/>
              </a:xfrm>
              <a:prstGeom prst="rect">
                <a:avLst/>
              </a:prstGeom>
              <a:blipFill>
                <a:blip r:embed="rId4"/>
                <a:stretch>
                  <a:fillRect l="-1345" t="-966" r="-1281" b="-20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sp>
        <p:nvSpPr>
          <p:cNvPr id="29" name="AutoShape 29"/>
          <p:cNvSpPr>
            <a:spLocks noChangeArrowheads="1"/>
          </p:cNvSpPr>
          <p:nvPr/>
        </p:nvSpPr>
        <p:spPr bwMode="auto">
          <a:xfrm>
            <a:off x="761038" y="3166642"/>
            <a:ext cx="381000" cy="361950"/>
          </a:xfrm>
          <a:custGeom>
            <a:avLst/>
            <a:gdLst>
              <a:gd name="T0" fmla="*/ 0 w 381000"/>
              <a:gd name="T1" fmla="*/ 138252 h 361950"/>
              <a:gd name="T2" fmla="*/ 145530 w 381000"/>
              <a:gd name="T3" fmla="*/ 138253 h 361950"/>
              <a:gd name="T4" fmla="*/ 190500 w 381000"/>
              <a:gd name="T5" fmla="*/ 0 h 361950"/>
              <a:gd name="T6" fmla="*/ 235470 w 381000"/>
              <a:gd name="T7" fmla="*/ 138253 h 361950"/>
              <a:gd name="T8" fmla="*/ 381000 w 381000"/>
              <a:gd name="T9" fmla="*/ 138252 h 361950"/>
              <a:gd name="T10" fmla="*/ 263263 w 381000"/>
              <a:gd name="T11" fmla="*/ 223696 h 361950"/>
              <a:gd name="T12" fmla="*/ 308235 w 381000"/>
              <a:gd name="T13" fmla="*/ 361949 h 361950"/>
              <a:gd name="T14" fmla="*/ 190500 w 381000"/>
              <a:gd name="T15" fmla="*/ 276503 h 361950"/>
              <a:gd name="T16" fmla="*/ 72765 w 381000"/>
              <a:gd name="T17" fmla="*/ 361949 h 361950"/>
              <a:gd name="T18" fmla="*/ 117737 w 381000"/>
              <a:gd name="T19" fmla="*/ 223696 h 361950"/>
              <a:gd name="T20" fmla="*/ 0 w 381000"/>
              <a:gd name="T21" fmla="*/ 138252 h 361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1000" h="361950">
                <a:moveTo>
                  <a:pt x="0" y="138252"/>
                </a:moveTo>
                <a:lnTo>
                  <a:pt x="145530" y="138253"/>
                </a:lnTo>
                <a:lnTo>
                  <a:pt x="190500" y="0"/>
                </a:lnTo>
                <a:lnTo>
                  <a:pt x="235470" y="138253"/>
                </a:lnTo>
                <a:lnTo>
                  <a:pt x="381000" y="138252"/>
                </a:lnTo>
                <a:lnTo>
                  <a:pt x="263263" y="223696"/>
                </a:lnTo>
                <a:lnTo>
                  <a:pt x="308235" y="361949"/>
                </a:lnTo>
                <a:lnTo>
                  <a:pt x="190500" y="276503"/>
                </a:lnTo>
                <a:lnTo>
                  <a:pt x="72765" y="361949"/>
                </a:lnTo>
                <a:lnTo>
                  <a:pt x="117737" y="223696"/>
                </a:lnTo>
                <a:lnTo>
                  <a:pt x="0" y="138252"/>
                </a:lnTo>
                <a:close/>
              </a:path>
            </a:pathLst>
          </a:custGeom>
          <a:solidFill>
            <a:srgbClr val="FF0000"/>
          </a:solidFill>
          <a:ln w="9525">
            <a:solidFill>
              <a:schemeClr val="tx1"/>
            </a:solidFill>
            <a:miter lim="800000"/>
            <a:headEnd/>
            <a:tailEnd type="none" w="sm" len="lg"/>
          </a:ln>
        </p:spPr>
        <p:txBody>
          <a:bodyPr wrap="none" anchor="ctr"/>
          <a:lstStyle/>
          <a:p>
            <a:pPr algn="just"/>
            <a:endParaRPr lang="zh-CN" altLang="en-US" sz="2800">
              <a:latin typeface="+mn-ea"/>
              <a:ea typeface="+mn-ea"/>
            </a:endParaRPr>
          </a:p>
        </p:txBody>
      </p:sp>
      <p:grpSp>
        <p:nvGrpSpPr>
          <p:cNvPr id="2" name="组合 1">
            <a:extLst>
              <a:ext uri="{FF2B5EF4-FFF2-40B4-BE49-F238E27FC236}">
                <a16:creationId xmlns:a16="http://schemas.microsoft.com/office/drawing/2014/main" id="{D5706165-3C7C-4F10-BD63-28EB03C3E87F}"/>
              </a:ext>
            </a:extLst>
          </p:cNvPr>
          <p:cNvGrpSpPr/>
          <p:nvPr/>
        </p:nvGrpSpPr>
        <p:grpSpPr>
          <a:xfrm>
            <a:off x="5408819" y="2702807"/>
            <a:ext cx="3505200" cy="2133600"/>
            <a:chOff x="5187462" y="3344252"/>
            <a:chExt cx="3505200" cy="2133600"/>
          </a:xfrm>
        </p:grpSpPr>
        <p:grpSp>
          <p:nvGrpSpPr>
            <p:cNvPr id="152578" name="Group 2"/>
            <p:cNvGrpSpPr>
              <a:grpSpLocks/>
            </p:cNvGrpSpPr>
            <p:nvPr/>
          </p:nvGrpSpPr>
          <p:grpSpPr bwMode="auto">
            <a:xfrm>
              <a:off x="5187462" y="3344252"/>
              <a:ext cx="3505200" cy="2133600"/>
              <a:chOff x="3024" y="2210"/>
              <a:chExt cx="2208" cy="1344"/>
            </a:xfrm>
          </p:grpSpPr>
          <p:sp>
            <p:nvSpPr>
              <p:cNvPr id="152581" name="Rectangle 3"/>
              <p:cNvSpPr>
                <a:spLocks noChangeArrowheads="1"/>
              </p:cNvSpPr>
              <p:nvPr/>
            </p:nvSpPr>
            <p:spPr bwMode="auto">
              <a:xfrm>
                <a:off x="3024" y="2210"/>
                <a:ext cx="2208" cy="1344"/>
              </a:xfrm>
              <a:prstGeom prst="rect">
                <a:avLst/>
              </a:prstGeom>
              <a:solidFill>
                <a:srgbClr val="FFFFFF"/>
              </a:soli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nvGrpSpPr>
              <p:cNvPr id="152582" name="Group 4"/>
              <p:cNvGrpSpPr>
                <a:grpSpLocks/>
              </p:cNvGrpSpPr>
              <p:nvPr/>
            </p:nvGrpSpPr>
            <p:grpSpPr bwMode="auto">
              <a:xfrm>
                <a:off x="3215" y="2343"/>
                <a:ext cx="1892" cy="1062"/>
                <a:chOff x="4745" y="6120"/>
                <a:chExt cx="2633" cy="1479"/>
              </a:xfrm>
            </p:grpSpPr>
            <p:grpSp>
              <p:nvGrpSpPr>
                <p:cNvPr id="152584" name="Group 6"/>
                <p:cNvGrpSpPr>
                  <a:grpSpLocks/>
                </p:cNvGrpSpPr>
                <p:nvPr/>
              </p:nvGrpSpPr>
              <p:grpSpPr bwMode="auto">
                <a:xfrm>
                  <a:off x="4745" y="6120"/>
                  <a:ext cx="2633" cy="1479"/>
                  <a:chOff x="4747" y="6120"/>
                  <a:chExt cx="2415" cy="1357"/>
                </a:xfrm>
              </p:grpSpPr>
              <p:grpSp>
                <p:nvGrpSpPr>
                  <p:cNvPr id="152588" name="Group 7"/>
                  <p:cNvGrpSpPr>
                    <a:grpSpLocks/>
                  </p:cNvGrpSpPr>
                  <p:nvPr/>
                </p:nvGrpSpPr>
                <p:grpSpPr bwMode="auto">
                  <a:xfrm>
                    <a:off x="5760" y="6120"/>
                    <a:ext cx="1402" cy="1357"/>
                    <a:chOff x="5400" y="9240"/>
                    <a:chExt cx="1402" cy="1357"/>
                  </a:xfrm>
                </p:grpSpPr>
                <mc:AlternateContent xmlns:mc="http://schemas.openxmlformats.org/markup-compatibility/2006" xmlns:a14="http://schemas.microsoft.com/office/drawing/2010/main">
                  <mc:Choice Requires="a14">
                    <p:graphicFrame>
                      <p:nvGraphicFramePr>
                        <p:cNvPr id="152597" name="Object 3"/>
                        <p:cNvGraphicFramePr>
                          <a:graphicFrameLocks noChangeAspect="1"/>
                        </p:cNvGraphicFramePr>
                        <p:nvPr/>
                      </p:nvGraphicFramePr>
                      <p:xfrm>
                        <a:off x="5400" y="9240"/>
                        <a:ext cx="293" cy="284"/>
                      </p:xfrm>
                      <a:graphic>
                        <a:graphicData uri="http://schemas.openxmlformats.org/presentationml/2006/ole">
                          <mc:AlternateContent>
                            <mc:Choice xmlns:v="urn:schemas-microsoft-com:vml" Requires="v">
                              <p:oleObj spid="_x0000_s169819" r:id="rId5" imgW="114399" imgH="127110" progId="Equation.3">
                                <p:embed/>
                              </p:oleObj>
                            </mc:Choice>
                            <mc:Fallback>
                              <p:oleObj r:id="rId5" imgW="114399" imgH="127110" progId="Equation.3">
                                <p:embed/>
                                <p:pic>
                                  <p:nvPicPr>
                                    <p:cNvPr id="152597" name="Object 3"/>
                                    <p:cNvPicPr>
                                      <a:picLocks noChangeAspect="1" noChangeArrowheads="1"/>
                                    </p:cNvPicPr>
                                    <p:nvPr/>
                                  </p:nvPicPr>
                                  <p:blipFill>
                                    <a:blip r:embed="rId6">
                                      <a:extLst>
                                        <a:ext uri="{28A0092B-C50C-407E-A947-70E740481C1C}">
                                          <a14:useLocalDpi val="0"/>
                                        </a:ext>
                                      </a:extLst>
                                    </a:blip>
                                    <a:srcRect/>
                                    <a:stretch>
                                      <a:fillRect/>
                                    </a:stretch>
                                  </p:blipFill>
                                  <p:spPr bwMode="auto">
                                    <a:xfrm>
                                      <a:off x="5400" y="9240"/>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597" name="Object 3"/>
                        <p:cNvGraphicFramePr>
                          <a:graphicFrameLocks noChangeAspect="1"/>
                        </p:cNvGraphicFramePr>
                        <p:nvPr/>
                      </p:nvGraphicFramePr>
                      <p:xfrm>
                        <a:off x="5400" y="9240"/>
                        <a:ext cx="293" cy="284"/>
                      </p:xfrm>
                      <a:graphic>
                        <a:graphicData uri="http://schemas.openxmlformats.org/presentationml/2006/ole">
                          <mc:AlternateContent>
                            <mc:Choice xmlns:v="urn:schemas-microsoft-com:vml" Requires="v">
                              <p:oleObj spid="_x0000_s169759" r:id="rId7" imgW="114399" imgH="127110" progId="Equation.3">
                                <p:embed/>
                              </p:oleObj>
                            </mc:Choice>
                            <mc:Fallback>
                              <p:oleObj r:id="rId7" imgW="114399" imgH="127110" progId="Equation.3">
                                <p:embed/>
                                <p:pic>
                                  <p:nvPicPr>
                                    <p:cNvPr id="152597"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0" y="9240"/>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598" name="Object 4"/>
                        <p:cNvGraphicFramePr>
                          <a:graphicFrameLocks noChangeAspect="1"/>
                        </p:cNvGraphicFramePr>
                        <p:nvPr/>
                      </p:nvGraphicFramePr>
                      <p:xfrm>
                        <a:off x="5954" y="9240"/>
                        <a:ext cx="293" cy="284"/>
                      </p:xfrm>
                      <a:graphic>
                        <a:graphicData uri="http://schemas.openxmlformats.org/presentationml/2006/ole">
                          <mc:AlternateContent>
                            <mc:Choice xmlns:v="urn:schemas-microsoft-com:vml" Requires="v">
                              <p:oleObj spid="_x0000_s169820" r:id="rId9" imgW="114399" imgH="127110" progId="Equation.3">
                                <p:embed/>
                              </p:oleObj>
                            </mc:Choice>
                            <mc:Fallback>
                              <p:oleObj r:id="rId9" imgW="114399" imgH="127110" progId="Equation.3">
                                <p:embed/>
                                <p:pic>
                                  <p:nvPicPr>
                                    <p:cNvPr id="152598" name="Object 4"/>
                                    <p:cNvPicPr>
                                      <a:picLocks noChangeAspect="1" noChangeArrowheads="1"/>
                                    </p:cNvPicPr>
                                    <p:nvPr/>
                                  </p:nvPicPr>
                                  <p:blipFill>
                                    <a:blip r:embed="rId6">
                                      <a:extLst>
                                        <a:ext uri="{28A0092B-C50C-407E-A947-70E740481C1C}">
                                          <a14:useLocalDpi val="0"/>
                                        </a:ext>
                                      </a:extLst>
                                    </a:blip>
                                    <a:srcRect/>
                                    <a:stretch>
                                      <a:fillRect/>
                                    </a:stretch>
                                  </p:blipFill>
                                  <p:spPr bwMode="auto">
                                    <a:xfrm>
                                      <a:off x="5954" y="9240"/>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598" name="Object 4"/>
                        <p:cNvGraphicFramePr>
                          <a:graphicFrameLocks noChangeAspect="1"/>
                        </p:cNvGraphicFramePr>
                        <p:nvPr/>
                      </p:nvGraphicFramePr>
                      <p:xfrm>
                        <a:off x="5954" y="9240"/>
                        <a:ext cx="293" cy="284"/>
                      </p:xfrm>
                      <a:graphic>
                        <a:graphicData uri="http://schemas.openxmlformats.org/presentationml/2006/ole">
                          <mc:AlternateContent>
                            <mc:Choice xmlns:v="urn:schemas-microsoft-com:vml" Requires="v">
                              <p:oleObj spid="_x0000_s169760" r:id="rId10" imgW="114399" imgH="127110" progId="Equation.3">
                                <p:embed/>
                              </p:oleObj>
                            </mc:Choice>
                            <mc:Fallback>
                              <p:oleObj r:id="rId10" imgW="114399" imgH="127110" progId="Equation.3">
                                <p:embed/>
                                <p:pic>
                                  <p:nvPicPr>
                                    <p:cNvPr id="152598"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4" y="9240"/>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599" name="Object 5"/>
                        <p:cNvGraphicFramePr>
                          <a:graphicFrameLocks noChangeAspect="1"/>
                        </p:cNvGraphicFramePr>
                        <p:nvPr/>
                      </p:nvGraphicFramePr>
                      <p:xfrm>
                        <a:off x="5400" y="9776"/>
                        <a:ext cx="293" cy="284"/>
                      </p:xfrm>
                      <a:graphic>
                        <a:graphicData uri="http://schemas.openxmlformats.org/presentationml/2006/ole">
                          <mc:AlternateContent>
                            <mc:Choice xmlns:v="urn:schemas-microsoft-com:vml" Requires="v">
                              <p:oleObj spid="_x0000_s169821" r:id="rId11" imgW="114399" imgH="127110" progId="Equation.3">
                                <p:embed/>
                              </p:oleObj>
                            </mc:Choice>
                            <mc:Fallback>
                              <p:oleObj r:id="rId11" imgW="114399" imgH="127110" progId="Equation.3">
                                <p:embed/>
                                <p:pic>
                                  <p:nvPicPr>
                                    <p:cNvPr id="152599" name="Object 5"/>
                                    <p:cNvPicPr>
                                      <a:picLocks noChangeAspect="1" noChangeArrowheads="1"/>
                                    </p:cNvPicPr>
                                    <p:nvPr/>
                                  </p:nvPicPr>
                                  <p:blipFill>
                                    <a:blip r:embed="rId6">
                                      <a:extLst>
                                        <a:ext uri="{28A0092B-C50C-407E-A947-70E740481C1C}">
                                          <a14:useLocalDpi val="0"/>
                                        </a:ext>
                                      </a:extLst>
                                    </a:blip>
                                    <a:srcRect/>
                                    <a:stretch>
                                      <a:fillRect/>
                                    </a:stretch>
                                  </p:blipFill>
                                  <p:spPr bwMode="auto">
                                    <a:xfrm>
                                      <a:off x="5400" y="9776"/>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599" name="Object 5"/>
                        <p:cNvGraphicFramePr>
                          <a:graphicFrameLocks noChangeAspect="1"/>
                        </p:cNvGraphicFramePr>
                        <p:nvPr/>
                      </p:nvGraphicFramePr>
                      <p:xfrm>
                        <a:off x="5400" y="9776"/>
                        <a:ext cx="293" cy="284"/>
                      </p:xfrm>
                      <a:graphic>
                        <a:graphicData uri="http://schemas.openxmlformats.org/presentationml/2006/ole">
                          <mc:AlternateContent>
                            <mc:Choice xmlns:v="urn:schemas-microsoft-com:vml" Requires="v">
                              <p:oleObj spid="_x0000_s169761" r:id="rId12" imgW="114399" imgH="127110" progId="Equation.3">
                                <p:embed/>
                              </p:oleObj>
                            </mc:Choice>
                            <mc:Fallback>
                              <p:oleObj r:id="rId12" imgW="114399" imgH="127110" progId="Equation.3">
                                <p:embed/>
                                <p:pic>
                                  <p:nvPicPr>
                                    <p:cNvPr id="152599"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0" y="9776"/>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600" name="Object 6"/>
                        <p:cNvGraphicFramePr>
                          <a:graphicFrameLocks noChangeAspect="1"/>
                        </p:cNvGraphicFramePr>
                        <p:nvPr/>
                      </p:nvGraphicFramePr>
                      <p:xfrm>
                        <a:off x="5954" y="9776"/>
                        <a:ext cx="293" cy="284"/>
                      </p:xfrm>
                      <a:graphic>
                        <a:graphicData uri="http://schemas.openxmlformats.org/presentationml/2006/ole">
                          <mc:AlternateContent>
                            <mc:Choice xmlns:v="urn:schemas-microsoft-com:vml" Requires="v">
                              <p:oleObj spid="_x0000_s169822" r:id="rId13" imgW="114399" imgH="127110" progId="Equation.3">
                                <p:embed/>
                              </p:oleObj>
                            </mc:Choice>
                            <mc:Fallback>
                              <p:oleObj r:id="rId13" imgW="114399" imgH="127110" progId="Equation.3">
                                <p:embed/>
                                <p:pic>
                                  <p:nvPicPr>
                                    <p:cNvPr id="152600" name="Object 6"/>
                                    <p:cNvPicPr>
                                      <a:picLocks noChangeAspect="1" noChangeArrowheads="1"/>
                                    </p:cNvPicPr>
                                    <p:nvPr/>
                                  </p:nvPicPr>
                                  <p:blipFill>
                                    <a:blip r:embed="rId6">
                                      <a:extLst>
                                        <a:ext uri="{28A0092B-C50C-407E-A947-70E740481C1C}">
                                          <a14:useLocalDpi val="0"/>
                                        </a:ext>
                                      </a:extLst>
                                    </a:blip>
                                    <a:srcRect/>
                                    <a:stretch>
                                      <a:fillRect/>
                                    </a:stretch>
                                  </p:blipFill>
                                  <p:spPr bwMode="auto">
                                    <a:xfrm>
                                      <a:off x="5954" y="9776"/>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600" name="Object 6"/>
                        <p:cNvGraphicFramePr>
                          <a:graphicFrameLocks noChangeAspect="1"/>
                        </p:cNvGraphicFramePr>
                        <p:nvPr/>
                      </p:nvGraphicFramePr>
                      <p:xfrm>
                        <a:off x="5954" y="9776"/>
                        <a:ext cx="293" cy="284"/>
                      </p:xfrm>
                      <a:graphic>
                        <a:graphicData uri="http://schemas.openxmlformats.org/presentationml/2006/ole">
                          <mc:AlternateContent>
                            <mc:Choice xmlns:v="urn:schemas-microsoft-com:vml" Requires="v">
                              <p:oleObj spid="_x0000_s169762" r:id="rId14" imgW="114399" imgH="127110" progId="Equation.3">
                                <p:embed/>
                              </p:oleObj>
                            </mc:Choice>
                            <mc:Fallback>
                              <p:oleObj r:id="rId14" imgW="114399" imgH="127110" progId="Equation.3">
                                <p:embed/>
                                <p:pic>
                                  <p:nvPicPr>
                                    <p:cNvPr id="15260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4" y="9776"/>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601" name="Object 7"/>
                        <p:cNvGraphicFramePr>
                          <a:graphicFrameLocks noChangeAspect="1"/>
                        </p:cNvGraphicFramePr>
                        <p:nvPr/>
                      </p:nvGraphicFramePr>
                      <p:xfrm>
                        <a:off x="5400" y="10313"/>
                        <a:ext cx="293" cy="284"/>
                      </p:xfrm>
                      <a:graphic>
                        <a:graphicData uri="http://schemas.openxmlformats.org/presentationml/2006/ole">
                          <mc:AlternateContent>
                            <mc:Choice xmlns:v="urn:schemas-microsoft-com:vml" Requires="v">
                              <p:oleObj spid="_x0000_s169823" r:id="rId15" imgW="114399" imgH="127110" progId="Equation.3">
                                <p:embed/>
                              </p:oleObj>
                            </mc:Choice>
                            <mc:Fallback>
                              <p:oleObj r:id="rId15" imgW="114399" imgH="127110" progId="Equation.3">
                                <p:embed/>
                                <p:pic>
                                  <p:nvPicPr>
                                    <p:cNvPr id="152601" name="Object 7"/>
                                    <p:cNvPicPr>
                                      <a:picLocks noChangeAspect="1" noChangeArrowheads="1"/>
                                    </p:cNvPicPr>
                                    <p:nvPr/>
                                  </p:nvPicPr>
                                  <p:blipFill>
                                    <a:blip r:embed="rId6">
                                      <a:extLst>
                                        <a:ext uri="{28A0092B-C50C-407E-A947-70E740481C1C}">
                                          <a14:useLocalDpi val="0"/>
                                        </a:ext>
                                      </a:extLst>
                                    </a:blip>
                                    <a:srcRect/>
                                    <a:stretch>
                                      <a:fillRect/>
                                    </a:stretch>
                                  </p:blipFill>
                                  <p:spPr bwMode="auto">
                                    <a:xfrm>
                                      <a:off x="5400" y="10313"/>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601" name="Object 7"/>
                        <p:cNvGraphicFramePr>
                          <a:graphicFrameLocks noChangeAspect="1"/>
                        </p:cNvGraphicFramePr>
                        <p:nvPr/>
                      </p:nvGraphicFramePr>
                      <p:xfrm>
                        <a:off x="5400" y="10313"/>
                        <a:ext cx="293" cy="284"/>
                      </p:xfrm>
                      <a:graphic>
                        <a:graphicData uri="http://schemas.openxmlformats.org/presentationml/2006/ole">
                          <mc:AlternateContent>
                            <mc:Choice xmlns:v="urn:schemas-microsoft-com:vml" Requires="v">
                              <p:oleObj spid="_x0000_s169763" r:id="rId16" imgW="114399" imgH="127110" progId="Equation.3">
                                <p:embed/>
                              </p:oleObj>
                            </mc:Choice>
                            <mc:Fallback>
                              <p:oleObj r:id="rId16" imgW="114399" imgH="127110" progId="Equation.3">
                                <p:embed/>
                                <p:pic>
                                  <p:nvPicPr>
                                    <p:cNvPr id="152601"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0" y="10313"/>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602" name="Object 8"/>
                        <p:cNvGraphicFramePr>
                          <a:graphicFrameLocks noChangeAspect="1"/>
                        </p:cNvGraphicFramePr>
                        <p:nvPr/>
                      </p:nvGraphicFramePr>
                      <p:xfrm>
                        <a:off x="5954" y="10313"/>
                        <a:ext cx="293" cy="284"/>
                      </p:xfrm>
                      <a:graphic>
                        <a:graphicData uri="http://schemas.openxmlformats.org/presentationml/2006/ole">
                          <mc:AlternateContent>
                            <mc:Choice xmlns:v="urn:schemas-microsoft-com:vml" Requires="v">
                              <p:oleObj spid="_x0000_s169824" r:id="rId17" imgW="114399" imgH="127110" progId="Equation.3">
                                <p:embed/>
                              </p:oleObj>
                            </mc:Choice>
                            <mc:Fallback>
                              <p:oleObj r:id="rId17" imgW="114399" imgH="127110" progId="Equation.3">
                                <p:embed/>
                                <p:pic>
                                  <p:nvPicPr>
                                    <p:cNvPr id="152602" name="Object 8"/>
                                    <p:cNvPicPr>
                                      <a:picLocks noChangeAspect="1" noChangeArrowheads="1"/>
                                    </p:cNvPicPr>
                                    <p:nvPr/>
                                  </p:nvPicPr>
                                  <p:blipFill>
                                    <a:blip r:embed="rId6">
                                      <a:extLst>
                                        <a:ext uri="{28A0092B-C50C-407E-A947-70E740481C1C}">
                                          <a14:useLocalDpi val="0"/>
                                        </a:ext>
                                      </a:extLst>
                                    </a:blip>
                                    <a:srcRect/>
                                    <a:stretch>
                                      <a:fillRect/>
                                    </a:stretch>
                                  </p:blipFill>
                                  <p:spPr bwMode="auto">
                                    <a:xfrm>
                                      <a:off x="5954" y="10313"/>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602" name="Object 8"/>
                        <p:cNvGraphicFramePr>
                          <a:graphicFrameLocks noChangeAspect="1"/>
                        </p:cNvGraphicFramePr>
                        <p:nvPr/>
                      </p:nvGraphicFramePr>
                      <p:xfrm>
                        <a:off x="5954" y="10313"/>
                        <a:ext cx="293" cy="284"/>
                      </p:xfrm>
                      <a:graphic>
                        <a:graphicData uri="http://schemas.openxmlformats.org/presentationml/2006/ole">
                          <mc:AlternateContent>
                            <mc:Choice xmlns:v="urn:schemas-microsoft-com:vml" Requires="v">
                              <p:oleObj spid="_x0000_s169764" r:id="rId18" imgW="114399" imgH="127110" progId="Equation.3">
                                <p:embed/>
                              </p:oleObj>
                            </mc:Choice>
                            <mc:Fallback>
                              <p:oleObj r:id="rId18" imgW="114399" imgH="127110" progId="Equation.3">
                                <p:embed/>
                                <p:pic>
                                  <p:nvPicPr>
                                    <p:cNvPr id="152602"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4" y="10313"/>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603" name="Object 9"/>
                        <p:cNvGraphicFramePr>
                          <a:graphicFrameLocks noChangeAspect="1"/>
                        </p:cNvGraphicFramePr>
                        <p:nvPr/>
                      </p:nvGraphicFramePr>
                      <p:xfrm>
                        <a:off x="6509" y="9240"/>
                        <a:ext cx="293" cy="284"/>
                      </p:xfrm>
                      <a:graphic>
                        <a:graphicData uri="http://schemas.openxmlformats.org/presentationml/2006/ole">
                          <mc:AlternateContent>
                            <mc:Choice xmlns:v="urn:schemas-microsoft-com:vml" Requires="v">
                              <p:oleObj spid="_x0000_s169825" r:id="rId19" imgW="114399" imgH="127110" progId="Equation.3">
                                <p:embed/>
                              </p:oleObj>
                            </mc:Choice>
                            <mc:Fallback>
                              <p:oleObj r:id="rId19" imgW="114399" imgH="127110" progId="Equation.3">
                                <p:embed/>
                                <p:pic>
                                  <p:nvPicPr>
                                    <p:cNvPr id="152603" name="Object 9"/>
                                    <p:cNvPicPr>
                                      <a:picLocks noChangeAspect="1" noChangeArrowheads="1"/>
                                    </p:cNvPicPr>
                                    <p:nvPr/>
                                  </p:nvPicPr>
                                  <p:blipFill>
                                    <a:blip r:embed="rId6">
                                      <a:extLst>
                                        <a:ext uri="{28A0092B-C50C-407E-A947-70E740481C1C}">
                                          <a14:useLocalDpi val="0"/>
                                        </a:ext>
                                      </a:extLst>
                                    </a:blip>
                                    <a:srcRect/>
                                    <a:stretch>
                                      <a:fillRect/>
                                    </a:stretch>
                                  </p:blipFill>
                                  <p:spPr bwMode="auto">
                                    <a:xfrm>
                                      <a:off x="6509" y="9240"/>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603" name="Object 9"/>
                        <p:cNvGraphicFramePr>
                          <a:graphicFrameLocks noChangeAspect="1"/>
                        </p:cNvGraphicFramePr>
                        <p:nvPr/>
                      </p:nvGraphicFramePr>
                      <p:xfrm>
                        <a:off x="6509" y="9240"/>
                        <a:ext cx="293" cy="284"/>
                      </p:xfrm>
                      <a:graphic>
                        <a:graphicData uri="http://schemas.openxmlformats.org/presentationml/2006/ole">
                          <mc:AlternateContent>
                            <mc:Choice xmlns:v="urn:schemas-microsoft-com:vml" Requires="v">
                              <p:oleObj spid="_x0000_s169765" r:id="rId20" imgW="114399" imgH="127110" progId="Equation.3">
                                <p:embed/>
                              </p:oleObj>
                            </mc:Choice>
                            <mc:Fallback>
                              <p:oleObj r:id="rId20" imgW="114399" imgH="127110" progId="Equation.3">
                                <p:embed/>
                                <p:pic>
                                  <p:nvPicPr>
                                    <p:cNvPr id="152603"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9" y="9240"/>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604" name="Object 10"/>
                        <p:cNvGraphicFramePr>
                          <a:graphicFrameLocks noChangeAspect="1"/>
                        </p:cNvGraphicFramePr>
                        <p:nvPr/>
                      </p:nvGraphicFramePr>
                      <p:xfrm>
                        <a:off x="6509" y="9776"/>
                        <a:ext cx="293" cy="284"/>
                      </p:xfrm>
                      <a:graphic>
                        <a:graphicData uri="http://schemas.openxmlformats.org/presentationml/2006/ole">
                          <mc:AlternateContent>
                            <mc:Choice xmlns:v="urn:schemas-microsoft-com:vml" Requires="v">
                              <p:oleObj spid="_x0000_s169826" r:id="rId21" imgW="114399" imgH="127110" progId="Equation.3">
                                <p:embed/>
                              </p:oleObj>
                            </mc:Choice>
                            <mc:Fallback>
                              <p:oleObj r:id="rId21" imgW="114399" imgH="127110" progId="Equation.3">
                                <p:embed/>
                                <p:pic>
                                  <p:nvPicPr>
                                    <p:cNvPr id="152604" name="Object 10"/>
                                    <p:cNvPicPr>
                                      <a:picLocks noChangeAspect="1" noChangeArrowheads="1"/>
                                    </p:cNvPicPr>
                                    <p:nvPr/>
                                  </p:nvPicPr>
                                  <p:blipFill>
                                    <a:blip r:embed="rId6">
                                      <a:extLst>
                                        <a:ext uri="{28A0092B-C50C-407E-A947-70E740481C1C}">
                                          <a14:useLocalDpi val="0"/>
                                        </a:ext>
                                      </a:extLst>
                                    </a:blip>
                                    <a:srcRect/>
                                    <a:stretch>
                                      <a:fillRect/>
                                    </a:stretch>
                                  </p:blipFill>
                                  <p:spPr bwMode="auto">
                                    <a:xfrm>
                                      <a:off x="6509" y="9776"/>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604" name="Object 10"/>
                        <p:cNvGraphicFramePr>
                          <a:graphicFrameLocks noChangeAspect="1"/>
                        </p:cNvGraphicFramePr>
                        <p:nvPr/>
                      </p:nvGraphicFramePr>
                      <p:xfrm>
                        <a:off x="6509" y="9776"/>
                        <a:ext cx="293" cy="284"/>
                      </p:xfrm>
                      <a:graphic>
                        <a:graphicData uri="http://schemas.openxmlformats.org/presentationml/2006/ole">
                          <mc:AlternateContent>
                            <mc:Choice xmlns:v="urn:schemas-microsoft-com:vml" Requires="v">
                              <p:oleObj spid="_x0000_s169766" r:id="rId22" imgW="114399" imgH="127110" progId="Equation.3">
                                <p:embed/>
                              </p:oleObj>
                            </mc:Choice>
                            <mc:Fallback>
                              <p:oleObj r:id="rId22" imgW="114399" imgH="127110" progId="Equation.3">
                                <p:embed/>
                                <p:pic>
                                  <p:nvPicPr>
                                    <p:cNvPr id="152604"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9" y="9776"/>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605" name="Object 11"/>
                        <p:cNvGraphicFramePr>
                          <a:graphicFrameLocks noChangeAspect="1"/>
                        </p:cNvGraphicFramePr>
                        <p:nvPr/>
                      </p:nvGraphicFramePr>
                      <p:xfrm>
                        <a:off x="6509" y="10313"/>
                        <a:ext cx="293" cy="284"/>
                      </p:xfrm>
                      <a:graphic>
                        <a:graphicData uri="http://schemas.openxmlformats.org/presentationml/2006/ole">
                          <mc:AlternateContent>
                            <mc:Choice xmlns:v="urn:schemas-microsoft-com:vml" Requires="v">
                              <p:oleObj spid="_x0000_s169827" r:id="rId23" imgW="114399" imgH="127110" progId="Equation.3">
                                <p:embed/>
                              </p:oleObj>
                            </mc:Choice>
                            <mc:Fallback>
                              <p:oleObj r:id="rId23" imgW="114399" imgH="127110" progId="Equation.3">
                                <p:embed/>
                                <p:pic>
                                  <p:nvPicPr>
                                    <p:cNvPr id="152605" name="Object 11"/>
                                    <p:cNvPicPr>
                                      <a:picLocks noChangeAspect="1" noChangeArrowheads="1"/>
                                    </p:cNvPicPr>
                                    <p:nvPr/>
                                  </p:nvPicPr>
                                  <p:blipFill>
                                    <a:blip r:embed="rId6">
                                      <a:extLst>
                                        <a:ext uri="{28A0092B-C50C-407E-A947-70E740481C1C}">
                                          <a14:useLocalDpi val="0"/>
                                        </a:ext>
                                      </a:extLst>
                                    </a:blip>
                                    <a:srcRect/>
                                    <a:stretch>
                                      <a:fillRect/>
                                    </a:stretch>
                                  </p:blipFill>
                                  <p:spPr bwMode="auto">
                                    <a:xfrm>
                                      <a:off x="6509" y="10313"/>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605" name="Object 11"/>
                        <p:cNvGraphicFramePr>
                          <a:graphicFrameLocks noChangeAspect="1"/>
                        </p:cNvGraphicFramePr>
                        <p:nvPr/>
                      </p:nvGraphicFramePr>
                      <p:xfrm>
                        <a:off x="6509" y="10313"/>
                        <a:ext cx="293" cy="284"/>
                      </p:xfrm>
                      <a:graphic>
                        <a:graphicData uri="http://schemas.openxmlformats.org/presentationml/2006/ole">
                          <mc:AlternateContent>
                            <mc:Choice xmlns:v="urn:schemas-microsoft-com:vml" Requires="v">
                              <p:oleObj spid="_x0000_s169767" r:id="rId24" imgW="114399" imgH="127110" progId="Equation.3">
                                <p:embed/>
                              </p:oleObj>
                            </mc:Choice>
                            <mc:Fallback>
                              <p:oleObj r:id="rId24" imgW="114399" imgH="127110" progId="Equation.3">
                                <p:embed/>
                                <p:pic>
                                  <p:nvPicPr>
                                    <p:cNvPr id="152605"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09" y="10313"/>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p:grpSp>
              <p:grpSp>
                <p:nvGrpSpPr>
                  <p:cNvPr id="152589" name="Group 17"/>
                  <p:cNvGrpSpPr>
                    <a:grpSpLocks/>
                  </p:cNvGrpSpPr>
                  <p:nvPr/>
                </p:nvGrpSpPr>
                <p:grpSpPr bwMode="auto">
                  <a:xfrm>
                    <a:off x="5220" y="6120"/>
                    <a:ext cx="293" cy="1357"/>
                    <a:chOff x="5220" y="6120"/>
                    <a:chExt cx="293" cy="1357"/>
                  </a:xfrm>
                </p:grpSpPr>
                <mc:AlternateContent xmlns:mc="http://schemas.openxmlformats.org/markup-compatibility/2006" xmlns:a14="http://schemas.microsoft.com/office/drawing/2010/main">
                  <mc:Choice Requires="a14">
                    <p:graphicFrame>
                      <p:nvGraphicFramePr>
                        <p:cNvPr id="152594" name="Object 12"/>
                        <p:cNvGraphicFramePr>
                          <a:graphicFrameLocks noChangeAspect="1"/>
                        </p:cNvGraphicFramePr>
                        <p:nvPr/>
                      </p:nvGraphicFramePr>
                      <p:xfrm>
                        <a:off x="5220" y="6120"/>
                        <a:ext cx="293" cy="284"/>
                      </p:xfrm>
                      <a:graphic>
                        <a:graphicData uri="http://schemas.openxmlformats.org/presentationml/2006/ole">
                          <mc:AlternateContent>
                            <mc:Choice xmlns:v="urn:schemas-microsoft-com:vml" Requires="v">
                              <p:oleObj spid="_x0000_s169828" r:id="rId25" imgW="114399" imgH="127110" progId="Equation.3">
                                <p:embed/>
                              </p:oleObj>
                            </mc:Choice>
                            <mc:Fallback>
                              <p:oleObj r:id="rId25" imgW="114399" imgH="127110" progId="Equation.3">
                                <p:embed/>
                                <p:pic>
                                  <p:nvPicPr>
                                    <p:cNvPr id="152594" name="Object 12"/>
                                    <p:cNvPicPr>
                                      <a:picLocks noChangeAspect="1" noChangeArrowheads="1"/>
                                    </p:cNvPicPr>
                                    <p:nvPr/>
                                  </p:nvPicPr>
                                  <p:blipFill>
                                    <a:blip r:embed="rId6">
                                      <a:extLst>
                                        <a:ext uri="{28A0092B-C50C-407E-A947-70E740481C1C}">
                                          <a14:useLocalDpi val="0"/>
                                        </a:ext>
                                      </a:extLst>
                                    </a:blip>
                                    <a:srcRect/>
                                    <a:stretch>
                                      <a:fillRect/>
                                    </a:stretch>
                                  </p:blipFill>
                                  <p:spPr bwMode="auto">
                                    <a:xfrm>
                                      <a:off x="5220" y="6120"/>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594" name="Object 12"/>
                        <p:cNvGraphicFramePr>
                          <a:graphicFrameLocks noChangeAspect="1"/>
                        </p:cNvGraphicFramePr>
                        <p:nvPr/>
                      </p:nvGraphicFramePr>
                      <p:xfrm>
                        <a:off x="5220" y="6120"/>
                        <a:ext cx="293" cy="284"/>
                      </p:xfrm>
                      <a:graphic>
                        <a:graphicData uri="http://schemas.openxmlformats.org/presentationml/2006/ole">
                          <mc:AlternateContent>
                            <mc:Choice xmlns:v="urn:schemas-microsoft-com:vml" Requires="v">
                              <p:oleObj spid="_x0000_s169768" r:id="rId26" imgW="114399" imgH="127110" progId="Equation.3">
                                <p:embed/>
                              </p:oleObj>
                            </mc:Choice>
                            <mc:Fallback>
                              <p:oleObj r:id="rId26" imgW="114399" imgH="127110" progId="Equation.3">
                                <p:embed/>
                                <p:pic>
                                  <p:nvPicPr>
                                    <p:cNvPr id="152594"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0" y="6120"/>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595" name="Object 13"/>
                        <p:cNvGraphicFramePr>
                          <a:graphicFrameLocks noChangeAspect="1"/>
                        </p:cNvGraphicFramePr>
                        <p:nvPr/>
                      </p:nvGraphicFramePr>
                      <p:xfrm>
                        <a:off x="5220" y="6656"/>
                        <a:ext cx="293" cy="284"/>
                      </p:xfrm>
                      <a:graphic>
                        <a:graphicData uri="http://schemas.openxmlformats.org/presentationml/2006/ole">
                          <mc:AlternateContent>
                            <mc:Choice xmlns:v="urn:schemas-microsoft-com:vml" Requires="v">
                              <p:oleObj spid="_x0000_s169829" r:id="rId27" imgW="114399" imgH="127110" progId="Equation.3">
                                <p:embed/>
                              </p:oleObj>
                            </mc:Choice>
                            <mc:Fallback>
                              <p:oleObj r:id="rId27" imgW="114399" imgH="127110" progId="Equation.3">
                                <p:embed/>
                                <p:pic>
                                  <p:nvPicPr>
                                    <p:cNvPr id="152595" name="Object 13"/>
                                    <p:cNvPicPr>
                                      <a:picLocks noChangeAspect="1" noChangeArrowheads="1"/>
                                    </p:cNvPicPr>
                                    <p:nvPr/>
                                  </p:nvPicPr>
                                  <p:blipFill>
                                    <a:blip r:embed="rId6">
                                      <a:extLst>
                                        <a:ext uri="{28A0092B-C50C-407E-A947-70E740481C1C}">
                                          <a14:useLocalDpi val="0"/>
                                        </a:ext>
                                      </a:extLst>
                                    </a:blip>
                                    <a:srcRect/>
                                    <a:stretch>
                                      <a:fillRect/>
                                    </a:stretch>
                                  </p:blipFill>
                                  <p:spPr bwMode="auto">
                                    <a:xfrm>
                                      <a:off x="5220" y="6656"/>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595" name="Object 13"/>
                        <p:cNvGraphicFramePr>
                          <a:graphicFrameLocks noChangeAspect="1"/>
                        </p:cNvGraphicFramePr>
                        <p:nvPr/>
                      </p:nvGraphicFramePr>
                      <p:xfrm>
                        <a:off x="5220" y="6656"/>
                        <a:ext cx="293" cy="284"/>
                      </p:xfrm>
                      <a:graphic>
                        <a:graphicData uri="http://schemas.openxmlformats.org/presentationml/2006/ole">
                          <mc:AlternateContent>
                            <mc:Choice xmlns:v="urn:schemas-microsoft-com:vml" Requires="v">
                              <p:oleObj spid="_x0000_s169769" r:id="rId28" imgW="114399" imgH="127110" progId="Equation.3">
                                <p:embed/>
                              </p:oleObj>
                            </mc:Choice>
                            <mc:Fallback>
                              <p:oleObj r:id="rId28" imgW="114399" imgH="127110" progId="Equation.3">
                                <p:embed/>
                                <p:pic>
                                  <p:nvPicPr>
                                    <p:cNvPr id="152595"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0" y="6656"/>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596" name="Object 14"/>
                        <p:cNvGraphicFramePr>
                          <a:graphicFrameLocks noChangeAspect="1"/>
                        </p:cNvGraphicFramePr>
                        <p:nvPr/>
                      </p:nvGraphicFramePr>
                      <p:xfrm>
                        <a:off x="5220" y="7193"/>
                        <a:ext cx="293" cy="284"/>
                      </p:xfrm>
                      <a:graphic>
                        <a:graphicData uri="http://schemas.openxmlformats.org/presentationml/2006/ole">
                          <mc:AlternateContent>
                            <mc:Choice xmlns:v="urn:schemas-microsoft-com:vml" Requires="v">
                              <p:oleObj spid="_x0000_s169830" r:id="rId29" imgW="114399" imgH="127110" progId="Equation.3">
                                <p:embed/>
                              </p:oleObj>
                            </mc:Choice>
                            <mc:Fallback>
                              <p:oleObj r:id="rId29" imgW="114399" imgH="127110" progId="Equation.3">
                                <p:embed/>
                                <p:pic>
                                  <p:nvPicPr>
                                    <p:cNvPr id="152596" name="Object 14"/>
                                    <p:cNvPicPr>
                                      <a:picLocks noChangeAspect="1" noChangeArrowheads="1"/>
                                    </p:cNvPicPr>
                                    <p:nvPr/>
                                  </p:nvPicPr>
                                  <p:blipFill>
                                    <a:blip r:embed="rId6">
                                      <a:extLst>
                                        <a:ext uri="{28A0092B-C50C-407E-A947-70E740481C1C}">
                                          <a14:useLocalDpi val="0"/>
                                        </a:ext>
                                      </a:extLst>
                                    </a:blip>
                                    <a:srcRect/>
                                    <a:stretch>
                                      <a:fillRect/>
                                    </a:stretch>
                                  </p:blipFill>
                                  <p:spPr bwMode="auto">
                                    <a:xfrm>
                                      <a:off x="5220" y="7193"/>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596" name="Object 14"/>
                        <p:cNvGraphicFramePr>
                          <a:graphicFrameLocks noChangeAspect="1"/>
                        </p:cNvGraphicFramePr>
                        <p:nvPr/>
                      </p:nvGraphicFramePr>
                      <p:xfrm>
                        <a:off x="5220" y="7193"/>
                        <a:ext cx="293" cy="284"/>
                      </p:xfrm>
                      <a:graphic>
                        <a:graphicData uri="http://schemas.openxmlformats.org/presentationml/2006/ole">
                          <mc:AlternateContent>
                            <mc:Choice xmlns:v="urn:schemas-microsoft-com:vml" Requires="v">
                              <p:oleObj spid="_x0000_s169770" r:id="rId30" imgW="114399" imgH="127110" progId="Equation.3">
                                <p:embed/>
                              </p:oleObj>
                            </mc:Choice>
                            <mc:Fallback>
                              <p:oleObj r:id="rId30" imgW="114399" imgH="127110" progId="Equation.3">
                                <p:embed/>
                                <p:pic>
                                  <p:nvPicPr>
                                    <p:cNvPr id="152596"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0" y="7193"/>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p:grpSp>
              <p:grpSp>
                <p:nvGrpSpPr>
                  <p:cNvPr id="152590" name="Group 21"/>
                  <p:cNvGrpSpPr>
                    <a:grpSpLocks/>
                  </p:cNvGrpSpPr>
                  <p:nvPr/>
                </p:nvGrpSpPr>
                <p:grpSpPr bwMode="auto">
                  <a:xfrm>
                    <a:off x="4747" y="6120"/>
                    <a:ext cx="293" cy="1357"/>
                    <a:chOff x="5220" y="6120"/>
                    <a:chExt cx="293" cy="1357"/>
                  </a:xfrm>
                </p:grpSpPr>
                <mc:AlternateContent xmlns:mc="http://schemas.openxmlformats.org/markup-compatibility/2006" xmlns:a14="http://schemas.microsoft.com/office/drawing/2010/main">
                  <mc:Choice Requires="a14">
                    <p:graphicFrame>
                      <p:nvGraphicFramePr>
                        <p:cNvPr id="152591" name="Object 15"/>
                        <p:cNvGraphicFramePr>
                          <a:graphicFrameLocks noChangeAspect="1"/>
                        </p:cNvGraphicFramePr>
                        <p:nvPr/>
                      </p:nvGraphicFramePr>
                      <p:xfrm>
                        <a:off x="5220" y="6120"/>
                        <a:ext cx="293" cy="284"/>
                      </p:xfrm>
                      <a:graphic>
                        <a:graphicData uri="http://schemas.openxmlformats.org/presentationml/2006/ole">
                          <mc:AlternateContent>
                            <mc:Choice xmlns:v="urn:schemas-microsoft-com:vml" Requires="v">
                              <p:oleObj spid="_x0000_s169831" r:id="rId31" imgW="114399" imgH="127110" progId="Equation.3">
                                <p:embed/>
                              </p:oleObj>
                            </mc:Choice>
                            <mc:Fallback>
                              <p:oleObj r:id="rId31" imgW="114399" imgH="127110" progId="Equation.3">
                                <p:embed/>
                                <p:pic>
                                  <p:nvPicPr>
                                    <p:cNvPr id="152591" name="Object 15"/>
                                    <p:cNvPicPr>
                                      <a:picLocks noChangeAspect="1" noChangeArrowheads="1"/>
                                    </p:cNvPicPr>
                                    <p:nvPr/>
                                  </p:nvPicPr>
                                  <p:blipFill>
                                    <a:blip r:embed="rId6">
                                      <a:extLst>
                                        <a:ext uri="{28A0092B-C50C-407E-A947-70E740481C1C}">
                                          <a14:useLocalDpi val="0"/>
                                        </a:ext>
                                      </a:extLst>
                                    </a:blip>
                                    <a:srcRect/>
                                    <a:stretch>
                                      <a:fillRect/>
                                    </a:stretch>
                                  </p:blipFill>
                                  <p:spPr bwMode="auto">
                                    <a:xfrm>
                                      <a:off x="5220" y="6120"/>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591" name="Object 15"/>
                        <p:cNvGraphicFramePr>
                          <a:graphicFrameLocks noChangeAspect="1"/>
                        </p:cNvGraphicFramePr>
                        <p:nvPr/>
                      </p:nvGraphicFramePr>
                      <p:xfrm>
                        <a:off x="5220" y="6120"/>
                        <a:ext cx="293" cy="284"/>
                      </p:xfrm>
                      <a:graphic>
                        <a:graphicData uri="http://schemas.openxmlformats.org/presentationml/2006/ole">
                          <mc:AlternateContent>
                            <mc:Choice xmlns:v="urn:schemas-microsoft-com:vml" Requires="v">
                              <p:oleObj spid="_x0000_s169771" r:id="rId32" imgW="114399" imgH="127110" progId="Equation.3">
                                <p:embed/>
                              </p:oleObj>
                            </mc:Choice>
                            <mc:Fallback>
                              <p:oleObj r:id="rId32" imgW="114399" imgH="127110" progId="Equation.3">
                                <p:embed/>
                                <p:pic>
                                  <p:nvPicPr>
                                    <p:cNvPr id="152591" name="Object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0" y="6120"/>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592" name="Object 16"/>
                        <p:cNvGraphicFramePr>
                          <a:graphicFrameLocks noChangeAspect="1"/>
                        </p:cNvGraphicFramePr>
                        <p:nvPr/>
                      </p:nvGraphicFramePr>
                      <p:xfrm>
                        <a:off x="5220" y="6656"/>
                        <a:ext cx="293" cy="284"/>
                      </p:xfrm>
                      <a:graphic>
                        <a:graphicData uri="http://schemas.openxmlformats.org/presentationml/2006/ole">
                          <mc:AlternateContent>
                            <mc:Choice xmlns:v="urn:schemas-microsoft-com:vml" Requires="v">
                              <p:oleObj spid="_x0000_s169832" r:id="rId33" imgW="114399" imgH="127110" progId="Equation.3">
                                <p:embed/>
                              </p:oleObj>
                            </mc:Choice>
                            <mc:Fallback>
                              <p:oleObj r:id="rId33" imgW="114399" imgH="127110" progId="Equation.3">
                                <p:embed/>
                                <p:pic>
                                  <p:nvPicPr>
                                    <p:cNvPr id="152592" name="Object 16"/>
                                    <p:cNvPicPr>
                                      <a:picLocks noChangeAspect="1" noChangeArrowheads="1"/>
                                    </p:cNvPicPr>
                                    <p:nvPr/>
                                  </p:nvPicPr>
                                  <p:blipFill>
                                    <a:blip r:embed="rId6">
                                      <a:extLst>
                                        <a:ext uri="{28A0092B-C50C-407E-A947-70E740481C1C}">
                                          <a14:useLocalDpi val="0"/>
                                        </a:ext>
                                      </a:extLst>
                                    </a:blip>
                                    <a:srcRect/>
                                    <a:stretch>
                                      <a:fillRect/>
                                    </a:stretch>
                                  </p:blipFill>
                                  <p:spPr bwMode="auto">
                                    <a:xfrm>
                                      <a:off x="5220" y="6656"/>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592" name="Object 16"/>
                        <p:cNvGraphicFramePr>
                          <a:graphicFrameLocks noChangeAspect="1"/>
                        </p:cNvGraphicFramePr>
                        <p:nvPr/>
                      </p:nvGraphicFramePr>
                      <p:xfrm>
                        <a:off x="5220" y="6656"/>
                        <a:ext cx="293" cy="284"/>
                      </p:xfrm>
                      <a:graphic>
                        <a:graphicData uri="http://schemas.openxmlformats.org/presentationml/2006/ole">
                          <mc:AlternateContent>
                            <mc:Choice xmlns:v="urn:schemas-microsoft-com:vml" Requires="v">
                              <p:oleObj spid="_x0000_s169772" r:id="rId34" imgW="114399" imgH="127110" progId="Equation.3">
                                <p:embed/>
                              </p:oleObj>
                            </mc:Choice>
                            <mc:Fallback>
                              <p:oleObj r:id="rId34" imgW="114399" imgH="127110" progId="Equation.3">
                                <p:embed/>
                                <p:pic>
                                  <p:nvPicPr>
                                    <p:cNvPr id="152592"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0" y="6656"/>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152593" name="Object 17"/>
                        <p:cNvGraphicFramePr>
                          <a:graphicFrameLocks noChangeAspect="1"/>
                        </p:cNvGraphicFramePr>
                        <p:nvPr/>
                      </p:nvGraphicFramePr>
                      <p:xfrm>
                        <a:off x="5220" y="7193"/>
                        <a:ext cx="293" cy="284"/>
                      </p:xfrm>
                      <a:graphic>
                        <a:graphicData uri="http://schemas.openxmlformats.org/presentationml/2006/ole">
                          <mc:AlternateContent>
                            <mc:Choice xmlns:v="urn:schemas-microsoft-com:vml" Requires="v">
                              <p:oleObj spid="_x0000_s169833" r:id="rId35" imgW="114399" imgH="127110" progId="Equation.3">
                                <p:embed/>
                              </p:oleObj>
                            </mc:Choice>
                            <mc:Fallback>
                              <p:oleObj r:id="rId35" imgW="114399" imgH="127110" progId="Equation.3">
                                <p:embed/>
                                <p:pic>
                                  <p:nvPicPr>
                                    <p:cNvPr id="152593" name="Object 17"/>
                                    <p:cNvPicPr>
                                      <a:picLocks noChangeAspect="1" noChangeArrowheads="1"/>
                                    </p:cNvPicPr>
                                    <p:nvPr/>
                                  </p:nvPicPr>
                                  <p:blipFill>
                                    <a:blip r:embed="rId6">
                                      <a:extLst>
                                        <a:ext uri="{28A0092B-C50C-407E-A947-70E740481C1C}">
                                          <a14:useLocalDpi val="0"/>
                                        </a:ext>
                                      </a:extLst>
                                    </a:blip>
                                    <a:srcRect/>
                                    <a:stretch>
                                      <a:fillRect/>
                                    </a:stretch>
                                  </p:blipFill>
                                  <p:spPr bwMode="auto">
                                    <a:xfrm>
                                      <a:off x="5220" y="7193"/>
                                      <a:ext cx="293" cy="28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152593" name="Object 17"/>
                        <p:cNvGraphicFramePr>
                          <a:graphicFrameLocks noChangeAspect="1"/>
                        </p:cNvGraphicFramePr>
                        <p:nvPr/>
                      </p:nvGraphicFramePr>
                      <p:xfrm>
                        <a:off x="5220" y="7193"/>
                        <a:ext cx="293" cy="284"/>
                      </p:xfrm>
                      <a:graphic>
                        <a:graphicData uri="http://schemas.openxmlformats.org/presentationml/2006/ole">
                          <mc:AlternateContent>
                            <mc:Choice xmlns:v="urn:schemas-microsoft-com:vml" Requires="v">
                              <p:oleObj spid="_x0000_s169773" r:id="rId36" imgW="114399" imgH="127110" progId="Equation.3">
                                <p:embed/>
                              </p:oleObj>
                            </mc:Choice>
                            <mc:Fallback>
                              <p:oleObj r:id="rId36" imgW="114399" imgH="127110" progId="Equation.3">
                                <p:embed/>
                                <p:pic>
                                  <p:nvPicPr>
                                    <p:cNvPr id="152593"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0" y="7193"/>
                                      <a:ext cx="293" cy="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p:grpSp>
            </p:grpSp>
            <p:sp>
              <p:nvSpPr>
                <p:cNvPr id="152585" name="Rectangle 25"/>
                <p:cNvSpPr>
                  <a:spLocks noChangeArrowheads="1"/>
                </p:cNvSpPr>
                <p:nvPr/>
              </p:nvSpPr>
              <p:spPr bwMode="auto">
                <a:xfrm>
                  <a:off x="4860" y="6432"/>
                  <a:ext cx="720" cy="72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52586" name="Oval 26"/>
                <p:cNvSpPr>
                  <a:spLocks noChangeArrowheads="1"/>
                </p:cNvSpPr>
                <p:nvPr/>
              </p:nvSpPr>
              <p:spPr bwMode="auto">
                <a:xfrm>
                  <a:off x="6300" y="6312"/>
                  <a:ext cx="900" cy="9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52587" name="Line 27"/>
                <p:cNvSpPr>
                  <a:spLocks noChangeShapeType="1"/>
                </p:cNvSpPr>
                <p:nvPr/>
              </p:nvSpPr>
              <p:spPr bwMode="auto">
                <a:xfrm>
                  <a:off x="5760" y="6747"/>
                  <a:ext cx="360" cy="0"/>
                </a:xfrm>
                <a:prstGeom prst="line">
                  <a:avLst/>
                </a:prstGeom>
                <a:noFill/>
                <a:ln w="9525">
                  <a:solidFill>
                    <a:srgbClr val="000000"/>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a:latin typeface="+mn-ea"/>
                    <a:ea typeface="+mn-ea"/>
                  </a:endParaRPr>
                </a:p>
              </p:txBody>
            </p:sp>
          </p:grpSp>
        </p:gr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BA37C76D-C821-41C4-8F55-7B0FBD04E24E}"/>
                    </a:ext>
                  </a:extLst>
                </p:cNvPr>
                <p:cNvSpPr/>
                <p:nvPr/>
              </p:nvSpPr>
              <p:spPr>
                <a:xfrm>
                  <a:off x="6307622" y="4760673"/>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30" name="矩形 29">
                  <a:extLst>
                    <a:ext uri="{FF2B5EF4-FFF2-40B4-BE49-F238E27FC236}">
                      <a16:creationId xmlns:a16="http://schemas.microsoft.com/office/drawing/2014/main" id="{BA37C76D-C821-41C4-8F55-7B0FBD04E24E}"/>
                    </a:ext>
                  </a:extLst>
                </p:cNvPr>
                <p:cNvSpPr>
                  <a:spLocks noRot="1" noChangeAspect="1" noMove="1" noResize="1" noEditPoints="1" noAdjustHandles="1" noChangeArrowheads="1" noChangeShapeType="1" noTextEdit="1"/>
                </p:cNvSpPr>
                <p:nvPr/>
              </p:nvSpPr>
              <p:spPr>
                <a:xfrm>
                  <a:off x="6307622" y="4760673"/>
                  <a:ext cx="529312" cy="575479"/>
                </a:xfrm>
                <a:prstGeom prst="rect">
                  <a:avLst/>
                </a:prstGeom>
                <a:blipFill>
                  <a:blip r:embed="rId37"/>
                  <a:stretch>
                    <a:fillRect/>
                  </a:stretch>
                </a:blipFill>
              </p:spPr>
              <p:txBody>
                <a:bodyPr/>
                <a:lstStyle/>
                <a:p>
                  <a:r>
                    <a:rPr lang="zh-CN" altLang="en-US">
                      <a:noFill/>
                    </a:rPr>
                    <a:t> </a:t>
                  </a:r>
                </a:p>
              </p:txBody>
            </p:sp>
          </mc:Fallback>
        </mc:AlternateContent>
      </p:grpSp>
      <p:sp>
        <p:nvSpPr>
          <p:cNvPr id="3" name="文本框 2">
            <a:extLst>
              <a:ext uri="{FF2B5EF4-FFF2-40B4-BE49-F238E27FC236}">
                <a16:creationId xmlns:a16="http://schemas.microsoft.com/office/drawing/2014/main" id="{35B745A9-E112-4B65-9036-E70643E017E6}"/>
              </a:ext>
            </a:extLst>
          </p:cNvPr>
          <p:cNvSpPr txBox="1"/>
          <p:nvPr/>
        </p:nvSpPr>
        <p:spPr>
          <a:xfrm>
            <a:off x="6326644" y="5349127"/>
            <a:ext cx="1745322" cy="523220"/>
          </a:xfrm>
          <a:prstGeom prst="rect">
            <a:avLst/>
          </a:prstGeom>
          <a:noFill/>
        </p:spPr>
        <p:txBody>
          <a:bodyPr wrap="square" rtlCol="0">
            <a:spAutoFit/>
          </a:bodyPr>
          <a:lstStyle/>
          <a:p>
            <a:pPr algn="just"/>
            <a:r>
              <a:rPr lang="zh-CN" altLang="en-US" sz="2800" dirty="0">
                <a:solidFill>
                  <a:srgbClr val="0000FF"/>
                </a:solidFill>
                <a:latin typeface="+mn-lt"/>
                <a:ea typeface="+mn-ea"/>
              </a:rPr>
              <a:t>面积变大</a:t>
            </a:r>
          </a:p>
        </p:txBody>
      </p:sp>
    </p:spTree>
    <p:extLst>
      <p:ext uri="{BB962C8B-B14F-4D97-AF65-F5344CB8AC3E}">
        <p14:creationId xmlns:p14="http://schemas.microsoft.com/office/powerpoint/2010/main" val="37660539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ppt_x"/>
                                          </p:val>
                                        </p:tav>
                                        <p:tav tm="100000">
                                          <p:val>
                                            <p:strVal val="#ppt_x"/>
                                          </p:val>
                                        </p:tav>
                                      </p:tavLst>
                                    </p:anim>
                                    <p:anim calcmode="lin" valueType="num">
                                      <p:cBhvr additive="base">
                                        <p:cTn id="13"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ChangeArrowheads="1"/>
          </p:cNvSpPr>
          <p:nvPr/>
        </p:nvSpPr>
        <p:spPr bwMode="auto">
          <a:xfrm>
            <a:off x="726831" y="726831"/>
            <a:ext cx="10730878" cy="4013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30000"/>
              </a:lnSpc>
              <a:spcBef>
                <a:spcPct val="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例：一个圆形环，它的一半放在一分布在方形区域的匀强磁场中，另一半位于磁场之外，如图所示，磁场的方向垂直向纸内，欲使圆环中产生逆时针方向的感应电流，应使 </a:t>
            </a:r>
          </a:p>
          <a:p>
            <a:pPr algn="just">
              <a:lnSpc>
                <a:spcPct val="130000"/>
              </a:lnSpc>
              <a:spcBef>
                <a:spcPct val="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latin typeface="微软雅黑" panose="020B0503020204020204" pitchFamily="34" charset="-122"/>
                <a:ea typeface="微软雅黑" panose="020B0503020204020204" pitchFamily="34" charset="-122"/>
              </a:rPr>
              <a:t>A）</a:t>
            </a:r>
            <a:r>
              <a:rPr lang="zh-CN" altLang="en-US" sz="2800" dirty="0">
                <a:solidFill>
                  <a:srgbClr val="0000FF"/>
                </a:solidFill>
                <a:latin typeface="微软雅黑" panose="020B0503020204020204" pitchFamily="34" charset="-122"/>
                <a:ea typeface="微软雅黑" panose="020B0503020204020204" pitchFamily="34" charset="-122"/>
              </a:rPr>
              <a:t>圆环向右平移</a:t>
            </a:r>
          </a:p>
          <a:p>
            <a:pPr algn="just">
              <a:lnSpc>
                <a:spcPct val="130000"/>
              </a:lnSpc>
              <a:spcBef>
                <a:spcPct val="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latin typeface="微软雅黑" panose="020B0503020204020204" pitchFamily="34" charset="-122"/>
                <a:ea typeface="微软雅黑" panose="020B0503020204020204" pitchFamily="34" charset="-122"/>
              </a:rPr>
              <a:t>B）</a:t>
            </a:r>
            <a:r>
              <a:rPr lang="zh-CN" altLang="en-US" sz="2800" dirty="0">
                <a:solidFill>
                  <a:srgbClr val="0000FF"/>
                </a:solidFill>
                <a:latin typeface="微软雅黑" panose="020B0503020204020204" pitchFamily="34" charset="-122"/>
                <a:ea typeface="微软雅黑" panose="020B0503020204020204" pitchFamily="34" charset="-122"/>
              </a:rPr>
              <a:t>圆环向上平移</a:t>
            </a:r>
          </a:p>
          <a:p>
            <a:pPr algn="just">
              <a:lnSpc>
                <a:spcPct val="130000"/>
              </a:lnSpc>
              <a:spcBef>
                <a:spcPct val="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latin typeface="微软雅黑" panose="020B0503020204020204" pitchFamily="34" charset="-122"/>
                <a:ea typeface="微软雅黑" panose="020B0503020204020204" pitchFamily="34" charset="-122"/>
              </a:rPr>
              <a:t>C）</a:t>
            </a:r>
            <a:r>
              <a:rPr lang="zh-CN" altLang="en-US" sz="2800" dirty="0">
                <a:solidFill>
                  <a:srgbClr val="0000FF"/>
                </a:solidFill>
                <a:latin typeface="微软雅黑" panose="020B0503020204020204" pitchFamily="34" charset="-122"/>
                <a:ea typeface="微软雅黑" panose="020B0503020204020204" pitchFamily="34" charset="-122"/>
              </a:rPr>
              <a:t>圆环向左平移</a:t>
            </a:r>
          </a:p>
          <a:p>
            <a:pPr algn="just">
              <a:lnSpc>
                <a:spcPct val="130000"/>
              </a:lnSpc>
              <a:spcBef>
                <a:spcPct val="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      （</a:t>
            </a:r>
            <a:r>
              <a:rPr lang="en-US" altLang="zh-CN" sz="2800" dirty="0">
                <a:solidFill>
                  <a:srgbClr val="0000FF"/>
                </a:solidFill>
                <a:latin typeface="微软雅黑" panose="020B0503020204020204" pitchFamily="34" charset="-122"/>
                <a:ea typeface="微软雅黑" panose="020B0503020204020204" pitchFamily="34" charset="-122"/>
              </a:rPr>
              <a:t>D）</a:t>
            </a:r>
            <a:r>
              <a:rPr lang="zh-CN" altLang="en-US" sz="2800" dirty="0">
                <a:solidFill>
                  <a:srgbClr val="0000FF"/>
                </a:solidFill>
                <a:latin typeface="微软雅黑" panose="020B0503020204020204" pitchFamily="34" charset="-122"/>
                <a:ea typeface="微软雅黑" panose="020B0503020204020204" pitchFamily="34" charset="-122"/>
              </a:rPr>
              <a:t>磁场强度变弱</a:t>
            </a:r>
          </a:p>
        </p:txBody>
      </p:sp>
      <p:grpSp>
        <p:nvGrpSpPr>
          <p:cNvPr id="154627" name="Group 3"/>
          <p:cNvGrpSpPr>
            <a:grpSpLocks/>
          </p:cNvGrpSpPr>
          <p:nvPr/>
        </p:nvGrpSpPr>
        <p:grpSpPr bwMode="auto">
          <a:xfrm>
            <a:off x="6545740" y="2985122"/>
            <a:ext cx="2895600" cy="2286000"/>
            <a:chOff x="3360" y="2304"/>
            <a:chExt cx="1824" cy="1440"/>
          </a:xfrm>
        </p:grpSpPr>
        <p:sp>
          <p:nvSpPr>
            <p:cNvPr id="154629" name="Rectangle 4"/>
            <p:cNvSpPr>
              <a:spLocks noChangeArrowheads="1"/>
            </p:cNvSpPr>
            <p:nvPr/>
          </p:nvSpPr>
          <p:spPr bwMode="auto">
            <a:xfrm>
              <a:off x="3360" y="2304"/>
              <a:ext cx="1824" cy="1440"/>
            </a:xfrm>
            <a:prstGeom prst="rect">
              <a:avLst/>
            </a:prstGeom>
            <a:solidFill>
              <a:srgbClr val="FFFFFF"/>
            </a:soli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微软雅黑" panose="020B0503020204020204" pitchFamily="34" charset="-122"/>
                <a:ea typeface="微软雅黑" panose="020B0503020204020204" pitchFamily="34" charset="-122"/>
              </a:endParaRPr>
            </a:p>
          </p:txBody>
        </p:sp>
        <p:grpSp>
          <p:nvGrpSpPr>
            <p:cNvPr id="154630" name="Group 5"/>
            <p:cNvGrpSpPr>
              <a:grpSpLocks/>
            </p:cNvGrpSpPr>
            <p:nvPr/>
          </p:nvGrpSpPr>
          <p:grpSpPr bwMode="auto">
            <a:xfrm>
              <a:off x="3598" y="2451"/>
              <a:ext cx="1391" cy="1103"/>
              <a:chOff x="2256" y="2688"/>
              <a:chExt cx="1152" cy="912"/>
            </a:xfrm>
          </p:grpSpPr>
          <p:sp>
            <p:nvSpPr>
              <p:cNvPr id="154632" name="Oval 7"/>
              <p:cNvSpPr>
                <a:spLocks noChangeArrowheads="1"/>
              </p:cNvSpPr>
              <p:nvPr/>
            </p:nvSpPr>
            <p:spPr bwMode="auto">
              <a:xfrm>
                <a:off x="2688" y="2832"/>
                <a:ext cx="720" cy="662"/>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微软雅黑" panose="020B0503020204020204" pitchFamily="34" charset="-122"/>
                  <a:ea typeface="微软雅黑" panose="020B0503020204020204" pitchFamily="34" charset="-122"/>
                </a:endParaRPr>
              </a:p>
            </p:txBody>
          </p:sp>
          <p:graphicFrame>
            <p:nvGraphicFramePr>
              <p:cNvPr id="154633" name="Object 3"/>
              <p:cNvGraphicFramePr>
                <a:graphicFrameLocks noChangeAspect="1"/>
              </p:cNvGraphicFramePr>
              <p:nvPr/>
            </p:nvGraphicFramePr>
            <p:xfrm flipH="1">
              <a:off x="2942" y="2688"/>
              <a:ext cx="158" cy="216"/>
            </p:xfrm>
            <a:graphic>
              <a:graphicData uri="http://schemas.openxmlformats.org/presentationml/2006/ole">
                <mc:AlternateContent xmlns:mc="http://schemas.openxmlformats.org/markup-compatibility/2006">
                  <mc:Choice xmlns:v="urn:schemas-microsoft-com:vml" Requires="v">
                    <p:oleObj spid="_x0000_s170521" name="Equation" r:id="rId4" imgW="114102" imgH="126780" progId="Equation.DSMT4">
                      <p:embed/>
                    </p:oleObj>
                  </mc:Choice>
                  <mc:Fallback>
                    <p:oleObj name="Equation" r:id="rId4" imgW="114102" imgH="126780" progId="Equation.DSMT4">
                      <p:embed/>
                      <p:pic>
                        <p:nvPicPr>
                          <p:cNvPr id="15463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942" y="2688"/>
                            <a:ext cx="15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634" name="Object 4"/>
              <p:cNvGraphicFramePr>
                <a:graphicFrameLocks noChangeAspect="1"/>
              </p:cNvGraphicFramePr>
              <p:nvPr/>
            </p:nvGraphicFramePr>
            <p:xfrm flipH="1">
              <a:off x="2942" y="3048"/>
              <a:ext cx="158" cy="216"/>
            </p:xfrm>
            <a:graphic>
              <a:graphicData uri="http://schemas.openxmlformats.org/presentationml/2006/ole">
                <mc:AlternateContent xmlns:mc="http://schemas.openxmlformats.org/markup-compatibility/2006">
                  <mc:Choice xmlns:v="urn:schemas-microsoft-com:vml" Requires="v">
                    <p:oleObj spid="_x0000_s170522" name="Equation" r:id="rId6" imgW="114102" imgH="126780" progId="Equation.DSMT4">
                      <p:embed/>
                    </p:oleObj>
                  </mc:Choice>
                  <mc:Fallback>
                    <p:oleObj name="Equation" r:id="rId6" imgW="114102" imgH="126780" progId="Equation.DSMT4">
                      <p:embed/>
                      <p:pic>
                        <p:nvPicPr>
                          <p:cNvPr id="15463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942" y="3048"/>
                            <a:ext cx="15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635" name="Object 5"/>
              <p:cNvGraphicFramePr>
                <a:graphicFrameLocks noChangeAspect="1"/>
              </p:cNvGraphicFramePr>
              <p:nvPr/>
            </p:nvGraphicFramePr>
            <p:xfrm flipH="1">
              <a:off x="2942" y="3384"/>
              <a:ext cx="158" cy="216"/>
            </p:xfrm>
            <a:graphic>
              <a:graphicData uri="http://schemas.openxmlformats.org/presentationml/2006/ole">
                <mc:AlternateContent xmlns:mc="http://schemas.openxmlformats.org/markup-compatibility/2006">
                  <mc:Choice xmlns:v="urn:schemas-microsoft-com:vml" Requires="v">
                    <p:oleObj spid="_x0000_s170523" name="Equation" r:id="rId7" imgW="114102" imgH="126780" progId="Equation.DSMT4">
                      <p:embed/>
                    </p:oleObj>
                  </mc:Choice>
                  <mc:Fallback>
                    <p:oleObj name="Equation" r:id="rId7" imgW="114102" imgH="126780" progId="Equation.DSMT4">
                      <p:embed/>
                      <p:pic>
                        <p:nvPicPr>
                          <p:cNvPr id="154635"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942" y="3384"/>
                            <a:ext cx="15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636" name="Object 6"/>
              <p:cNvGraphicFramePr>
                <a:graphicFrameLocks noChangeAspect="1"/>
              </p:cNvGraphicFramePr>
              <p:nvPr/>
            </p:nvGraphicFramePr>
            <p:xfrm flipH="1">
              <a:off x="2606" y="2688"/>
              <a:ext cx="158" cy="216"/>
            </p:xfrm>
            <a:graphic>
              <a:graphicData uri="http://schemas.openxmlformats.org/presentationml/2006/ole">
                <mc:AlternateContent xmlns:mc="http://schemas.openxmlformats.org/markup-compatibility/2006">
                  <mc:Choice xmlns:v="urn:schemas-microsoft-com:vml" Requires="v">
                    <p:oleObj spid="_x0000_s170524" name="Equation" r:id="rId8" imgW="114102" imgH="126780" progId="Equation.DSMT4">
                      <p:embed/>
                    </p:oleObj>
                  </mc:Choice>
                  <mc:Fallback>
                    <p:oleObj name="Equation" r:id="rId8" imgW="114102" imgH="126780" progId="Equation.DSMT4">
                      <p:embed/>
                      <p:pic>
                        <p:nvPicPr>
                          <p:cNvPr id="154636"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606" y="2688"/>
                            <a:ext cx="15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637" name="Object 7"/>
              <p:cNvGraphicFramePr>
                <a:graphicFrameLocks noChangeAspect="1"/>
              </p:cNvGraphicFramePr>
              <p:nvPr/>
            </p:nvGraphicFramePr>
            <p:xfrm flipH="1">
              <a:off x="2606" y="3048"/>
              <a:ext cx="158" cy="216"/>
            </p:xfrm>
            <a:graphic>
              <a:graphicData uri="http://schemas.openxmlformats.org/presentationml/2006/ole">
                <mc:AlternateContent xmlns:mc="http://schemas.openxmlformats.org/markup-compatibility/2006">
                  <mc:Choice xmlns:v="urn:schemas-microsoft-com:vml" Requires="v">
                    <p:oleObj spid="_x0000_s170525" name="Equation" r:id="rId9" imgW="114102" imgH="126780" progId="Equation.DSMT4">
                      <p:embed/>
                    </p:oleObj>
                  </mc:Choice>
                  <mc:Fallback>
                    <p:oleObj name="Equation" r:id="rId9" imgW="114102" imgH="126780" progId="Equation.DSMT4">
                      <p:embed/>
                      <p:pic>
                        <p:nvPicPr>
                          <p:cNvPr id="154637"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606" y="3048"/>
                            <a:ext cx="15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638" name="Object 8"/>
              <p:cNvGraphicFramePr>
                <a:graphicFrameLocks noChangeAspect="1"/>
              </p:cNvGraphicFramePr>
              <p:nvPr/>
            </p:nvGraphicFramePr>
            <p:xfrm flipH="1">
              <a:off x="2606" y="3384"/>
              <a:ext cx="158" cy="216"/>
            </p:xfrm>
            <a:graphic>
              <a:graphicData uri="http://schemas.openxmlformats.org/presentationml/2006/ole">
                <mc:AlternateContent xmlns:mc="http://schemas.openxmlformats.org/markup-compatibility/2006">
                  <mc:Choice xmlns:v="urn:schemas-microsoft-com:vml" Requires="v">
                    <p:oleObj spid="_x0000_s170526" name="Equation" r:id="rId10" imgW="114102" imgH="126780" progId="Equation.DSMT4">
                      <p:embed/>
                    </p:oleObj>
                  </mc:Choice>
                  <mc:Fallback>
                    <p:oleObj name="Equation" r:id="rId10" imgW="114102" imgH="126780" progId="Equation.DSMT4">
                      <p:embed/>
                      <p:pic>
                        <p:nvPicPr>
                          <p:cNvPr id="154638"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606" y="3384"/>
                            <a:ext cx="15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639" name="Object 9"/>
              <p:cNvGraphicFramePr>
                <a:graphicFrameLocks noChangeAspect="1"/>
              </p:cNvGraphicFramePr>
              <p:nvPr/>
            </p:nvGraphicFramePr>
            <p:xfrm flipH="1">
              <a:off x="2256" y="2688"/>
              <a:ext cx="158" cy="216"/>
            </p:xfrm>
            <a:graphic>
              <a:graphicData uri="http://schemas.openxmlformats.org/presentationml/2006/ole">
                <mc:AlternateContent xmlns:mc="http://schemas.openxmlformats.org/markup-compatibility/2006">
                  <mc:Choice xmlns:v="urn:schemas-microsoft-com:vml" Requires="v">
                    <p:oleObj spid="_x0000_s170527" name="Equation" r:id="rId11" imgW="114102" imgH="126780" progId="Equation.DSMT4">
                      <p:embed/>
                    </p:oleObj>
                  </mc:Choice>
                  <mc:Fallback>
                    <p:oleObj name="Equation" r:id="rId11" imgW="114102" imgH="126780" progId="Equation.DSMT4">
                      <p:embed/>
                      <p:pic>
                        <p:nvPicPr>
                          <p:cNvPr id="154639"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256" y="2688"/>
                            <a:ext cx="15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640" name="Object 10"/>
              <p:cNvGraphicFramePr>
                <a:graphicFrameLocks noChangeAspect="1"/>
              </p:cNvGraphicFramePr>
              <p:nvPr/>
            </p:nvGraphicFramePr>
            <p:xfrm flipH="1">
              <a:off x="2256" y="3048"/>
              <a:ext cx="158" cy="216"/>
            </p:xfrm>
            <a:graphic>
              <a:graphicData uri="http://schemas.openxmlformats.org/presentationml/2006/ole">
                <mc:AlternateContent xmlns:mc="http://schemas.openxmlformats.org/markup-compatibility/2006">
                  <mc:Choice xmlns:v="urn:schemas-microsoft-com:vml" Requires="v">
                    <p:oleObj spid="_x0000_s170528" name="Equation" r:id="rId12" imgW="114102" imgH="126780" progId="Equation.DSMT4">
                      <p:embed/>
                    </p:oleObj>
                  </mc:Choice>
                  <mc:Fallback>
                    <p:oleObj name="Equation" r:id="rId12" imgW="114102" imgH="126780" progId="Equation.DSMT4">
                      <p:embed/>
                      <p:pic>
                        <p:nvPicPr>
                          <p:cNvPr id="15464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256" y="3048"/>
                            <a:ext cx="15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54641" name="Object 11"/>
              <p:cNvGraphicFramePr>
                <a:graphicFrameLocks noChangeAspect="1"/>
              </p:cNvGraphicFramePr>
              <p:nvPr/>
            </p:nvGraphicFramePr>
            <p:xfrm flipH="1">
              <a:off x="2256" y="3384"/>
              <a:ext cx="158" cy="216"/>
            </p:xfrm>
            <a:graphic>
              <a:graphicData uri="http://schemas.openxmlformats.org/presentationml/2006/ole">
                <mc:AlternateContent xmlns:mc="http://schemas.openxmlformats.org/markup-compatibility/2006">
                  <mc:Choice xmlns:v="urn:schemas-microsoft-com:vml" Requires="v">
                    <p:oleObj spid="_x0000_s170529" name="Equation" r:id="rId13" imgW="114102" imgH="126780" progId="Equation.DSMT4">
                      <p:embed/>
                    </p:oleObj>
                  </mc:Choice>
                  <mc:Fallback>
                    <p:oleObj name="Equation" r:id="rId13" imgW="114102" imgH="126780" progId="Equation.DSMT4">
                      <p:embed/>
                      <p:pic>
                        <p:nvPicPr>
                          <p:cNvPr id="154641"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256" y="3384"/>
                            <a:ext cx="15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17" name="AutoShape 17"/>
          <p:cNvSpPr>
            <a:spLocks noChangeArrowheads="1"/>
          </p:cNvSpPr>
          <p:nvPr/>
        </p:nvSpPr>
        <p:spPr bwMode="auto">
          <a:xfrm>
            <a:off x="1025118" y="3633199"/>
            <a:ext cx="381000" cy="361950"/>
          </a:xfrm>
          <a:custGeom>
            <a:avLst/>
            <a:gdLst>
              <a:gd name="T0" fmla="*/ 0 w 381000"/>
              <a:gd name="T1" fmla="*/ 138252 h 361950"/>
              <a:gd name="T2" fmla="*/ 145530 w 381000"/>
              <a:gd name="T3" fmla="*/ 138253 h 361950"/>
              <a:gd name="T4" fmla="*/ 190500 w 381000"/>
              <a:gd name="T5" fmla="*/ 0 h 361950"/>
              <a:gd name="T6" fmla="*/ 235470 w 381000"/>
              <a:gd name="T7" fmla="*/ 138253 h 361950"/>
              <a:gd name="T8" fmla="*/ 381000 w 381000"/>
              <a:gd name="T9" fmla="*/ 138252 h 361950"/>
              <a:gd name="T10" fmla="*/ 263263 w 381000"/>
              <a:gd name="T11" fmla="*/ 223696 h 361950"/>
              <a:gd name="T12" fmla="*/ 308235 w 381000"/>
              <a:gd name="T13" fmla="*/ 361949 h 361950"/>
              <a:gd name="T14" fmla="*/ 190500 w 381000"/>
              <a:gd name="T15" fmla="*/ 276503 h 361950"/>
              <a:gd name="T16" fmla="*/ 72765 w 381000"/>
              <a:gd name="T17" fmla="*/ 361949 h 361950"/>
              <a:gd name="T18" fmla="*/ 117737 w 381000"/>
              <a:gd name="T19" fmla="*/ 223696 h 361950"/>
              <a:gd name="T20" fmla="*/ 0 w 381000"/>
              <a:gd name="T21" fmla="*/ 138252 h 361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1000" h="361950">
                <a:moveTo>
                  <a:pt x="0" y="138252"/>
                </a:moveTo>
                <a:lnTo>
                  <a:pt x="145530" y="138253"/>
                </a:lnTo>
                <a:lnTo>
                  <a:pt x="190500" y="0"/>
                </a:lnTo>
                <a:lnTo>
                  <a:pt x="235470" y="138253"/>
                </a:lnTo>
                <a:lnTo>
                  <a:pt x="381000" y="138252"/>
                </a:lnTo>
                <a:lnTo>
                  <a:pt x="263263" y="223696"/>
                </a:lnTo>
                <a:lnTo>
                  <a:pt x="308235" y="361949"/>
                </a:lnTo>
                <a:lnTo>
                  <a:pt x="190500" y="276503"/>
                </a:lnTo>
                <a:lnTo>
                  <a:pt x="72765" y="361949"/>
                </a:lnTo>
                <a:lnTo>
                  <a:pt x="117737" y="223696"/>
                </a:lnTo>
                <a:lnTo>
                  <a:pt x="0" y="138252"/>
                </a:lnTo>
                <a:close/>
              </a:path>
            </a:pathLst>
          </a:custGeom>
          <a:solidFill>
            <a:srgbClr val="FF0000"/>
          </a:solidFill>
          <a:ln w="9525">
            <a:solidFill>
              <a:schemeClr val="tx1"/>
            </a:solidFill>
            <a:miter lim="800000"/>
            <a:headEnd/>
            <a:tailEnd type="none" w="sm" len="lg"/>
          </a:ln>
        </p:spPr>
        <p:txBody>
          <a:bodyPr wrap="none" anchor="ctr"/>
          <a:lstStyle/>
          <a:p>
            <a:pPr algn="just"/>
            <a:endParaRPr lang="zh-CN" altLang="en-US" sz="280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A64DF32F-7AAE-4ACE-BE63-AC903A03F1FC}"/>
                  </a:ext>
                </a:extLst>
              </p:cNvPr>
              <p:cNvSpPr/>
              <p:nvPr/>
            </p:nvSpPr>
            <p:spPr>
              <a:xfrm>
                <a:off x="7074996" y="4177630"/>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18" name="矩形 17">
                <a:extLst>
                  <a:ext uri="{FF2B5EF4-FFF2-40B4-BE49-F238E27FC236}">
                    <a16:creationId xmlns:a16="http://schemas.microsoft.com/office/drawing/2014/main" id="{A64DF32F-7AAE-4ACE-BE63-AC903A03F1FC}"/>
                  </a:ext>
                </a:extLst>
              </p:cNvPr>
              <p:cNvSpPr>
                <a:spLocks noRot="1" noChangeAspect="1" noMove="1" noResize="1" noEditPoints="1" noAdjustHandles="1" noChangeArrowheads="1" noChangeShapeType="1" noTextEdit="1"/>
              </p:cNvSpPr>
              <p:nvPr/>
            </p:nvSpPr>
            <p:spPr>
              <a:xfrm>
                <a:off x="7074996" y="4177630"/>
                <a:ext cx="529312" cy="575479"/>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97221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56674" name="Text Box 2"/>
              <p:cNvSpPr txBox="1">
                <a:spLocks noChangeArrowheads="1"/>
              </p:cNvSpPr>
              <p:nvPr/>
            </p:nvSpPr>
            <p:spPr bwMode="auto">
              <a:xfrm>
                <a:off x="822936" y="577972"/>
                <a:ext cx="10627536" cy="118917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0"/>
                  </a:spcBef>
                  <a:buClrTx/>
                  <a:buFontTx/>
                  <a:buNone/>
                </a:pPr>
                <a:r>
                  <a:rPr lang="zh-CN" altLang="en-US" sz="2800" dirty="0">
                    <a:solidFill>
                      <a:srgbClr val="0000FF"/>
                    </a:solidFill>
                    <a:latin typeface="+mn-ea"/>
                    <a:ea typeface="+mn-ea"/>
                  </a:rPr>
                  <a:t>例：圆柱形空间内有一磁感强度为</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0000FF"/>
                    </a:solidFill>
                    <a:latin typeface="+mn-ea"/>
                    <a:ea typeface="+mn-ea"/>
                  </a:rPr>
                  <a:t>的均匀磁场，</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0000FF"/>
                    </a:solidFill>
                    <a:latin typeface="+mn-ea"/>
                    <a:ea typeface="+mn-ea"/>
                  </a:rPr>
                  <a:t>的大小以恒定速率变化。在磁场中有</a:t>
                </a:r>
                <a14:m>
                  <m:oMath xmlns:m="http://schemas.openxmlformats.org/officeDocument/2006/math">
                    <m:r>
                      <a:rPr lang="en-US" altLang="zh-CN" sz="2800" b="0" i="1" smtClean="0">
                        <a:solidFill>
                          <a:srgbClr val="0000FF"/>
                        </a:solidFill>
                        <a:latin typeface="Cambria Math" panose="02040503050406030204" pitchFamily="18" charset="0"/>
                        <a:ea typeface="+mn-ea"/>
                      </a:rPr>
                      <m:t>𝐴</m:t>
                    </m:r>
                  </m:oMath>
                </a14:m>
                <a:r>
                  <a:rPr lang="en-US" altLang="zh-CN" sz="2800" dirty="0">
                    <a:solidFill>
                      <a:srgbClr val="0000FF"/>
                    </a:solidFill>
                    <a:latin typeface="+mn-ea"/>
                    <a:ea typeface="+mn-ea"/>
                  </a:rPr>
                  <a:t>、</a:t>
                </a:r>
                <a14:m>
                  <m:oMath xmlns:m="http://schemas.openxmlformats.org/officeDocument/2006/math">
                    <m:r>
                      <a:rPr lang="en-US" altLang="zh-CN" sz="2800" b="0" i="1" dirty="0" smtClean="0">
                        <a:solidFill>
                          <a:srgbClr val="0000FF"/>
                        </a:solidFill>
                        <a:latin typeface="Cambria Math" panose="02040503050406030204" pitchFamily="18" charset="0"/>
                        <a:ea typeface="+mn-ea"/>
                      </a:rPr>
                      <m:t>𝐵</m:t>
                    </m:r>
                  </m:oMath>
                </a14:m>
                <a:r>
                  <a:rPr lang="zh-CN" altLang="en-US" sz="2800" dirty="0">
                    <a:solidFill>
                      <a:srgbClr val="0000FF"/>
                    </a:solidFill>
                    <a:latin typeface="+mn-ea"/>
                    <a:ea typeface="+mn-ea"/>
                  </a:rPr>
                  <a:t>两点，其间可放直导线或弯曲的导线：</a:t>
                </a:r>
              </a:p>
            </p:txBody>
          </p:sp>
        </mc:Choice>
        <mc:Fallback>
          <p:sp>
            <p:nvSpPr>
              <p:cNvPr id="156674" name="Text Box 2"/>
              <p:cNvSpPr txBox="1">
                <a:spLocks noRot="1" noChangeAspect="1" noMove="1" noResize="1" noEditPoints="1" noAdjustHandles="1" noChangeArrowheads="1" noChangeShapeType="1" noTextEdit="1"/>
              </p:cNvSpPr>
              <p:nvPr/>
            </p:nvSpPr>
            <p:spPr bwMode="auto">
              <a:xfrm>
                <a:off x="822936" y="577972"/>
                <a:ext cx="10627536" cy="1189172"/>
              </a:xfrm>
              <a:prstGeom prst="rect">
                <a:avLst/>
              </a:prstGeom>
              <a:blipFill>
                <a:blip r:embed="rId3"/>
                <a:stretch>
                  <a:fillRect l="-1205" r="-1147" b="-97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9" name="AutoShape 40"/>
          <p:cNvSpPr>
            <a:spLocks noChangeArrowheads="1"/>
          </p:cNvSpPr>
          <p:nvPr/>
        </p:nvSpPr>
        <p:spPr bwMode="auto">
          <a:xfrm>
            <a:off x="3741555" y="4390420"/>
            <a:ext cx="609600" cy="609600"/>
          </a:xfrm>
          <a:prstGeom prst="star5">
            <a:avLst/>
          </a:prstGeom>
          <a:gradFill rotWithShape="0">
            <a:gsLst>
              <a:gs pos="0">
                <a:srgbClr val="FFFFFF"/>
              </a:gs>
              <a:gs pos="100000">
                <a:srgbClr val="FF0000"/>
              </a:gs>
            </a:gsLst>
            <a:path path="shape">
              <a:fillToRect l="50000" t="50000" r="50000" b="50000"/>
            </a:path>
          </a:gradFill>
          <a:ln w="38100">
            <a:solidFill>
              <a:srgbClr val="FF0000"/>
            </a:solidFill>
            <a:miter lim="800000"/>
            <a:headEnd/>
            <a:tailEnd/>
          </a:ln>
          <a:effectLst/>
        </p:spPr>
        <p:txBody>
          <a:bodyPr wrap="none" anchor="ctr"/>
          <a:lstStyle/>
          <a:p>
            <a:pPr algn="just">
              <a:defRPr/>
            </a:pPr>
            <a:endParaRPr lang="zh-CN" altLang="en-US" sz="2800">
              <a:solidFill>
                <a:srgbClr val="0000FF"/>
              </a:solidFill>
              <a:latin typeface="+mn-ea"/>
              <a:ea typeface="+mn-ea"/>
            </a:endParaRPr>
          </a:p>
        </p:txBody>
      </p:sp>
      <p:grpSp>
        <p:nvGrpSpPr>
          <p:cNvPr id="2" name="组合 1">
            <a:extLst>
              <a:ext uri="{FF2B5EF4-FFF2-40B4-BE49-F238E27FC236}">
                <a16:creationId xmlns:a16="http://schemas.microsoft.com/office/drawing/2014/main" id="{FFBA4E98-1A4B-4DA7-9085-10A353A90698}"/>
              </a:ext>
            </a:extLst>
          </p:cNvPr>
          <p:cNvGrpSpPr/>
          <p:nvPr/>
        </p:nvGrpSpPr>
        <p:grpSpPr>
          <a:xfrm>
            <a:off x="799918" y="2409220"/>
            <a:ext cx="2895600" cy="2819400"/>
            <a:chOff x="799918" y="2409220"/>
            <a:chExt cx="2895600" cy="2819400"/>
          </a:xfrm>
        </p:grpSpPr>
        <p:grpSp>
          <p:nvGrpSpPr>
            <p:cNvPr id="156676" name="Group 39"/>
            <p:cNvGrpSpPr>
              <a:grpSpLocks/>
            </p:cNvGrpSpPr>
            <p:nvPr/>
          </p:nvGrpSpPr>
          <p:grpSpPr bwMode="auto">
            <a:xfrm>
              <a:off x="799918" y="2409220"/>
              <a:ext cx="2895600" cy="2819400"/>
              <a:chOff x="240" y="1776"/>
              <a:chExt cx="1824" cy="1776"/>
            </a:xfrm>
          </p:grpSpPr>
          <p:sp>
            <p:nvSpPr>
              <p:cNvPr id="156678" name="Oval 4"/>
              <p:cNvSpPr>
                <a:spLocks noChangeArrowheads="1"/>
              </p:cNvSpPr>
              <p:nvPr/>
            </p:nvSpPr>
            <p:spPr bwMode="auto">
              <a:xfrm>
                <a:off x="440" y="1994"/>
                <a:ext cx="1384" cy="13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nvGrpSpPr>
              <p:cNvPr id="156679" name="Group 29"/>
              <p:cNvGrpSpPr>
                <a:grpSpLocks/>
              </p:cNvGrpSpPr>
              <p:nvPr/>
            </p:nvGrpSpPr>
            <p:grpSpPr bwMode="auto">
              <a:xfrm>
                <a:off x="1248" y="2160"/>
                <a:ext cx="125" cy="129"/>
                <a:chOff x="819" y="2184"/>
                <a:chExt cx="125" cy="129"/>
              </a:xfrm>
            </p:grpSpPr>
            <p:sp>
              <p:nvSpPr>
                <p:cNvPr id="156706" name="Line 5"/>
                <p:cNvSpPr>
                  <a:spLocks noChangeShapeType="1"/>
                </p:cNvSpPr>
                <p:nvPr/>
              </p:nvSpPr>
              <p:spPr bwMode="auto">
                <a:xfrm>
                  <a:off x="819" y="2184"/>
                  <a:ext cx="125" cy="129"/>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707" name="Line 6"/>
                <p:cNvSpPr>
                  <a:spLocks noChangeShapeType="1"/>
                </p:cNvSpPr>
                <p:nvPr/>
              </p:nvSpPr>
              <p:spPr bwMode="auto">
                <a:xfrm flipH="1">
                  <a:off x="819" y="2184"/>
                  <a:ext cx="125" cy="129"/>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sp>
            <p:nvSpPr>
              <p:cNvPr id="156680" name="Line 7"/>
              <p:cNvSpPr>
                <a:spLocks noChangeShapeType="1"/>
              </p:cNvSpPr>
              <p:nvPr/>
            </p:nvSpPr>
            <p:spPr bwMode="auto">
              <a:xfrm>
                <a:off x="1458" y="2383"/>
                <a:ext cx="126" cy="129"/>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81" name="Line 8"/>
              <p:cNvSpPr>
                <a:spLocks noChangeShapeType="1"/>
              </p:cNvSpPr>
              <p:nvPr/>
            </p:nvSpPr>
            <p:spPr bwMode="auto">
              <a:xfrm flipH="1">
                <a:off x="1458" y="2383"/>
                <a:ext cx="126" cy="129"/>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82" name="Line 9"/>
              <p:cNvSpPr>
                <a:spLocks noChangeShapeType="1"/>
              </p:cNvSpPr>
              <p:nvPr/>
            </p:nvSpPr>
            <p:spPr bwMode="auto">
              <a:xfrm>
                <a:off x="1296" y="3088"/>
                <a:ext cx="126"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83" name="Line 10"/>
              <p:cNvSpPr>
                <a:spLocks noChangeShapeType="1"/>
              </p:cNvSpPr>
              <p:nvPr/>
            </p:nvSpPr>
            <p:spPr bwMode="auto">
              <a:xfrm flipH="1">
                <a:off x="1296" y="3088"/>
                <a:ext cx="126"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84" name="Line 11"/>
              <p:cNvSpPr>
                <a:spLocks noChangeShapeType="1"/>
              </p:cNvSpPr>
              <p:nvPr/>
            </p:nvSpPr>
            <p:spPr bwMode="auto">
              <a:xfrm>
                <a:off x="835" y="312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85" name="Line 12"/>
              <p:cNvSpPr>
                <a:spLocks noChangeShapeType="1"/>
              </p:cNvSpPr>
              <p:nvPr/>
            </p:nvSpPr>
            <p:spPr bwMode="auto">
              <a:xfrm flipH="1">
                <a:off x="835" y="312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86" name="Oval 13"/>
              <p:cNvSpPr>
                <a:spLocks noChangeArrowheads="1"/>
              </p:cNvSpPr>
              <p:nvPr/>
            </p:nvSpPr>
            <p:spPr bwMode="auto">
              <a:xfrm>
                <a:off x="1112" y="2654"/>
                <a:ext cx="42" cy="43"/>
              </a:xfrm>
              <a:prstGeom prst="ellipse">
                <a:avLst/>
              </a:prstGeom>
              <a:solidFill>
                <a:schemeClr val="folHlink"/>
              </a:solidFill>
              <a:ln w="38100">
                <a:solidFill>
                  <a:schemeClr val="tx2"/>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56687" name="Line 15"/>
              <p:cNvSpPr>
                <a:spLocks noChangeShapeType="1"/>
              </p:cNvSpPr>
              <p:nvPr/>
            </p:nvSpPr>
            <p:spPr bwMode="auto">
              <a:xfrm>
                <a:off x="1056" y="2416"/>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88" name="Line 16"/>
              <p:cNvSpPr>
                <a:spLocks noChangeShapeType="1"/>
              </p:cNvSpPr>
              <p:nvPr/>
            </p:nvSpPr>
            <p:spPr bwMode="auto">
              <a:xfrm flipH="1">
                <a:off x="1056" y="2416"/>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89" name="Line 17"/>
              <p:cNvSpPr>
                <a:spLocks noChangeShapeType="1"/>
              </p:cNvSpPr>
              <p:nvPr/>
            </p:nvSpPr>
            <p:spPr bwMode="auto">
              <a:xfrm>
                <a:off x="1506" y="2752"/>
                <a:ext cx="126"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90" name="Line 18"/>
              <p:cNvSpPr>
                <a:spLocks noChangeShapeType="1"/>
              </p:cNvSpPr>
              <p:nvPr/>
            </p:nvSpPr>
            <p:spPr bwMode="auto">
              <a:xfrm flipH="1">
                <a:off x="1506" y="2752"/>
                <a:ext cx="126"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22" name="AutoShape 19"/>
              <p:cNvSpPr>
                <a:spLocks noChangeArrowheads="1"/>
              </p:cNvSpPr>
              <p:nvPr/>
            </p:nvSpPr>
            <p:spPr bwMode="auto">
              <a:xfrm flipV="1">
                <a:off x="609" y="2526"/>
                <a:ext cx="1049" cy="726"/>
              </a:xfrm>
              <a:custGeom>
                <a:avLst/>
                <a:gdLst>
                  <a:gd name="G0" fmla="+- 9683 0 0"/>
                  <a:gd name="G1" fmla="+- -11072307 0 0"/>
                  <a:gd name="G2" fmla="+- 0 0 -11072307"/>
                  <a:gd name="T0" fmla="*/ 0 256 1"/>
                  <a:gd name="T1" fmla="*/ 180 256 1"/>
                  <a:gd name="G3" fmla="+- -11072307 T0 T1"/>
                  <a:gd name="T2" fmla="*/ 0 256 1"/>
                  <a:gd name="T3" fmla="*/ 90 256 1"/>
                  <a:gd name="G4" fmla="+- -11072307 T2 T3"/>
                  <a:gd name="G5" fmla="*/ G4 2 1"/>
                  <a:gd name="T4" fmla="*/ 90 256 1"/>
                  <a:gd name="T5" fmla="*/ 0 256 1"/>
                  <a:gd name="G6" fmla="+- -11072307 T4 T5"/>
                  <a:gd name="G7" fmla="*/ G6 2 1"/>
                  <a:gd name="G8" fmla="abs -11072307"/>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83"/>
                  <a:gd name="G18" fmla="*/ 9683 1 2"/>
                  <a:gd name="G19" fmla="+- G18 5400 0"/>
                  <a:gd name="G20" fmla="cos G19 -11072307"/>
                  <a:gd name="G21" fmla="sin G19 -11072307"/>
                  <a:gd name="G22" fmla="+- G20 10800 0"/>
                  <a:gd name="G23" fmla="+- G21 10800 0"/>
                  <a:gd name="G24" fmla="+- 10800 0 G20"/>
                  <a:gd name="G25" fmla="+- 9683 10800 0"/>
                  <a:gd name="G26" fmla="?: G9 G17 G25"/>
                  <a:gd name="G27" fmla="?: G9 0 21600"/>
                  <a:gd name="G28" fmla="cos 10800 -11072307"/>
                  <a:gd name="G29" fmla="sin 10800 -11072307"/>
                  <a:gd name="G30" fmla="sin 9683 -11072307"/>
                  <a:gd name="G31" fmla="+- G28 10800 0"/>
                  <a:gd name="G32" fmla="+- G29 10800 0"/>
                  <a:gd name="G33" fmla="+- G30 10800 0"/>
                  <a:gd name="G34" fmla="?: G4 0 G31"/>
                  <a:gd name="G35" fmla="?: -11072307 G34 0"/>
                  <a:gd name="G36" fmla="?: G6 G35 G31"/>
                  <a:gd name="G37" fmla="+- 21600 0 G36"/>
                  <a:gd name="G38" fmla="?: G4 0 G33"/>
                  <a:gd name="G39" fmla="?: -11072307 G38 G32"/>
                  <a:gd name="G40" fmla="?: G6 G39 0"/>
                  <a:gd name="G41" fmla="?: G4 G32 21600"/>
                  <a:gd name="G42" fmla="?: G6 G41 G33"/>
                  <a:gd name="T12" fmla="*/ 10800 w 21600"/>
                  <a:gd name="T13" fmla="*/ 0 h 21600"/>
                  <a:gd name="T14" fmla="*/ 747 w 21600"/>
                  <a:gd name="T15" fmla="*/ 8836 h 21600"/>
                  <a:gd name="T16" fmla="*/ 10800 w 21600"/>
                  <a:gd name="T17" fmla="*/ 1117 h 21600"/>
                  <a:gd name="T18" fmla="*/ 20853 w 21600"/>
                  <a:gd name="T19" fmla="*/ 883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296" y="8944"/>
                    </a:moveTo>
                    <a:cubicBezTo>
                      <a:pt x="2184" y="4397"/>
                      <a:pt x="6167" y="1116"/>
                      <a:pt x="10800" y="1117"/>
                    </a:cubicBezTo>
                    <a:cubicBezTo>
                      <a:pt x="15432" y="1117"/>
                      <a:pt x="19415" y="4397"/>
                      <a:pt x="20303" y="8944"/>
                    </a:cubicBezTo>
                    <a:lnTo>
                      <a:pt x="21399" y="8730"/>
                    </a:lnTo>
                    <a:cubicBezTo>
                      <a:pt x="20409" y="3659"/>
                      <a:pt x="15966" y="-1"/>
                      <a:pt x="10799" y="0"/>
                    </a:cubicBezTo>
                    <a:cubicBezTo>
                      <a:pt x="5633" y="0"/>
                      <a:pt x="1190" y="3659"/>
                      <a:pt x="200" y="8730"/>
                    </a:cubicBezTo>
                    <a:close/>
                  </a:path>
                </a:pathLst>
              </a:custGeom>
              <a:gradFill rotWithShape="0">
                <a:gsLst>
                  <a:gs pos="0">
                    <a:srgbClr val="CC9900"/>
                  </a:gs>
                  <a:gs pos="50000">
                    <a:schemeClr val="bg1"/>
                  </a:gs>
                  <a:gs pos="100000">
                    <a:srgbClr val="CC9900"/>
                  </a:gs>
                </a:gsLst>
                <a:lin ang="5400000" scaled="1"/>
              </a:gradFill>
              <a:ln w="19050">
                <a:solidFill>
                  <a:srgbClr val="996633"/>
                </a:solidFill>
                <a:miter lim="800000"/>
                <a:headEnd/>
                <a:tailEnd/>
              </a:ln>
              <a:effectLst/>
            </p:spPr>
            <p:txBody>
              <a:bodyPr wrap="none" anchor="ctr"/>
              <a:lstStyle/>
              <a:p>
                <a:pPr algn="just">
                  <a:defRPr/>
                </a:pPr>
                <a:endParaRPr lang="zh-CN" altLang="en-US" sz="2800">
                  <a:solidFill>
                    <a:srgbClr val="0000FF"/>
                  </a:solidFill>
                  <a:latin typeface="+mn-ea"/>
                  <a:ea typeface="+mn-ea"/>
                </a:endParaRPr>
              </a:p>
            </p:txBody>
          </p:sp>
          <p:sp>
            <p:nvSpPr>
              <p:cNvPr id="23" name="Rectangle 20"/>
              <p:cNvSpPr>
                <a:spLocks noChangeArrowheads="1"/>
              </p:cNvSpPr>
              <p:nvPr/>
            </p:nvSpPr>
            <p:spPr bwMode="auto">
              <a:xfrm>
                <a:off x="609" y="2910"/>
                <a:ext cx="1049" cy="43"/>
              </a:xfrm>
              <a:prstGeom prst="rect">
                <a:avLst/>
              </a:prstGeom>
              <a:gradFill rotWithShape="0">
                <a:gsLst>
                  <a:gs pos="0">
                    <a:srgbClr val="CC9900"/>
                  </a:gs>
                  <a:gs pos="50000">
                    <a:schemeClr val="bg1"/>
                  </a:gs>
                  <a:gs pos="100000">
                    <a:srgbClr val="CC9900"/>
                  </a:gs>
                </a:gsLst>
                <a:lin ang="5400000" scaled="1"/>
              </a:gradFill>
              <a:ln w="19050">
                <a:solidFill>
                  <a:srgbClr val="996633"/>
                </a:solidFill>
                <a:miter lim="800000"/>
                <a:headEnd/>
                <a:tailEnd/>
              </a:ln>
              <a:effectLst/>
            </p:spPr>
            <p:txBody>
              <a:bodyPr wrap="none" anchor="ctr"/>
              <a:lstStyle/>
              <a:p>
                <a:pPr algn="just">
                  <a:defRPr/>
                </a:pPr>
                <a:r>
                  <a:rPr lang="zh-CN" altLang="en-US" sz="2800">
                    <a:solidFill>
                      <a:srgbClr val="0000FF"/>
                    </a:solidFill>
                    <a:latin typeface="+mn-ea"/>
                    <a:ea typeface="+mn-ea"/>
                  </a:rPr>
                  <a:t> </a:t>
                </a:r>
              </a:p>
            </p:txBody>
          </p:sp>
          <p:sp>
            <p:nvSpPr>
              <p:cNvPr id="156693" name="Rectangle 21"/>
              <p:cNvSpPr>
                <a:spLocks noChangeArrowheads="1"/>
              </p:cNvSpPr>
              <p:nvPr/>
            </p:nvSpPr>
            <p:spPr bwMode="auto">
              <a:xfrm>
                <a:off x="240" y="1776"/>
                <a:ext cx="1824" cy="17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mc:AlternateContent xmlns:mc="http://schemas.openxmlformats.org/markup-compatibility/2006" xmlns:a14="http://schemas.microsoft.com/office/drawing/2010/main">
            <mc:Choice Requires="a14">
              <p:sp>
                <p:nvSpPr>
                  <p:cNvPr id="156694" name="Rectangle 23"/>
                  <p:cNvSpPr>
                    <a:spLocks noChangeArrowheads="1"/>
                  </p:cNvSpPr>
                  <p:nvPr/>
                </p:nvSpPr>
                <p:spPr bwMode="auto">
                  <a:xfrm>
                    <a:off x="411" y="2651"/>
                    <a:ext cx="329"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Para xmlns:m="http://schemas.openxmlformats.org/officeDocument/2006/math">
                        <m:oMathParaPr>
                          <m:jc m:val="centerGroup"/>
                        </m:oMathParaPr>
                        <m:oMath xmlns:m="http://schemas.openxmlformats.org/officeDocument/2006/math">
                          <m:r>
                            <a:rPr kumimoji="0" lang="en-US" altLang="zh-CN" sz="2800" b="0" i="1" smtClean="0">
                              <a:solidFill>
                                <a:srgbClr val="FF0000"/>
                              </a:solidFill>
                              <a:latin typeface="Cambria Math" panose="02040503050406030204" pitchFamily="18" charset="0"/>
                              <a:ea typeface="+mn-ea"/>
                            </a:rPr>
                            <m:t>𝐴</m:t>
                          </m:r>
                        </m:oMath>
                      </m:oMathPara>
                    </a14:m>
                    <a:endParaRPr kumimoji="0" lang="en-US" altLang="zh-CN" sz="2800" dirty="0">
                      <a:solidFill>
                        <a:srgbClr val="FF0000"/>
                      </a:solidFill>
                      <a:latin typeface="+mn-ea"/>
                      <a:ea typeface="+mn-ea"/>
                    </a:endParaRPr>
                  </a:p>
                </p:txBody>
              </p:sp>
            </mc:Choice>
            <mc:Fallback xmlns="">
              <p:sp>
                <p:nvSpPr>
                  <p:cNvPr id="156694" name="Rectangle 23"/>
                  <p:cNvSpPr>
                    <a:spLocks noRot="1" noChangeAspect="1" noMove="1" noResize="1" noEditPoints="1" noAdjustHandles="1" noChangeArrowheads="1" noChangeShapeType="1" noTextEdit="1"/>
                  </p:cNvSpPr>
                  <p:nvPr/>
                </p:nvSpPr>
                <p:spPr bwMode="auto">
                  <a:xfrm>
                    <a:off x="411" y="2651"/>
                    <a:ext cx="329" cy="330"/>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6695" name="Rectangle 24"/>
                  <p:cNvSpPr>
                    <a:spLocks noChangeArrowheads="1"/>
                  </p:cNvSpPr>
                  <p:nvPr/>
                </p:nvSpPr>
                <p:spPr bwMode="auto">
                  <a:xfrm>
                    <a:off x="1550" y="2659"/>
                    <a:ext cx="337"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Para xmlns:m="http://schemas.openxmlformats.org/officeDocument/2006/math">
                        <m:oMathParaPr>
                          <m:jc m:val="centerGroup"/>
                        </m:oMathParaPr>
                        <m:oMath xmlns:m="http://schemas.openxmlformats.org/officeDocument/2006/math">
                          <m:r>
                            <a:rPr kumimoji="0" lang="en-US" altLang="zh-CN" sz="2800" b="0" i="1" smtClean="0">
                              <a:solidFill>
                                <a:srgbClr val="FF0000"/>
                              </a:solidFill>
                              <a:latin typeface="Cambria Math" panose="02040503050406030204" pitchFamily="18" charset="0"/>
                              <a:ea typeface="+mn-ea"/>
                            </a:rPr>
                            <m:t>𝐵</m:t>
                          </m:r>
                        </m:oMath>
                      </m:oMathPara>
                    </a14:m>
                    <a:endParaRPr kumimoji="0" lang="en-US" altLang="zh-CN" sz="2800" dirty="0">
                      <a:solidFill>
                        <a:srgbClr val="FF0000"/>
                      </a:solidFill>
                      <a:latin typeface="+mn-ea"/>
                      <a:ea typeface="+mn-ea"/>
                    </a:endParaRPr>
                  </a:p>
                </p:txBody>
              </p:sp>
            </mc:Choice>
            <mc:Fallback xmlns="">
              <p:sp>
                <p:nvSpPr>
                  <p:cNvPr id="156695" name="Rectangle 24"/>
                  <p:cNvSpPr>
                    <a:spLocks noRot="1" noChangeAspect="1" noMove="1" noResize="1" noEditPoints="1" noAdjustHandles="1" noChangeArrowheads="1" noChangeShapeType="1" noTextEdit="1"/>
                  </p:cNvSpPr>
                  <p:nvPr/>
                </p:nvSpPr>
                <p:spPr bwMode="auto">
                  <a:xfrm>
                    <a:off x="1550" y="2659"/>
                    <a:ext cx="337" cy="330"/>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6696" name="Line 30"/>
              <p:cNvSpPr>
                <a:spLocks noChangeShapeType="1"/>
              </p:cNvSpPr>
              <p:nvPr/>
            </p:nvSpPr>
            <p:spPr bwMode="auto">
              <a:xfrm>
                <a:off x="672" y="2416"/>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97" name="Line 31"/>
              <p:cNvSpPr>
                <a:spLocks noChangeShapeType="1"/>
              </p:cNvSpPr>
              <p:nvPr/>
            </p:nvSpPr>
            <p:spPr bwMode="auto">
              <a:xfrm flipH="1">
                <a:off x="672" y="2416"/>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98" name="Line 32"/>
              <p:cNvSpPr>
                <a:spLocks noChangeShapeType="1"/>
              </p:cNvSpPr>
              <p:nvPr/>
            </p:nvSpPr>
            <p:spPr bwMode="auto">
              <a:xfrm>
                <a:off x="1075" y="280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699" name="Line 33"/>
              <p:cNvSpPr>
                <a:spLocks noChangeShapeType="1"/>
              </p:cNvSpPr>
              <p:nvPr/>
            </p:nvSpPr>
            <p:spPr bwMode="auto">
              <a:xfrm flipH="1">
                <a:off x="1075" y="280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700" name="Line 34"/>
              <p:cNvSpPr>
                <a:spLocks noChangeShapeType="1"/>
              </p:cNvSpPr>
              <p:nvPr/>
            </p:nvSpPr>
            <p:spPr bwMode="auto">
              <a:xfrm>
                <a:off x="672" y="280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701" name="Line 35"/>
              <p:cNvSpPr>
                <a:spLocks noChangeShapeType="1"/>
              </p:cNvSpPr>
              <p:nvPr/>
            </p:nvSpPr>
            <p:spPr bwMode="auto">
              <a:xfrm flipH="1">
                <a:off x="672" y="280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702" name="Line 36"/>
              <p:cNvSpPr>
                <a:spLocks noChangeShapeType="1"/>
              </p:cNvSpPr>
              <p:nvPr/>
            </p:nvSpPr>
            <p:spPr bwMode="auto">
              <a:xfrm>
                <a:off x="816" y="216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6703" name="Line 37"/>
              <p:cNvSpPr>
                <a:spLocks noChangeShapeType="1"/>
              </p:cNvSpPr>
              <p:nvPr/>
            </p:nvSpPr>
            <p:spPr bwMode="auto">
              <a:xfrm flipH="1">
                <a:off x="816" y="216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156704" name="Rectangle 14"/>
                  <p:cNvSpPr>
                    <a:spLocks noChangeArrowheads="1"/>
                  </p:cNvSpPr>
                  <p:nvPr/>
                </p:nvSpPr>
                <p:spPr bwMode="auto">
                  <a:xfrm>
                    <a:off x="847" y="2546"/>
                    <a:ext cx="34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Para xmlns:m="http://schemas.openxmlformats.org/officeDocument/2006/math">
                        <m:oMathParaPr>
                          <m:jc m:val="centerGroup"/>
                        </m:oMathParaPr>
                        <m:oMath xmlns:m="http://schemas.openxmlformats.org/officeDocument/2006/math">
                          <m:r>
                            <a:rPr kumimoji="0" lang="en-US" altLang="zh-CN" sz="2800" b="0" i="1" smtClean="0">
                              <a:solidFill>
                                <a:srgbClr val="0000FF"/>
                              </a:solidFill>
                              <a:latin typeface="Cambria Math" panose="02040503050406030204" pitchFamily="18" charset="0"/>
                              <a:ea typeface="+mn-ea"/>
                            </a:rPr>
                            <m:t>𝑂</m:t>
                          </m:r>
                        </m:oMath>
                      </m:oMathPara>
                    </a14:m>
                    <a:endParaRPr kumimoji="0" lang="en-US" altLang="zh-CN" sz="2800" i="1" dirty="0">
                      <a:solidFill>
                        <a:srgbClr val="0000FF"/>
                      </a:solidFill>
                      <a:latin typeface="+mn-ea"/>
                      <a:ea typeface="+mn-ea"/>
                    </a:endParaRPr>
                  </a:p>
                </p:txBody>
              </p:sp>
            </mc:Choice>
            <mc:Fallback xmlns="">
              <p:sp>
                <p:nvSpPr>
                  <p:cNvPr id="156704" name="Rectangle 14"/>
                  <p:cNvSpPr>
                    <a:spLocks noRot="1" noChangeAspect="1" noMove="1" noResize="1" noEditPoints="1" noAdjustHandles="1" noChangeArrowheads="1" noChangeShapeType="1" noTextEdit="1"/>
                  </p:cNvSpPr>
                  <p:nvPr/>
                </p:nvSpPr>
                <p:spPr bwMode="auto">
                  <a:xfrm>
                    <a:off x="847" y="2546"/>
                    <a:ext cx="341" cy="330"/>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0" name="矩形 39">
                  <a:extLst>
                    <a:ext uri="{FF2B5EF4-FFF2-40B4-BE49-F238E27FC236}">
                      <a16:creationId xmlns:a16="http://schemas.microsoft.com/office/drawing/2014/main" id="{AB0ACC07-D3C5-4B69-B0B8-7EA6AFFE50C0}"/>
                    </a:ext>
                  </a:extLst>
                </p:cNvPr>
                <p:cNvSpPr/>
                <p:nvPr/>
              </p:nvSpPr>
              <p:spPr>
                <a:xfrm>
                  <a:off x="1876700" y="2866540"/>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40" name="矩形 39">
                  <a:extLst>
                    <a:ext uri="{FF2B5EF4-FFF2-40B4-BE49-F238E27FC236}">
                      <a16:creationId xmlns:a16="http://schemas.microsoft.com/office/drawing/2014/main" id="{AB0ACC07-D3C5-4B69-B0B8-7EA6AFFE50C0}"/>
                    </a:ext>
                  </a:extLst>
                </p:cNvPr>
                <p:cNvSpPr>
                  <a:spLocks noRot="1" noChangeAspect="1" noMove="1" noResize="1" noEditPoints="1" noAdjustHandles="1" noChangeArrowheads="1" noChangeShapeType="1" noTextEdit="1"/>
                </p:cNvSpPr>
                <p:nvPr/>
              </p:nvSpPr>
              <p:spPr>
                <a:xfrm>
                  <a:off x="1876700" y="2866540"/>
                  <a:ext cx="529312" cy="575479"/>
                </a:xfrm>
                <a:prstGeom prst="rect">
                  <a:avLst/>
                </a:prstGeom>
                <a:blipFill>
                  <a:blip r:embed="rId7"/>
                  <a:stretch>
                    <a:fillRect/>
                  </a:stretch>
                </a:blipFill>
              </p:spPr>
              <p:txBody>
                <a:bodyPr/>
                <a:lstStyle/>
                <a:p>
                  <a:r>
                    <a:rPr lang="zh-CN" altLang="en-US">
                      <a:noFill/>
                    </a:rPr>
                    <a:t> </a:t>
                  </a:r>
                </a:p>
              </p:txBody>
            </p:sp>
          </mc:Fallback>
        </mc:AlternateContent>
      </p:grpSp>
      <p:sp>
        <p:nvSpPr>
          <p:cNvPr id="41" name="Text Box 22">
            <a:extLst>
              <a:ext uri="{FF2B5EF4-FFF2-40B4-BE49-F238E27FC236}">
                <a16:creationId xmlns:a16="http://schemas.microsoft.com/office/drawing/2014/main" id="{D0ECA848-7026-4FEC-9C97-AB6FBA1719BB}"/>
              </a:ext>
            </a:extLst>
          </p:cNvPr>
          <p:cNvSpPr txBox="1">
            <a:spLocks noChangeArrowheads="1"/>
          </p:cNvSpPr>
          <p:nvPr/>
        </p:nvSpPr>
        <p:spPr bwMode="auto">
          <a:xfrm>
            <a:off x="3958248" y="2413122"/>
            <a:ext cx="7492224"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20000"/>
              </a:lnSpc>
              <a:buClrTx/>
              <a:buFontTx/>
              <a:buNone/>
              <a:defRPr kumimoji="1" sz="2800">
                <a:solidFill>
                  <a:srgbClr val="0000FF"/>
                </a:solidFill>
                <a:latin typeface="+mn-ea"/>
                <a:ea typeface="+mn-ea"/>
              </a:defRPr>
            </a:lvl1pPr>
            <a:lvl2pPr marL="742950" indent="-285750">
              <a:spcBef>
                <a:spcPct val="20000"/>
              </a:spcBef>
              <a:buClr>
                <a:schemeClr val="bg2"/>
              </a:buClr>
              <a:buSzPct val="50000"/>
              <a:buFont typeface="Monotype Sorts"/>
              <a:buChar char="l"/>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9pPr>
          </a:lstStyle>
          <a:p>
            <a:r>
              <a:rPr lang="zh-CN" altLang="en-US" dirty="0"/>
              <a:t>（</a:t>
            </a:r>
            <a:r>
              <a:rPr lang="en-US" altLang="zh-CN" dirty="0"/>
              <a:t>A） </a:t>
            </a:r>
            <a:r>
              <a:rPr lang="zh-CN" altLang="en-US" dirty="0"/>
              <a:t>电动势只在直导线中产生</a:t>
            </a:r>
          </a:p>
          <a:p>
            <a:r>
              <a:rPr lang="zh-CN" altLang="en-US" dirty="0"/>
              <a:t>（</a:t>
            </a:r>
            <a:r>
              <a:rPr lang="en-US" altLang="zh-CN" dirty="0"/>
              <a:t>B） </a:t>
            </a:r>
            <a:r>
              <a:rPr lang="zh-CN" altLang="en-US" dirty="0"/>
              <a:t>电动势只在曲线中产生</a:t>
            </a:r>
            <a:endParaRPr lang="en-US" altLang="zh-CN" dirty="0"/>
          </a:p>
          <a:p>
            <a:r>
              <a:rPr lang="zh-CN" altLang="en-US" dirty="0"/>
              <a:t>（</a:t>
            </a:r>
            <a:r>
              <a:rPr lang="en-US" altLang="zh-CN" dirty="0"/>
              <a:t>C</a:t>
            </a:r>
            <a:r>
              <a:rPr lang="zh-CN" altLang="en-US" dirty="0"/>
              <a:t>）电动势在直导线和曲线中都产生，且两者大小相等</a:t>
            </a:r>
            <a:endParaRPr lang="en-US" altLang="zh-CN" dirty="0"/>
          </a:p>
          <a:p>
            <a:r>
              <a:rPr lang="zh-CN" altLang="en-US" dirty="0"/>
              <a:t>（</a:t>
            </a:r>
            <a:r>
              <a:rPr lang="en-US" altLang="zh-CN" dirty="0"/>
              <a:t>D）</a:t>
            </a:r>
            <a:r>
              <a:rPr lang="zh-CN" altLang="en-US" dirty="0"/>
              <a:t>直导线中的电动势小于弯曲的导线</a:t>
            </a:r>
          </a:p>
        </p:txBody>
      </p:sp>
    </p:spTree>
    <p:extLst>
      <p:ext uri="{BB962C8B-B14F-4D97-AF65-F5344CB8AC3E}">
        <p14:creationId xmlns:p14="http://schemas.microsoft.com/office/powerpoint/2010/main" val="17932147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6674"/>
                                        </p:tgtEl>
                                        <p:attrNameLst>
                                          <p:attrName>style.visibility</p:attrName>
                                        </p:attrNameLst>
                                      </p:cBhvr>
                                      <p:to>
                                        <p:strVal val="visible"/>
                                      </p:to>
                                    </p:set>
                                    <p:animEffect transition="in" filter="wipe(left)">
                                      <p:cBhvr>
                                        <p:cTn id="7" dur="500"/>
                                        <p:tgtEl>
                                          <p:spTgt spid="156674"/>
                                        </p:tgtEl>
                                      </p:cBhvr>
                                    </p:animEffect>
                                  </p:childTnLst>
                                </p:cTn>
                              </p:par>
                              <p:par>
                                <p:cTn id="8" presetID="22" presetClass="entr" presetSubtype="8"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500" fill="hold"/>
                                        <p:tgtEl>
                                          <p:spTgt spid="39"/>
                                        </p:tgtEl>
                                        <p:attrNameLst>
                                          <p:attrName>ppt_x</p:attrName>
                                        </p:attrNameLst>
                                      </p:cBhvr>
                                      <p:tavLst>
                                        <p:tav tm="0">
                                          <p:val>
                                            <p:strVal val="#ppt_x"/>
                                          </p:val>
                                        </p:tav>
                                        <p:tav tm="100000">
                                          <p:val>
                                            <p:strVal val="#ppt_x"/>
                                          </p:val>
                                        </p:tav>
                                      </p:tavLst>
                                    </p:anim>
                                    <p:anim calcmode="lin" valueType="num">
                                      <p:cBhvr additive="base">
                                        <p:cTn id="19"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4" grpId="0"/>
      <p:bldP spid="4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91" name="文本框 90">
                <a:extLst>
                  <a:ext uri="{FF2B5EF4-FFF2-40B4-BE49-F238E27FC236}">
                    <a16:creationId xmlns:a16="http://schemas.microsoft.com/office/drawing/2014/main" id="{2CF57CC7-5579-4D46-8042-4682DB347B2D}"/>
                  </a:ext>
                </a:extLst>
              </p:cNvPr>
              <p:cNvSpPr txBox="1"/>
              <p:nvPr/>
            </p:nvSpPr>
            <p:spPr>
              <a:xfrm>
                <a:off x="605858" y="2608080"/>
                <a:ext cx="6781857" cy="88383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zh-CN" altLang="en-US" sz="280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𝑂𝐴𝐵𝑂</m:t>
                          </m:r>
                        </m:sub>
                      </m:sSub>
                      <m:r>
                        <a:rPr lang="en-US" altLang="zh-CN" sz="2800" b="0" i="1" smtClean="0">
                          <a:solidFill>
                            <a:srgbClr val="0000FF"/>
                          </a:solidFill>
                          <a:latin typeface="Cambria Math" panose="02040503050406030204" pitchFamily="18" charset="0"/>
                          <a:ea typeface="+mn-ea"/>
                        </a:rPr>
                        <m:t>=</m:t>
                      </m:r>
                      <m:nary>
                        <m:naryPr>
                          <m:supHide m:val="on"/>
                          <m:ctrlPr>
                            <a:rPr lang="en-US" altLang="zh-CN" sz="2800" b="0" i="1" smtClean="0">
                              <a:solidFill>
                                <a:srgbClr val="0000FF"/>
                              </a:solidFill>
                              <a:latin typeface="Cambria Math" panose="02040503050406030204" pitchFamily="18" charset="0"/>
                              <a:ea typeface="+mn-ea"/>
                            </a:rPr>
                          </m:ctrlPr>
                        </m:naryPr>
                        <m:sub>
                          <m:r>
                            <m:rPr>
                              <m:brk m:alnAt="7"/>
                            </m:rPr>
                            <a:rPr lang="en-US" altLang="zh-CN" sz="2800" b="0" i="1" smtClean="0">
                              <a:solidFill>
                                <a:srgbClr val="0000FF"/>
                              </a:solidFill>
                              <a:latin typeface="Cambria Math" panose="02040503050406030204" pitchFamily="18" charset="0"/>
                              <a:ea typeface="+mn-ea"/>
                            </a:rPr>
                            <m:t>𝑂𝐴</m:t>
                          </m:r>
                        </m:sub>
                        <m:sup/>
                        <m:e>
                          <m:sSub>
                            <m:sSubPr>
                              <m:ctrlPr>
                                <a:rPr lang="en-US" altLang="zh-CN" sz="2800" b="0" i="1" smtClean="0">
                                  <a:solidFill>
                                    <a:srgbClr val="0000FF"/>
                                  </a:solidFill>
                                  <a:latin typeface="Cambria Math" panose="02040503050406030204" pitchFamily="18" charset="0"/>
                                  <a:ea typeface="+mn-ea"/>
                                </a:rPr>
                              </m:ctrlPr>
                            </m:sSubPr>
                            <m:e>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mn-ea"/>
                                </a:rPr>
                                <m:t>𝑟</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mn-ea"/>
                        </a:rPr>
                        <m:t>+</m:t>
                      </m:r>
                      <m:nary>
                        <m:naryPr>
                          <m:supHide m:val="on"/>
                          <m:ctrlPr>
                            <a:rPr lang="en-US" altLang="zh-CN" sz="2800" i="1">
                              <a:solidFill>
                                <a:srgbClr val="0000FF"/>
                              </a:solidFill>
                              <a:latin typeface="Cambria Math" panose="02040503050406030204" pitchFamily="18" charset="0"/>
                            </a:rPr>
                          </m:ctrlPr>
                        </m:naryPr>
                        <m:sub>
                          <m:r>
                            <a:rPr lang="en-US" altLang="zh-CN" sz="2800" i="1">
                              <a:solidFill>
                                <a:srgbClr val="0000FF"/>
                              </a:solidFill>
                              <a:latin typeface="Cambria Math" panose="02040503050406030204" pitchFamily="18" charset="0"/>
                            </a:rPr>
                            <m:t>𝐴</m:t>
                          </m:r>
                          <m:r>
                            <a:rPr lang="en-US" altLang="zh-CN" sz="2800" b="0" i="1" smtClean="0">
                              <a:solidFill>
                                <a:srgbClr val="0000FF"/>
                              </a:solidFill>
                              <a:latin typeface="Cambria Math" panose="02040503050406030204" pitchFamily="18" charset="0"/>
                            </a:rPr>
                            <m:t>𝐵</m:t>
                          </m:r>
                        </m:sub>
                        <m:sup/>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rPr>
                                <m:t>𝑟</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rPr>
                          </m:ctrlPr>
                        </m:naryPr>
                        <m:sub>
                          <m:r>
                            <a:rPr lang="en-US" altLang="zh-CN" sz="2800" b="0" i="1" smtClean="0">
                              <a:solidFill>
                                <a:srgbClr val="0000FF"/>
                              </a:solidFill>
                              <a:latin typeface="Cambria Math" panose="02040503050406030204" pitchFamily="18" charset="0"/>
                            </a:rPr>
                            <m:t>𝐵</m:t>
                          </m:r>
                          <m:r>
                            <m:rPr>
                              <m:brk m:alnAt="7"/>
                            </m:rPr>
                            <a:rPr lang="en-US" altLang="zh-CN" sz="2800" i="1">
                              <a:solidFill>
                                <a:srgbClr val="0000FF"/>
                              </a:solidFill>
                              <a:latin typeface="Cambria Math" panose="02040503050406030204" pitchFamily="18" charset="0"/>
                            </a:rPr>
                            <m:t>𝑂</m:t>
                          </m:r>
                        </m:sub>
                        <m:sup/>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rPr>
                                <m:t>𝑟</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latin typeface="+mn-lt"/>
                  <a:ea typeface="+mn-ea"/>
                </a:endParaRPr>
              </a:p>
            </p:txBody>
          </p:sp>
        </mc:Choice>
        <mc:Fallback>
          <p:sp>
            <p:nvSpPr>
              <p:cNvPr id="91" name="文本框 90">
                <a:extLst>
                  <a:ext uri="{FF2B5EF4-FFF2-40B4-BE49-F238E27FC236}">
                    <a16:creationId xmlns:a16="http://schemas.microsoft.com/office/drawing/2014/main" id="{2CF57CC7-5579-4D46-8042-4682DB347B2D}"/>
                  </a:ext>
                </a:extLst>
              </p:cNvPr>
              <p:cNvSpPr txBox="1">
                <a:spLocks noRot="1" noChangeAspect="1" noMove="1" noResize="1" noEditPoints="1" noAdjustHandles="1" noChangeArrowheads="1" noChangeShapeType="1" noTextEdit="1"/>
              </p:cNvSpPr>
              <p:nvPr/>
            </p:nvSpPr>
            <p:spPr>
              <a:xfrm>
                <a:off x="605858" y="2608080"/>
                <a:ext cx="6781857" cy="88383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8722" name="Text Box 4"/>
              <p:cNvSpPr txBox="1">
                <a:spLocks noChangeArrowheads="1"/>
              </p:cNvSpPr>
              <p:nvPr/>
            </p:nvSpPr>
            <p:spPr bwMode="auto">
              <a:xfrm>
                <a:off x="605858" y="470843"/>
                <a:ext cx="7683856" cy="10826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0"/>
                  </a:spcBef>
                  <a:buClrTx/>
                  <a:buFontTx/>
                  <a:buNone/>
                </a:pPr>
                <a:r>
                  <a:rPr lang="zh-CN" altLang="en-US" sz="2800" dirty="0">
                    <a:solidFill>
                      <a:srgbClr val="0000FF"/>
                    </a:solidFill>
                    <a:latin typeface="+mn-ea"/>
                    <a:ea typeface="+mn-ea"/>
                  </a:rPr>
                  <a:t>解：联结</a:t>
                </a:r>
                <a14:m>
                  <m:oMath xmlns:m="http://schemas.openxmlformats.org/officeDocument/2006/math">
                    <m:r>
                      <a:rPr lang="en-US" altLang="zh-CN" sz="2800" b="0" i="1" smtClean="0">
                        <a:solidFill>
                          <a:srgbClr val="0000FF"/>
                        </a:solidFill>
                        <a:latin typeface="Cambria Math" panose="02040503050406030204" pitchFamily="18" charset="0"/>
                        <a:ea typeface="+mn-ea"/>
                      </a:rPr>
                      <m:t>𝑂𝐴</m:t>
                    </m:r>
                  </m:oMath>
                </a14:m>
                <a:r>
                  <a:rPr lang="en-US" altLang="zh-CN" sz="2800" dirty="0">
                    <a:solidFill>
                      <a:srgbClr val="0000FF"/>
                    </a:solidFill>
                    <a:latin typeface="+mn-ea"/>
                    <a:ea typeface="+mn-ea"/>
                  </a:rPr>
                  <a:t>、</a:t>
                </a:r>
                <a14:m>
                  <m:oMath xmlns:m="http://schemas.openxmlformats.org/officeDocument/2006/math">
                    <m:r>
                      <a:rPr lang="en-US" altLang="zh-CN" sz="2800" b="0" i="1" dirty="0" smtClean="0">
                        <a:solidFill>
                          <a:srgbClr val="0000FF"/>
                        </a:solidFill>
                        <a:latin typeface="Cambria Math" panose="02040503050406030204" pitchFamily="18" charset="0"/>
                        <a:ea typeface="+mn-ea"/>
                      </a:rPr>
                      <m:t>𝑂𝐵</m:t>
                    </m:r>
                  </m:oMath>
                </a14:m>
                <a:r>
                  <a:rPr lang="en-US" altLang="zh-CN" sz="2800" dirty="0">
                    <a:solidFill>
                      <a:srgbClr val="0000FF"/>
                    </a:solidFill>
                    <a:latin typeface="+mn-ea"/>
                    <a:ea typeface="+mn-ea"/>
                  </a:rPr>
                  <a:t>，</a:t>
                </a:r>
                <a:r>
                  <a:rPr lang="zh-CN" altLang="en-US" sz="2800" dirty="0">
                    <a:solidFill>
                      <a:srgbClr val="0000FF"/>
                    </a:solidFill>
                    <a:latin typeface="+mn-ea"/>
                    <a:ea typeface="+mn-ea"/>
                  </a:rPr>
                  <a:t>构成闭合回路</a:t>
                </a:r>
                <a14:m>
                  <m:oMath xmlns:m="http://schemas.openxmlformats.org/officeDocument/2006/math">
                    <m:r>
                      <a:rPr lang="en-US" altLang="zh-CN" sz="2800" b="0" i="1" smtClean="0">
                        <a:solidFill>
                          <a:srgbClr val="0000FF"/>
                        </a:solidFill>
                        <a:latin typeface="Cambria Math" panose="02040503050406030204" pitchFamily="18" charset="0"/>
                        <a:ea typeface="+mn-ea"/>
                      </a:rPr>
                      <m:t>𝑂𝐴𝐵𝑂</m:t>
                    </m:r>
                  </m:oMath>
                </a14:m>
                <a:r>
                  <a:rPr lang="en-US" altLang="zh-CN" sz="2800" dirty="0">
                    <a:solidFill>
                      <a:srgbClr val="0000FF"/>
                    </a:solidFill>
                    <a:latin typeface="+mn-ea"/>
                    <a:ea typeface="+mn-ea"/>
                  </a:rPr>
                  <a:t>（</a:t>
                </a:r>
                <a:r>
                  <a:rPr lang="zh-CN" altLang="en-US" sz="2800" dirty="0">
                    <a:solidFill>
                      <a:srgbClr val="0000FF"/>
                    </a:solidFill>
                    <a:latin typeface="+mn-ea"/>
                    <a:ea typeface="+mn-ea"/>
                  </a:rPr>
                  <a:t>三角型）或</a:t>
                </a:r>
                <a14:m>
                  <m:oMath xmlns:m="http://schemas.openxmlformats.org/officeDocument/2006/math">
                    <m:r>
                      <a:rPr lang="en-US" altLang="zh-CN" sz="2800" b="0" i="1" smtClean="0">
                        <a:solidFill>
                          <a:srgbClr val="0000FF"/>
                        </a:solidFill>
                        <a:latin typeface="Cambria Math" panose="02040503050406030204" pitchFamily="18" charset="0"/>
                        <a:ea typeface="+mn-ea"/>
                      </a:rPr>
                      <m:t>𝑂𝐴𝐶𝐵𝑂</m:t>
                    </m:r>
                  </m:oMath>
                </a14:m>
                <a:r>
                  <a:rPr lang="en-US" altLang="zh-CN" sz="2800" dirty="0">
                    <a:solidFill>
                      <a:srgbClr val="0000FF"/>
                    </a:solidFill>
                    <a:latin typeface="+mn-ea"/>
                    <a:ea typeface="+mn-ea"/>
                  </a:rPr>
                  <a:t>（</a:t>
                </a:r>
                <a:r>
                  <a:rPr lang="zh-CN" altLang="en-US" sz="2800" dirty="0">
                    <a:solidFill>
                      <a:srgbClr val="0000FF"/>
                    </a:solidFill>
                    <a:latin typeface="+mn-ea"/>
                    <a:ea typeface="+mn-ea"/>
                  </a:rPr>
                  <a:t>扇型）</a:t>
                </a:r>
              </a:p>
            </p:txBody>
          </p:sp>
        </mc:Choice>
        <mc:Fallback>
          <p:sp>
            <p:nvSpPr>
              <p:cNvPr id="158722" name="Text Box 4"/>
              <p:cNvSpPr txBox="1">
                <a:spLocks noRot="1" noChangeAspect="1" noMove="1" noResize="1" noEditPoints="1" noAdjustHandles="1" noChangeArrowheads="1" noChangeShapeType="1" noTextEdit="1"/>
              </p:cNvSpPr>
              <p:nvPr/>
            </p:nvSpPr>
            <p:spPr bwMode="auto">
              <a:xfrm>
                <a:off x="605858" y="470843"/>
                <a:ext cx="7683856" cy="1082669"/>
              </a:xfrm>
              <a:prstGeom prst="rect">
                <a:avLst/>
              </a:prstGeom>
              <a:blipFill>
                <a:blip r:embed="rId4"/>
                <a:stretch>
                  <a:fillRect l="-1586" t="-1685" r="-1586" b="-1460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0" name="Rectangle 69"/>
              <p:cNvSpPr>
                <a:spLocks noChangeArrowheads="1"/>
              </p:cNvSpPr>
              <p:nvPr/>
            </p:nvSpPr>
            <p:spPr bwMode="auto">
              <a:xfrm>
                <a:off x="605858" y="5611444"/>
                <a:ext cx="654236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lang="zh-CN" altLang="en-US" sz="2800" dirty="0">
                    <a:solidFill>
                      <a:srgbClr val="0000FF"/>
                    </a:solidFill>
                    <a:latin typeface="+mn-ea"/>
                    <a:ea typeface="+mn-ea"/>
                  </a:rPr>
                  <a:t>由于</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𝑆</m:t>
                        </m:r>
                      </m:e>
                      <m:sub>
                        <m:r>
                          <a:rPr lang="zh-CN" altLang="en-US"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𝐴𝐵</m:t>
                        </m:r>
                        <m:r>
                          <a:rPr lang="en-US" altLang="zh-CN" sz="2800" i="1">
                            <a:solidFill>
                              <a:srgbClr val="0000FF"/>
                            </a:solidFill>
                            <a:latin typeface="Cambria Math" panose="02040503050406030204" pitchFamily="18" charset="0"/>
                          </a:rPr>
                          <m:t>𝑂</m:t>
                        </m:r>
                      </m:sub>
                    </m:sSub>
                  </m:oMath>
                </a14:m>
                <a:r>
                  <a:rPr lang="en-US" altLang="zh-CN" sz="2800" dirty="0">
                    <a:solidFill>
                      <a:srgbClr val="0000FF"/>
                    </a:solidFill>
                    <a:latin typeface="+mn-ea"/>
                    <a:ea typeface="+mn-ea"/>
                  </a:rPr>
                  <a:t>&lt;</a:t>
                </a:r>
                <a14:m>
                  <m:oMath xmlns:m="http://schemas.openxmlformats.org/officeDocument/2006/math">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𝑆</m:t>
                        </m:r>
                      </m:e>
                      <m:sub>
                        <m:r>
                          <a:rPr lang="en-US" altLang="zh-CN" sz="2800" i="1">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𝐶</m:t>
                        </m:r>
                        <m:r>
                          <a:rPr lang="en-US" altLang="zh-CN" sz="2800" i="1">
                            <a:solidFill>
                              <a:srgbClr val="0000FF"/>
                            </a:solidFill>
                            <a:latin typeface="Cambria Math" panose="02040503050406030204" pitchFamily="18" charset="0"/>
                          </a:rPr>
                          <m:t>𝐵</m:t>
                        </m:r>
                        <m:r>
                          <a:rPr lang="en-US" altLang="zh-CN" sz="2800" i="1">
                            <a:solidFill>
                              <a:srgbClr val="0000FF"/>
                            </a:solidFill>
                            <a:latin typeface="Cambria Math" panose="02040503050406030204" pitchFamily="18" charset="0"/>
                          </a:rPr>
                          <m:t>𝑂𝐴</m:t>
                        </m:r>
                      </m:sub>
                    </m:sSub>
                  </m:oMath>
                </a14:m>
                <a:r>
                  <a:rPr lang="zh-CN" altLang="en-US" sz="2800" dirty="0">
                    <a:solidFill>
                      <a:srgbClr val="0000FF"/>
                    </a:solidFill>
                    <a:latin typeface="+mn-ea"/>
                    <a:ea typeface="+mn-ea"/>
                  </a:rPr>
                  <a:t>，故（</a:t>
                </a:r>
                <a:r>
                  <a:rPr lang="en-US" altLang="zh-CN" sz="2800" dirty="0">
                    <a:solidFill>
                      <a:srgbClr val="0000FF"/>
                    </a:solidFill>
                    <a:latin typeface="+mn-ea"/>
                    <a:ea typeface="+mn-ea"/>
                  </a:rPr>
                  <a:t>D）</a:t>
                </a:r>
                <a:r>
                  <a:rPr lang="zh-CN" altLang="en-US" sz="2800" dirty="0">
                    <a:solidFill>
                      <a:srgbClr val="0000FF"/>
                    </a:solidFill>
                    <a:latin typeface="+mn-ea"/>
                    <a:ea typeface="+mn-ea"/>
                  </a:rPr>
                  <a:t>正确。</a:t>
                </a:r>
              </a:p>
            </p:txBody>
          </p:sp>
        </mc:Choice>
        <mc:Fallback>
          <p:sp>
            <p:nvSpPr>
              <p:cNvPr id="40" name="Rectangle 69"/>
              <p:cNvSpPr>
                <a:spLocks noRot="1" noChangeAspect="1" noMove="1" noResize="1" noEditPoints="1" noAdjustHandles="1" noChangeArrowheads="1" noChangeShapeType="1" noTextEdit="1"/>
              </p:cNvSpPr>
              <p:nvPr/>
            </p:nvSpPr>
            <p:spPr bwMode="auto">
              <a:xfrm>
                <a:off x="605858" y="5611444"/>
                <a:ext cx="6542366" cy="523220"/>
              </a:xfrm>
              <a:prstGeom prst="rect">
                <a:avLst/>
              </a:prstGeom>
              <a:blipFill>
                <a:blip r:embed="rId5"/>
                <a:stretch>
                  <a:fillRect l="-1862"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8734" name="Text Box 72"/>
          <p:cNvSpPr txBox="1">
            <a:spLocks noChangeArrowheads="1"/>
          </p:cNvSpPr>
          <p:nvPr/>
        </p:nvSpPr>
        <p:spPr bwMode="auto">
          <a:xfrm>
            <a:off x="3499182" y="4863345"/>
            <a:ext cx="1172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同理</a:t>
            </a:r>
          </a:p>
        </p:txBody>
      </p:sp>
      <p:sp>
        <p:nvSpPr>
          <p:cNvPr id="158731" name="Line 77"/>
          <p:cNvSpPr>
            <a:spLocks noChangeShapeType="1"/>
          </p:cNvSpPr>
          <p:nvPr/>
        </p:nvSpPr>
        <p:spPr bwMode="auto">
          <a:xfrm>
            <a:off x="2027305" y="2707096"/>
            <a:ext cx="1676400" cy="685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158732" name="Line 78"/>
          <p:cNvSpPr>
            <a:spLocks noChangeShapeType="1"/>
          </p:cNvSpPr>
          <p:nvPr/>
        </p:nvSpPr>
        <p:spPr bwMode="auto">
          <a:xfrm>
            <a:off x="5699624" y="2631487"/>
            <a:ext cx="1676400" cy="685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nvGrpSpPr>
          <p:cNvPr id="10" name="组合 9">
            <a:extLst>
              <a:ext uri="{FF2B5EF4-FFF2-40B4-BE49-F238E27FC236}">
                <a16:creationId xmlns:a16="http://schemas.microsoft.com/office/drawing/2014/main" id="{AFC32282-48A1-471C-9F12-9678826B9C7A}"/>
              </a:ext>
            </a:extLst>
          </p:cNvPr>
          <p:cNvGrpSpPr/>
          <p:nvPr/>
        </p:nvGrpSpPr>
        <p:grpSpPr>
          <a:xfrm>
            <a:off x="8688176" y="447087"/>
            <a:ext cx="2895600" cy="2819400"/>
            <a:chOff x="541703" y="432168"/>
            <a:chExt cx="2895600" cy="2819400"/>
          </a:xfrm>
        </p:grpSpPr>
        <p:grpSp>
          <p:nvGrpSpPr>
            <p:cNvPr id="3" name="组合 2">
              <a:extLst>
                <a:ext uri="{FF2B5EF4-FFF2-40B4-BE49-F238E27FC236}">
                  <a16:creationId xmlns:a16="http://schemas.microsoft.com/office/drawing/2014/main" id="{99AAB328-8E59-4637-95B0-B9568FD00B4C}"/>
                </a:ext>
              </a:extLst>
            </p:cNvPr>
            <p:cNvGrpSpPr/>
            <p:nvPr/>
          </p:nvGrpSpPr>
          <p:grpSpPr>
            <a:xfrm>
              <a:off x="541703" y="432168"/>
              <a:ext cx="2895600" cy="2819400"/>
              <a:chOff x="541703" y="432168"/>
              <a:chExt cx="2895600" cy="2819400"/>
            </a:xfrm>
          </p:grpSpPr>
          <p:grpSp>
            <p:nvGrpSpPr>
              <p:cNvPr id="50" name="组合 49">
                <a:extLst>
                  <a:ext uri="{FF2B5EF4-FFF2-40B4-BE49-F238E27FC236}">
                    <a16:creationId xmlns:a16="http://schemas.microsoft.com/office/drawing/2014/main" id="{8DE197CA-1093-4538-B431-82DE738EC375}"/>
                  </a:ext>
                </a:extLst>
              </p:cNvPr>
              <p:cNvGrpSpPr/>
              <p:nvPr/>
            </p:nvGrpSpPr>
            <p:grpSpPr>
              <a:xfrm>
                <a:off x="541703" y="432168"/>
                <a:ext cx="2895600" cy="2819400"/>
                <a:chOff x="799918" y="2409220"/>
                <a:chExt cx="2895600" cy="2819400"/>
              </a:xfrm>
            </p:grpSpPr>
            <p:grpSp>
              <p:nvGrpSpPr>
                <p:cNvPr id="51" name="Group 39">
                  <a:extLst>
                    <a:ext uri="{FF2B5EF4-FFF2-40B4-BE49-F238E27FC236}">
                      <a16:creationId xmlns:a16="http://schemas.microsoft.com/office/drawing/2014/main" id="{001801EA-CAA8-426C-ADFA-0B18F84087FA}"/>
                    </a:ext>
                  </a:extLst>
                </p:cNvPr>
                <p:cNvGrpSpPr>
                  <a:grpSpLocks/>
                </p:cNvGrpSpPr>
                <p:nvPr/>
              </p:nvGrpSpPr>
              <p:grpSpPr bwMode="auto">
                <a:xfrm>
                  <a:off x="799918" y="2409220"/>
                  <a:ext cx="2895600" cy="2819400"/>
                  <a:chOff x="240" y="1776"/>
                  <a:chExt cx="1824" cy="1776"/>
                </a:xfrm>
              </p:grpSpPr>
              <p:sp>
                <p:nvSpPr>
                  <p:cNvPr id="53" name="Oval 4">
                    <a:extLst>
                      <a:ext uri="{FF2B5EF4-FFF2-40B4-BE49-F238E27FC236}">
                        <a16:creationId xmlns:a16="http://schemas.microsoft.com/office/drawing/2014/main" id="{9B438FE9-FADC-4993-A21E-6489B8FA530F}"/>
                      </a:ext>
                    </a:extLst>
                  </p:cNvPr>
                  <p:cNvSpPr>
                    <a:spLocks noChangeArrowheads="1"/>
                  </p:cNvSpPr>
                  <p:nvPr/>
                </p:nvSpPr>
                <p:spPr bwMode="auto">
                  <a:xfrm>
                    <a:off x="440" y="1994"/>
                    <a:ext cx="1384" cy="13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nvGrpSpPr>
                  <p:cNvPr id="54" name="Group 29">
                    <a:extLst>
                      <a:ext uri="{FF2B5EF4-FFF2-40B4-BE49-F238E27FC236}">
                        <a16:creationId xmlns:a16="http://schemas.microsoft.com/office/drawing/2014/main" id="{85A6B6E2-3CB8-4FA0-BBA1-415E896FB672}"/>
                      </a:ext>
                    </a:extLst>
                  </p:cNvPr>
                  <p:cNvGrpSpPr>
                    <a:grpSpLocks/>
                  </p:cNvGrpSpPr>
                  <p:nvPr/>
                </p:nvGrpSpPr>
                <p:grpSpPr bwMode="auto">
                  <a:xfrm>
                    <a:off x="1248" y="2160"/>
                    <a:ext cx="125" cy="129"/>
                    <a:chOff x="819" y="2184"/>
                    <a:chExt cx="125" cy="129"/>
                  </a:xfrm>
                </p:grpSpPr>
                <p:sp>
                  <p:nvSpPr>
                    <p:cNvPr id="80" name="Line 5">
                      <a:extLst>
                        <a:ext uri="{FF2B5EF4-FFF2-40B4-BE49-F238E27FC236}">
                          <a16:creationId xmlns:a16="http://schemas.microsoft.com/office/drawing/2014/main" id="{60B1FF0B-189D-4E05-887D-B6DE6DD4618C}"/>
                        </a:ext>
                      </a:extLst>
                    </p:cNvPr>
                    <p:cNvSpPr>
                      <a:spLocks noChangeShapeType="1"/>
                    </p:cNvSpPr>
                    <p:nvPr/>
                  </p:nvSpPr>
                  <p:spPr bwMode="auto">
                    <a:xfrm>
                      <a:off x="819" y="2184"/>
                      <a:ext cx="125" cy="129"/>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81" name="Line 6">
                      <a:extLst>
                        <a:ext uri="{FF2B5EF4-FFF2-40B4-BE49-F238E27FC236}">
                          <a16:creationId xmlns:a16="http://schemas.microsoft.com/office/drawing/2014/main" id="{9B617209-6D3C-4485-AB86-105847E80609}"/>
                        </a:ext>
                      </a:extLst>
                    </p:cNvPr>
                    <p:cNvSpPr>
                      <a:spLocks noChangeShapeType="1"/>
                    </p:cNvSpPr>
                    <p:nvPr/>
                  </p:nvSpPr>
                  <p:spPr bwMode="auto">
                    <a:xfrm flipH="1">
                      <a:off x="819" y="2184"/>
                      <a:ext cx="125" cy="129"/>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grpSp>
              <p:sp>
                <p:nvSpPr>
                  <p:cNvPr id="55" name="Line 7">
                    <a:extLst>
                      <a:ext uri="{FF2B5EF4-FFF2-40B4-BE49-F238E27FC236}">
                        <a16:creationId xmlns:a16="http://schemas.microsoft.com/office/drawing/2014/main" id="{F347E0EE-EA72-4429-B1D8-41C9BBB1DFBD}"/>
                      </a:ext>
                    </a:extLst>
                  </p:cNvPr>
                  <p:cNvSpPr>
                    <a:spLocks noChangeShapeType="1"/>
                  </p:cNvSpPr>
                  <p:nvPr/>
                </p:nvSpPr>
                <p:spPr bwMode="auto">
                  <a:xfrm>
                    <a:off x="1458" y="2383"/>
                    <a:ext cx="126" cy="129"/>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6" name="Line 8">
                    <a:extLst>
                      <a:ext uri="{FF2B5EF4-FFF2-40B4-BE49-F238E27FC236}">
                        <a16:creationId xmlns:a16="http://schemas.microsoft.com/office/drawing/2014/main" id="{826B2F2E-0139-4DC1-B7BA-A8F0578C247A}"/>
                      </a:ext>
                    </a:extLst>
                  </p:cNvPr>
                  <p:cNvSpPr>
                    <a:spLocks noChangeShapeType="1"/>
                  </p:cNvSpPr>
                  <p:nvPr/>
                </p:nvSpPr>
                <p:spPr bwMode="auto">
                  <a:xfrm flipH="1">
                    <a:off x="1458" y="2383"/>
                    <a:ext cx="126" cy="129"/>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7" name="Line 9">
                    <a:extLst>
                      <a:ext uri="{FF2B5EF4-FFF2-40B4-BE49-F238E27FC236}">
                        <a16:creationId xmlns:a16="http://schemas.microsoft.com/office/drawing/2014/main" id="{CC825315-7275-4D2A-A0D4-281146A66A88}"/>
                      </a:ext>
                    </a:extLst>
                  </p:cNvPr>
                  <p:cNvSpPr>
                    <a:spLocks noChangeShapeType="1"/>
                  </p:cNvSpPr>
                  <p:nvPr/>
                </p:nvSpPr>
                <p:spPr bwMode="auto">
                  <a:xfrm>
                    <a:off x="1296" y="3088"/>
                    <a:ext cx="126"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8" name="Line 10">
                    <a:extLst>
                      <a:ext uri="{FF2B5EF4-FFF2-40B4-BE49-F238E27FC236}">
                        <a16:creationId xmlns:a16="http://schemas.microsoft.com/office/drawing/2014/main" id="{9AA0ECC9-E90A-49A3-B186-6B3B8B1A8CF0}"/>
                      </a:ext>
                    </a:extLst>
                  </p:cNvPr>
                  <p:cNvSpPr>
                    <a:spLocks noChangeShapeType="1"/>
                  </p:cNvSpPr>
                  <p:nvPr/>
                </p:nvSpPr>
                <p:spPr bwMode="auto">
                  <a:xfrm flipH="1">
                    <a:off x="1296" y="3088"/>
                    <a:ext cx="126"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59" name="Line 11">
                    <a:extLst>
                      <a:ext uri="{FF2B5EF4-FFF2-40B4-BE49-F238E27FC236}">
                        <a16:creationId xmlns:a16="http://schemas.microsoft.com/office/drawing/2014/main" id="{849B6EA8-5FF0-4A4E-A7AF-0EDDC85DA250}"/>
                      </a:ext>
                    </a:extLst>
                  </p:cNvPr>
                  <p:cNvSpPr>
                    <a:spLocks noChangeShapeType="1"/>
                  </p:cNvSpPr>
                  <p:nvPr/>
                </p:nvSpPr>
                <p:spPr bwMode="auto">
                  <a:xfrm>
                    <a:off x="835" y="312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0" name="Line 12">
                    <a:extLst>
                      <a:ext uri="{FF2B5EF4-FFF2-40B4-BE49-F238E27FC236}">
                        <a16:creationId xmlns:a16="http://schemas.microsoft.com/office/drawing/2014/main" id="{9F42266C-E4C1-48EC-804B-F14453C084A3}"/>
                      </a:ext>
                    </a:extLst>
                  </p:cNvPr>
                  <p:cNvSpPr>
                    <a:spLocks noChangeShapeType="1"/>
                  </p:cNvSpPr>
                  <p:nvPr/>
                </p:nvSpPr>
                <p:spPr bwMode="auto">
                  <a:xfrm flipH="1">
                    <a:off x="835" y="312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1" name="Oval 13">
                    <a:extLst>
                      <a:ext uri="{FF2B5EF4-FFF2-40B4-BE49-F238E27FC236}">
                        <a16:creationId xmlns:a16="http://schemas.microsoft.com/office/drawing/2014/main" id="{88973B0D-E6A6-4527-9A06-FA857FE8EB42}"/>
                      </a:ext>
                    </a:extLst>
                  </p:cNvPr>
                  <p:cNvSpPr>
                    <a:spLocks noChangeArrowheads="1"/>
                  </p:cNvSpPr>
                  <p:nvPr/>
                </p:nvSpPr>
                <p:spPr bwMode="auto">
                  <a:xfrm>
                    <a:off x="1112" y="2654"/>
                    <a:ext cx="42" cy="43"/>
                  </a:xfrm>
                  <a:prstGeom prst="ellipse">
                    <a:avLst/>
                  </a:prstGeom>
                  <a:solidFill>
                    <a:schemeClr val="folHlink"/>
                  </a:solidFill>
                  <a:ln w="38100">
                    <a:solidFill>
                      <a:schemeClr val="tx2"/>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62" name="Line 15">
                    <a:extLst>
                      <a:ext uri="{FF2B5EF4-FFF2-40B4-BE49-F238E27FC236}">
                        <a16:creationId xmlns:a16="http://schemas.microsoft.com/office/drawing/2014/main" id="{E5B79FD3-537B-4CA2-96AD-1469F17569C8}"/>
                      </a:ext>
                    </a:extLst>
                  </p:cNvPr>
                  <p:cNvSpPr>
                    <a:spLocks noChangeShapeType="1"/>
                  </p:cNvSpPr>
                  <p:nvPr/>
                </p:nvSpPr>
                <p:spPr bwMode="auto">
                  <a:xfrm>
                    <a:off x="1056" y="2416"/>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3" name="Line 16">
                    <a:extLst>
                      <a:ext uri="{FF2B5EF4-FFF2-40B4-BE49-F238E27FC236}">
                        <a16:creationId xmlns:a16="http://schemas.microsoft.com/office/drawing/2014/main" id="{B915E4FE-A111-43DC-9E2B-8B1B806D9532}"/>
                      </a:ext>
                    </a:extLst>
                  </p:cNvPr>
                  <p:cNvSpPr>
                    <a:spLocks noChangeShapeType="1"/>
                  </p:cNvSpPr>
                  <p:nvPr/>
                </p:nvSpPr>
                <p:spPr bwMode="auto">
                  <a:xfrm flipH="1">
                    <a:off x="1056" y="2416"/>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4" name="Line 17">
                    <a:extLst>
                      <a:ext uri="{FF2B5EF4-FFF2-40B4-BE49-F238E27FC236}">
                        <a16:creationId xmlns:a16="http://schemas.microsoft.com/office/drawing/2014/main" id="{7B574EF2-6EE0-4745-85DB-35B7C90B45DD}"/>
                      </a:ext>
                    </a:extLst>
                  </p:cNvPr>
                  <p:cNvSpPr>
                    <a:spLocks noChangeShapeType="1"/>
                  </p:cNvSpPr>
                  <p:nvPr/>
                </p:nvSpPr>
                <p:spPr bwMode="auto">
                  <a:xfrm>
                    <a:off x="1506" y="2752"/>
                    <a:ext cx="126"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5" name="Line 18">
                    <a:extLst>
                      <a:ext uri="{FF2B5EF4-FFF2-40B4-BE49-F238E27FC236}">
                        <a16:creationId xmlns:a16="http://schemas.microsoft.com/office/drawing/2014/main" id="{2E1428CB-8B60-4049-A06D-B6EDE88CF64D}"/>
                      </a:ext>
                    </a:extLst>
                  </p:cNvPr>
                  <p:cNvSpPr>
                    <a:spLocks noChangeShapeType="1"/>
                  </p:cNvSpPr>
                  <p:nvPr/>
                </p:nvSpPr>
                <p:spPr bwMode="auto">
                  <a:xfrm flipH="1">
                    <a:off x="1506" y="2752"/>
                    <a:ext cx="126"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66" name="AutoShape 19">
                    <a:extLst>
                      <a:ext uri="{FF2B5EF4-FFF2-40B4-BE49-F238E27FC236}">
                        <a16:creationId xmlns:a16="http://schemas.microsoft.com/office/drawing/2014/main" id="{50A9BABB-6430-4372-B2B6-8442820E2576}"/>
                      </a:ext>
                    </a:extLst>
                  </p:cNvPr>
                  <p:cNvSpPr>
                    <a:spLocks noChangeArrowheads="1"/>
                  </p:cNvSpPr>
                  <p:nvPr/>
                </p:nvSpPr>
                <p:spPr bwMode="auto">
                  <a:xfrm flipV="1">
                    <a:off x="609" y="2526"/>
                    <a:ext cx="1049" cy="726"/>
                  </a:xfrm>
                  <a:custGeom>
                    <a:avLst/>
                    <a:gdLst>
                      <a:gd name="G0" fmla="+- 9683 0 0"/>
                      <a:gd name="G1" fmla="+- -11072307 0 0"/>
                      <a:gd name="G2" fmla="+- 0 0 -11072307"/>
                      <a:gd name="T0" fmla="*/ 0 256 1"/>
                      <a:gd name="T1" fmla="*/ 180 256 1"/>
                      <a:gd name="G3" fmla="+- -11072307 T0 T1"/>
                      <a:gd name="T2" fmla="*/ 0 256 1"/>
                      <a:gd name="T3" fmla="*/ 90 256 1"/>
                      <a:gd name="G4" fmla="+- -11072307 T2 T3"/>
                      <a:gd name="G5" fmla="*/ G4 2 1"/>
                      <a:gd name="T4" fmla="*/ 90 256 1"/>
                      <a:gd name="T5" fmla="*/ 0 256 1"/>
                      <a:gd name="G6" fmla="+- -11072307 T4 T5"/>
                      <a:gd name="G7" fmla="*/ G6 2 1"/>
                      <a:gd name="G8" fmla="abs -11072307"/>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683"/>
                      <a:gd name="G18" fmla="*/ 9683 1 2"/>
                      <a:gd name="G19" fmla="+- G18 5400 0"/>
                      <a:gd name="G20" fmla="cos G19 -11072307"/>
                      <a:gd name="G21" fmla="sin G19 -11072307"/>
                      <a:gd name="G22" fmla="+- G20 10800 0"/>
                      <a:gd name="G23" fmla="+- G21 10800 0"/>
                      <a:gd name="G24" fmla="+- 10800 0 G20"/>
                      <a:gd name="G25" fmla="+- 9683 10800 0"/>
                      <a:gd name="G26" fmla="?: G9 G17 G25"/>
                      <a:gd name="G27" fmla="?: G9 0 21600"/>
                      <a:gd name="G28" fmla="cos 10800 -11072307"/>
                      <a:gd name="G29" fmla="sin 10800 -11072307"/>
                      <a:gd name="G30" fmla="sin 9683 -11072307"/>
                      <a:gd name="G31" fmla="+- G28 10800 0"/>
                      <a:gd name="G32" fmla="+- G29 10800 0"/>
                      <a:gd name="G33" fmla="+- G30 10800 0"/>
                      <a:gd name="G34" fmla="?: G4 0 G31"/>
                      <a:gd name="G35" fmla="?: -11072307 G34 0"/>
                      <a:gd name="G36" fmla="?: G6 G35 G31"/>
                      <a:gd name="G37" fmla="+- 21600 0 G36"/>
                      <a:gd name="G38" fmla="?: G4 0 G33"/>
                      <a:gd name="G39" fmla="?: -11072307 G38 G32"/>
                      <a:gd name="G40" fmla="?: G6 G39 0"/>
                      <a:gd name="G41" fmla="?: G4 G32 21600"/>
                      <a:gd name="G42" fmla="?: G6 G41 G33"/>
                      <a:gd name="T12" fmla="*/ 10800 w 21600"/>
                      <a:gd name="T13" fmla="*/ 0 h 21600"/>
                      <a:gd name="T14" fmla="*/ 747 w 21600"/>
                      <a:gd name="T15" fmla="*/ 8836 h 21600"/>
                      <a:gd name="T16" fmla="*/ 10800 w 21600"/>
                      <a:gd name="T17" fmla="*/ 1117 h 21600"/>
                      <a:gd name="T18" fmla="*/ 20853 w 21600"/>
                      <a:gd name="T19" fmla="*/ 883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296" y="8944"/>
                        </a:moveTo>
                        <a:cubicBezTo>
                          <a:pt x="2184" y="4397"/>
                          <a:pt x="6167" y="1116"/>
                          <a:pt x="10800" y="1117"/>
                        </a:cubicBezTo>
                        <a:cubicBezTo>
                          <a:pt x="15432" y="1117"/>
                          <a:pt x="19415" y="4397"/>
                          <a:pt x="20303" y="8944"/>
                        </a:cubicBezTo>
                        <a:lnTo>
                          <a:pt x="21399" y="8730"/>
                        </a:lnTo>
                        <a:cubicBezTo>
                          <a:pt x="20409" y="3659"/>
                          <a:pt x="15966" y="-1"/>
                          <a:pt x="10799" y="0"/>
                        </a:cubicBezTo>
                        <a:cubicBezTo>
                          <a:pt x="5633" y="0"/>
                          <a:pt x="1190" y="3659"/>
                          <a:pt x="200" y="8730"/>
                        </a:cubicBezTo>
                        <a:close/>
                      </a:path>
                    </a:pathLst>
                  </a:custGeom>
                  <a:gradFill rotWithShape="0">
                    <a:gsLst>
                      <a:gs pos="0">
                        <a:srgbClr val="CC9900"/>
                      </a:gs>
                      <a:gs pos="50000">
                        <a:schemeClr val="bg1"/>
                      </a:gs>
                      <a:gs pos="100000">
                        <a:srgbClr val="CC9900"/>
                      </a:gs>
                    </a:gsLst>
                    <a:lin ang="5400000" scaled="1"/>
                  </a:gradFill>
                  <a:ln w="19050">
                    <a:solidFill>
                      <a:srgbClr val="996633"/>
                    </a:solidFill>
                    <a:miter lim="800000"/>
                    <a:headEnd/>
                    <a:tailEnd/>
                  </a:ln>
                  <a:effectLst/>
                </p:spPr>
                <p:txBody>
                  <a:bodyPr wrap="none" anchor="ctr"/>
                  <a:lstStyle/>
                  <a:p>
                    <a:pPr algn="just">
                      <a:defRPr/>
                    </a:pPr>
                    <a:endParaRPr lang="zh-CN" altLang="en-US" sz="2800">
                      <a:solidFill>
                        <a:srgbClr val="0000FF"/>
                      </a:solidFill>
                      <a:latin typeface="+mn-ea"/>
                      <a:ea typeface="+mn-ea"/>
                    </a:endParaRPr>
                  </a:p>
                </p:txBody>
              </p:sp>
              <p:sp>
                <p:nvSpPr>
                  <p:cNvPr id="67" name="Rectangle 20">
                    <a:extLst>
                      <a:ext uri="{FF2B5EF4-FFF2-40B4-BE49-F238E27FC236}">
                        <a16:creationId xmlns:a16="http://schemas.microsoft.com/office/drawing/2014/main" id="{B1ED34BF-E36F-410E-B4B2-3F7E03132129}"/>
                      </a:ext>
                    </a:extLst>
                  </p:cNvPr>
                  <p:cNvSpPr>
                    <a:spLocks noChangeArrowheads="1"/>
                  </p:cNvSpPr>
                  <p:nvPr/>
                </p:nvSpPr>
                <p:spPr bwMode="auto">
                  <a:xfrm>
                    <a:off x="609" y="2910"/>
                    <a:ext cx="1049" cy="43"/>
                  </a:xfrm>
                  <a:prstGeom prst="rect">
                    <a:avLst/>
                  </a:prstGeom>
                  <a:gradFill rotWithShape="0">
                    <a:gsLst>
                      <a:gs pos="0">
                        <a:srgbClr val="CC9900"/>
                      </a:gs>
                      <a:gs pos="50000">
                        <a:schemeClr val="bg1"/>
                      </a:gs>
                      <a:gs pos="100000">
                        <a:srgbClr val="CC9900"/>
                      </a:gs>
                    </a:gsLst>
                    <a:lin ang="5400000" scaled="1"/>
                  </a:gradFill>
                  <a:ln w="19050">
                    <a:solidFill>
                      <a:srgbClr val="996633"/>
                    </a:solidFill>
                    <a:miter lim="800000"/>
                    <a:headEnd/>
                    <a:tailEnd/>
                  </a:ln>
                  <a:effectLst/>
                </p:spPr>
                <p:txBody>
                  <a:bodyPr wrap="none" anchor="ctr"/>
                  <a:lstStyle/>
                  <a:p>
                    <a:pPr algn="just">
                      <a:defRPr/>
                    </a:pPr>
                    <a:r>
                      <a:rPr lang="zh-CN" altLang="en-US" sz="2800">
                        <a:solidFill>
                          <a:srgbClr val="0000FF"/>
                        </a:solidFill>
                        <a:latin typeface="+mn-ea"/>
                        <a:ea typeface="+mn-ea"/>
                      </a:rPr>
                      <a:t> </a:t>
                    </a:r>
                  </a:p>
                </p:txBody>
              </p:sp>
              <p:sp>
                <p:nvSpPr>
                  <p:cNvPr id="68" name="Rectangle 21">
                    <a:extLst>
                      <a:ext uri="{FF2B5EF4-FFF2-40B4-BE49-F238E27FC236}">
                        <a16:creationId xmlns:a16="http://schemas.microsoft.com/office/drawing/2014/main" id="{A58B9319-CFA8-43BF-B41F-1BD18B12CBB9}"/>
                      </a:ext>
                    </a:extLst>
                  </p:cNvPr>
                  <p:cNvSpPr>
                    <a:spLocks noChangeArrowheads="1"/>
                  </p:cNvSpPr>
                  <p:nvPr/>
                </p:nvSpPr>
                <p:spPr bwMode="auto">
                  <a:xfrm>
                    <a:off x="240" y="1776"/>
                    <a:ext cx="1824" cy="17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mc:AlternateContent xmlns:mc="http://schemas.openxmlformats.org/markup-compatibility/2006" xmlns:a14="http://schemas.microsoft.com/office/drawing/2010/main">
                <mc:Choice Requires="a14">
                  <p:sp>
                    <p:nvSpPr>
                      <p:cNvPr id="69" name="Rectangle 23">
                        <a:extLst>
                          <a:ext uri="{FF2B5EF4-FFF2-40B4-BE49-F238E27FC236}">
                            <a16:creationId xmlns:a16="http://schemas.microsoft.com/office/drawing/2014/main" id="{9AD7BE02-64C1-49D9-8DE6-9310B03F7CEC}"/>
                          </a:ext>
                        </a:extLst>
                      </p:cNvPr>
                      <p:cNvSpPr>
                        <a:spLocks noChangeArrowheads="1"/>
                      </p:cNvSpPr>
                      <p:nvPr/>
                    </p:nvSpPr>
                    <p:spPr bwMode="auto">
                      <a:xfrm>
                        <a:off x="411" y="2651"/>
                        <a:ext cx="329"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Para xmlns:m="http://schemas.openxmlformats.org/officeDocument/2006/math">
                            <m:oMathParaPr>
                              <m:jc m:val="centerGroup"/>
                            </m:oMathParaPr>
                            <m:oMath xmlns:m="http://schemas.openxmlformats.org/officeDocument/2006/math">
                              <m:r>
                                <a:rPr kumimoji="0" lang="en-US" altLang="zh-CN" sz="2800" b="0" i="1" smtClean="0">
                                  <a:solidFill>
                                    <a:srgbClr val="FF0000"/>
                                  </a:solidFill>
                                  <a:latin typeface="Cambria Math" panose="02040503050406030204" pitchFamily="18" charset="0"/>
                                  <a:ea typeface="+mn-ea"/>
                                </a:rPr>
                                <m:t>𝐴</m:t>
                              </m:r>
                            </m:oMath>
                          </m:oMathPara>
                        </a14:m>
                        <a:endParaRPr kumimoji="0" lang="en-US" altLang="zh-CN" sz="2800" dirty="0">
                          <a:solidFill>
                            <a:srgbClr val="FF0000"/>
                          </a:solidFill>
                          <a:latin typeface="+mn-ea"/>
                          <a:ea typeface="+mn-ea"/>
                        </a:endParaRPr>
                      </a:p>
                    </p:txBody>
                  </p:sp>
                </mc:Choice>
                <mc:Fallback xmlns="">
                  <p:sp>
                    <p:nvSpPr>
                      <p:cNvPr id="156694" name="Rectangle 23"/>
                      <p:cNvSpPr>
                        <a:spLocks noRot="1" noChangeAspect="1" noMove="1" noResize="1" noEditPoints="1" noAdjustHandles="1" noChangeArrowheads="1" noChangeShapeType="1" noTextEdit="1"/>
                      </p:cNvSpPr>
                      <p:nvPr/>
                    </p:nvSpPr>
                    <p:spPr bwMode="auto">
                      <a:xfrm>
                        <a:off x="411" y="2651"/>
                        <a:ext cx="329" cy="330"/>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Rectangle 24">
                        <a:extLst>
                          <a:ext uri="{FF2B5EF4-FFF2-40B4-BE49-F238E27FC236}">
                            <a16:creationId xmlns:a16="http://schemas.microsoft.com/office/drawing/2014/main" id="{6F39FEE8-542E-4D01-96EE-DAA90DBC80CA}"/>
                          </a:ext>
                        </a:extLst>
                      </p:cNvPr>
                      <p:cNvSpPr>
                        <a:spLocks noChangeArrowheads="1"/>
                      </p:cNvSpPr>
                      <p:nvPr/>
                    </p:nvSpPr>
                    <p:spPr bwMode="auto">
                      <a:xfrm>
                        <a:off x="1550" y="2659"/>
                        <a:ext cx="337"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Para xmlns:m="http://schemas.openxmlformats.org/officeDocument/2006/math">
                            <m:oMathParaPr>
                              <m:jc m:val="centerGroup"/>
                            </m:oMathParaPr>
                            <m:oMath xmlns:m="http://schemas.openxmlformats.org/officeDocument/2006/math">
                              <m:r>
                                <a:rPr kumimoji="0" lang="en-US" altLang="zh-CN" sz="2800" b="0" i="1" smtClean="0">
                                  <a:solidFill>
                                    <a:srgbClr val="FF0000"/>
                                  </a:solidFill>
                                  <a:latin typeface="Cambria Math" panose="02040503050406030204" pitchFamily="18" charset="0"/>
                                  <a:ea typeface="+mn-ea"/>
                                </a:rPr>
                                <m:t>𝐵</m:t>
                              </m:r>
                            </m:oMath>
                          </m:oMathPara>
                        </a14:m>
                        <a:endParaRPr kumimoji="0" lang="en-US" altLang="zh-CN" sz="2800" dirty="0">
                          <a:solidFill>
                            <a:srgbClr val="FF0000"/>
                          </a:solidFill>
                          <a:latin typeface="+mn-ea"/>
                          <a:ea typeface="+mn-ea"/>
                        </a:endParaRPr>
                      </a:p>
                    </p:txBody>
                  </p:sp>
                </mc:Choice>
                <mc:Fallback xmlns="">
                  <p:sp>
                    <p:nvSpPr>
                      <p:cNvPr id="156695" name="Rectangle 24"/>
                      <p:cNvSpPr>
                        <a:spLocks noRot="1" noChangeAspect="1" noMove="1" noResize="1" noEditPoints="1" noAdjustHandles="1" noChangeArrowheads="1" noChangeShapeType="1" noTextEdit="1"/>
                      </p:cNvSpPr>
                      <p:nvPr/>
                    </p:nvSpPr>
                    <p:spPr bwMode="auto">
                      <a:xfrm>
                        <a:off x="1550" y="2659"/>
                        <a:ext cx="337" cy="330"/>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1" name="Line 30">
                    <a:extLst>
                      <a:ext uri="{FF2B5EF4-FFF2-40B4-BE49-F238E27FC236}">
                        <a16:creationId xmlns:a16="http://schemas.microsoft.com/office/drawing/2014/main" id="{5080077E-587C-4727-A152-D019EE49124C}"/>
                      </a:ext>
                    </a:extLst>
                  </p:cNvPr>
                  <p:cNvSpPr>
                    <a:spLocks noChangeShapeType="1"/>
                  </p:cNvSpPr>
                  <p:nvPr/>
                </p:nvSpPr>
                <p:spPr bwMode="auto">
                  <a:xfrm>
                    <a:off x="672" y="2416"/>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72" name="Line 31">
                    <a:extLst>
                      <a:ext uri="{FF2B5EF4-FFF2-40B4-BE49-F238E27FC236}">
                        <a16:creationId xmlns:a16="http://schemas.microsoft.com/office/drawing/2014/main" id="{6DEFC471-1547-4E45-B414-9424B105BC27}"/>
                      </a:ext>
                    </a:extLst>
                  </p:cNvPr>
                  <p:cNvSpPr>
                    <a:spLocks noChangeShapeType="1"/>
                  </p:cNvSpPr>
                  <p:nvPr/>
                </p:nvSpPr>
                <p:spPr bwMode="auto">
                  <a:xfrm flipH="1">
                    <a:off x="672" y="2416"/>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73" name="Line 32">
                    <a:extLst>
                      <a:ext uri="{FF2B5EF4-FFF2-40B4-BE49-F238E27FC236}">
                        <a16:creationId xmlns:a16="http://schemas.microsoft.com/office/drawing/2014/main" id="{F6A85E89-C3F3-466C-98EA-7FC07424FDEE}"/>
                      </a:ext>
                    </a:extLst>
                  </p:cNvPr>
                  <p:cNvSpPr>
                    <a:spLocks noChangeShapeType="1"/>
                  </p:cNvSpPr>
                  <p:nvPr/>
                </p:nvSpPr>
                <p:spPr bwMode="auto">
                  <a:xfrm>
                    <a:off x="1075" y="280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74" name="Line 33">
                    <a:extLst>
                      <a:ext uri="{FF2B5EF4-FFF2-40B4-BE49-F238E27FC236}">
                        <a16:creationId xmlns:a16="http://schemas.microsoft.com/office/drawing/2014/main" id="{E3A11990-2AD8-4A85-A78C-4C474F2A65B2}"/>
                      </a:ext>
                    </a:extLst>
                  </p:cNvPr>
                  <p:cNvSpPr>
                    <a:spLocks noChangeShapeType="1"/>
                  </p:cNvSpPr>
                  <p:nvPr/>
                </p:nvSpPr>
                <p:spPr bwMode="auto">
                  <a:xfrm flipH="1">
                    <a:off x="1075" y="280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75" name="Line 34">
                    <a:extLst>
                      <a:ext uri="{FF2B5EF4-FFF2-40B4-BE49-F238E27FC236}">
                        <a16:creationId xmlns:a16="http://schemas.microsoft.com/office/drawing/2014/main" id="{73895C06-D918-495C-8E04-182E51C6E32F}"/>
                      </a:ext>
                    </a:extLst>
                  </p:cNvPr>
                  <p:cNvSpPr>
                    <a:spLocks noChangeShapeType="1"/>
                  </p:cNvSpPr>
                  <p:nvPr/>
                </p:nvSpPr>
                <p:spPr bwMode="auto">
                  <a:xfrm>
                    <a:off x="672" y="280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76" name="Line 35">
                    <a:extLst>
                      <a:ext uri="{FF2B5EF4-FFF2-40B4-BE49-F238E27FC236}">
                        <a16:creationId xmlns:a16="http://schemas.microsoft.com/office/drawing/2014/main" id="{E6588833-BF4D-4F6F-863D-8CB2017270C6}"/>
                      </a:ext>
                    </a:extLst>
                  </p:cNvPr>
                  <p:cNvSpPr>
                    <a:spLocks noChangeShapeType="1"/>
                  </p:cNvSpPr>
                  <p:nvPr/>
                </p:nvSpPr>
                <p:spPr bwMode="auto">
                  <a:xfrm flipH="1">
                    <a:off x="672" y="280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77" name="Line 36">
                    <a:extLst>
                      <a:ext uri="{FF2B5EF4-FFF2-40B4-BE49-F238E27FC236}">
                        <a16:creationId xmlns:a16="http://schemas.microsoft.com/office/drawing/2014/main" id="{69C53EFF-98AB-4B65-9C3F-0FC30F26DB26}"/>
                      </a:ext>
                    </a:extLst>
                  </p:cNvPr>
                  <p:cNvSpPr>
                    <a:spLocks noChangeShapeType="1"/>
                  </p:cNvSpPr>
                  <p:nvPr/>
                </p:nvSpPr>
                <p:spPr bwMode="auto">
                  <a:xfrm>
                    <a:off x="816" y="216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p:sp>
                <p:nvSpPr>
                  <p:cNvPr id="78" name="Line 37">
                    <a:extLst>
                      <a:ext uri="{FF2B5EF4-FFF2-40B4-BE49-F238E27FC236}">
                        <a16:creationId xmlns:a16="http://schemas.microsoft.com/office/drawing/2014/main" id="{AA3907FD-7001-449E-B21F-68B002000D2A}"/>
                      </a:ext>
                    </a:extLst>
                  </p:cNvPr>
                  <p:cNvSpPr>
                    <a:spLocks noChangeShapeType="1"/>
                  </p:cNvSpPr>
                  <p:nvPr/>
                </p:nvSpPr>
                <p:spPr bwMode="auto">
                  <a:xfrm flipH="1">
                    <a:off x="816" y="2160"/>
                    <a:ext cx="125" cy="1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mc:Choice xmlns:a14="http://schemas.microsoft.com/office/drawing/2010/main" Requires="a14">
                  <p:sp>
                    <p:nvSpPr>
                      <p:cNvPr id="79" name="Rectangle 14">
                        <a:extLst>
                          <a:ext uri="{FF2B5EF4-FFF2-40B4-BE49-F238E27FC236}">
                            <a16:creationId xmlns:a16="http://schemas.microsoft.com/office/drawing/2014/main" id="{3B9696A8-E11C-433B-9788-3FCF4A01AFDA}"/>
                          </a:ext>
                        </a:extLst>
                      </p:cNvPr>
                      <p:cNvSpPr>
                        <a:spLocks noChangeArrowheads="1"/>
                      </p:cNvSpPr>
                      <p:nvPr/>
                    </p:nvSpPr>
                    <p:spPr bwMode="auto">
                      <a:xfrm>
                        <a:off x="811" y="2458"/>
                        <a:ext cx="341"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Para xmlns:m="http://schemas.openxmlformats.org/officeDocument/2006/math">
                            <m:oMathParaPr>
                              <m:jc m:val="centerGroup"/>
                            </m:oMathParaPr>
                            <m:oMath xmlns:m="http://schemas.openxmlformats.org/officeDocument/2006/math">
                              <m:r>
                                <a:rPr kumimoji="0" lang="en-US" altLang="zh-CN" sz="2800" b="0" i="1" smtClean="0">
                                  <a:solidFill>
                                    <a:srgbClr val="0000FF"/>
                                  </a:solidFill>
                                  <a:latin typeface="Cambria Math" panose="02040503050406030204" pitchFamily="18" charset="0"/>
                                  <a:ea typeface="+mn-ea"/>
                                </a:rPr>
                                <m:t>𝑂</m:t>
                              </m:r>
                            </m:oMath>
                          </m:oMathPara>
                        </a14:m>
                        <a:endParaRPr kumimoji="0" lang="en-US" altLang="zh-CN" sz="2800" i="1" dirty="0">
                          <a:solidFill>
                            <a:srgbClr val="0000FF"/>
                          </a:solidFill>
                          <a:latin typeface="+mn-ea"/>
                          <a:ea typeface="+mn-ea"/>
                        </a:endParaRPr>
                      </a:p>
                    </p:txBody>
                  </p:sp>
                </mc:Choice>
                <mc:Fallback>
                  <p:sp>
                    <p:nvSpPr>
                      <p:cNvPr id="79" name="Rectangle 14">
                        <a:extLst>
                          <a:ext uri="{FF2B5EF4-FFF2-40B4-BE49-F238E27FC236}">
                            <a16:creationId xmlns:a16="http://schemas.microsoft.com/office/drawing/2014/main" id="{3B9696A8-E11C-433B-9788-3FCF4A01AFDA}"/>
                          </a:ext>
                        </a:extLst>
                      </p:cNvPr>
                      <p:cNvSpPr>
                        <a:spLocks noRot="1" noChangeAspect="1" noMove="1" noResize="1" noEditPoints="1" noAdjustHandles="1" noChangeArrowheads="1" noChangeShapeType="1" noTextEdit="1"/>
                      </p:cNvSpPr>
                      <p:nvPr/>
                    </p:nvSpPr>
                    <p:spPr bwMode="auto">
                      <a:xfrm>
                        <a:off x="811" y="2458"/>
                        <a:ext cx="341" cy="330"/>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93142654-57B6-4C12-B232-6B5CE3B133ED}"/>
                        </a:ext>
                      </a:extLst>
                    </p:cNvPr>
                    <p:cNvSpPr/>
                    <p:nvPr/>
                  </p:nvSpPr>
                  <p:spPr>
                    <a:xfrm>
                      <a:off x="1876700" y="2866540"/>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40" name="矩形 39">
                      <a:extLst>
                        <a:ext uri="{FF2B5EF4-FFF2-40B4-BE49-F238E27FC236}">
                          <a16:creationId xmlns:a16="http://schemas.microsoft.com/office/drawing/2014/main" id="{AB0ACC07-D3C5-4B69-B0B8-7EA6AFFE50C0}"/>
                        </a:ext>
                      </a:extLst>
                    </p:cNvPr>
                    <p:cNvSpPr>
                      <a:spLocks noRot="1" noChangeAspect="1" noMove="1" noResize="1" noEditPoints="1" noAdjustHandles="1" noChangeArrowheads="1" noChangeShapeType="1" noTextEdit="1"/>
                    </p:cNvSpPr>
                    <p:nvPr/>
                  </p:nvSpPr>
                  <p:spPr>
                    <a:xfrm>
                      <a:off x="1876700" y="2866540"/>
                      <a:ext cx="529312" cy="575479"/>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40D80616-0576-4A80-9AAB-ED9773036F2F}"/>
                      </a:ext>
                    </a:extLst>
                  </p:cNvPr>
                  <p:cNvSpPr txBox="1"/>
                  <p:nvPr/>
                </p:nvSpPr>
                <p:spPr>
                  <a:xfrm>
                    <a:off x="1807107" y="2353043"/>
                    <a:ext cx="32034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𝐶</m:t>
                          </m:r>
                        </m:oMath>
                      </m:oMathPara>
                    </a14:m>
                    <a:endParaRPr lang="zh-CN" altLang="en-US" sz="2800" dirty="0">
                      <a:solidFill>
                        <a:srgbClr val="0000FF"/>
                      </a:solidFill>
                      <a:latin typeface="+mn-lt"/>
                      <a:ea typeface="+mn-ea"/>
                    </a:endParaRPr>
                  </a:p>
                </p:txBody>
              </p:sp>
            </mc:Choice>
            <mc:Fallback>
              <p:sp>
                <p:nvSpPr>
                  <p:cNvPr id="2" name="文本框 1">
                    <a:extLst>
                      <a:ext uri="{FF2B5EF4-FFF2-40B4-BE49-F238E27FC236}">
                        <a16:creationId xmlns:a16="http://schemas.microsoft.com/office/drawing/2014/main" id="{40D80616-0576-4A80-9AAB-ED9773036F2F}"/>
                      </a:ext>
                    </a:extLst>
                  </p:cNvPr>
                  <p:cNvSpPr txBox="1">
                    <a:spLocks noRot="1" noChangeAspect="1" noMove="1" noResize="1" noEditPoints="1" noAdjustHandles="1" noChangeArrowheads="1" noChangeShapeType="1" noTextEdit="1"/>
                  </p:cNvSpPr>
                  <p:nvPr/>
                </p:nvSpPr>
                <p:spPr>
                  <a:xfrm>
                    <a:off x="1807107" y="2353043"/>
                    <a:ext cx="320344" cy="430887"/>
                  </a:xfrm>
                  <a:prstGeom prst="rect">
                    <a:avLst/>
                  </a:prstGeom>
                  <a:blipFill>
                    <a:blip r:embed="rId10"/>
                    <a:stretch>
                      <a:fillRect/>
                    </a:stretch>
                  </a:blipFill>
                </p:spPr>
                <p:txBody>
                  <a:bodyPr/>
                  <a:lstStyle/>
                  <a:p>
                    <a:r>
                      <a:rPr lang="zh-CN" altLang="en-US">
                        <a:noFill/>
                      </a:rPr>
                      <a:t> </a:t>
                    </a:r>
                  </a:p>
                </p:txBody>
              </p:sp>
            </mc:Fallback>
          </mc:AlternateContent>
        </p:grpSp>
        <p:cxnSp>
          <p:nvCxnSpPr>
            <p:cNvPr id="7" name="直接连接符 6">
              <a:extLst>
                <a:ext uri="{FF2B5EF4-FFF2-40B4-BE49-F238E27FC236}">
                  <a16:creationId xmlns:a16="http://schemas.microsoft.com/office/drawing/2014/main" id="{39F35554-E374-48A9-BD02-A21EF50C4EF1}"/>
                </a:ext>
              </a:extLst>
            </p:cNvPr>
            <p:cNvCxnSpPr>
              <a:stCxn id="61" idx="6"/>
            </p:cNvCxnSpPr>
            <p:nvPr/>
          </p:nvCxnSpPr>
          <p:spPr>
            <a:xfrm flipH="1">
              <a:off x="1127491" y="1860125"/>
              <a:ext cx="865187" cy="400843"/>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A502BA6-628F-4A4E-87E4-06C5AB267A70}"/>
                </a:ext>
              </a:extLst>
            </p:cNvPr>
            <p:cNvCxnSpPr>
              <a:stCxn id="61" idx="7"/>
            </p:cNvCxnSpPr>
            <p:nvPr/>
          </p:nvCxnSpPr>
          <p:spPr>
            <a:xfrm>
              <a:off x="1982914" y="1835990"/>
              <a:ext cx="809865" cy="424978"/>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930FDB90-87A2-46F6-8154-7FCC3B7EE2B0}"/>
                  </a:ext>
                </a:extLst>
              </p:cNvPr>
              <p:cNvSpPr txBox="1"/>
              <p:nvPr/>
            </p:nvSpPr>
            <p:spPr>
              <a:xfrm>
                <a:off x="605858" y="1648877"/>
                <a:ext cx="2738121" cy="88101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zh-CN" altLang="en-US" sz="280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𝑂𝐴𝐵𝑂</m:t>
                          </m:r>
                        </m:sub>
                      </m:sSub>
                      <m:r>
                        <a:rPr lang="en-US" altLang="zh-CN" sz="2800" b="0" i="1" smtClean="0">
                          <a:solidFill>
                            <a:srgbClr val="0000FF"/>
                          </a:solidFill>
                          <a:latin typeface="Cambria Math" panose="02040503050406030204" pitchFamily="18" charset="0"/>
                          <a:ea typeface="+mn-ea"/>
                        </a:rPr>
                        <m:t>=</m:t>
                      </m:r>
                      <m:nary>
                        <m:naryPr>
                          <m:supHide m:val="on"/>
                          <m:ctrlPr>
                            <a:rPr lang="en-US" altLang="zh-CN" sz="2800" b="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m:t>
                          </m:r>
                        </m:sub>
                        <m:sup/>
                        <m:e>
                          <m:sSub>
                            <m:sSubPr>
                              <m:ctrlPr>
                                <a:rPr lang="en-US" altLang="zh-CN" sz="2800" b="0" i="1" smtClean="0">
                                  <a:solidFill>
                                    <a:srgbClr val="0000FF"/>
                                  </a:solidFill>
                                  <a:latin typeface="Cambria Math" panose="02040503050406030204" pitchFamily="18" charset="0"/>
                                  <a:ea typeface="+mn-ea"/>
                                </a:rPr>
                              </m:ctrlPr>
                            </m:sSubPr>
                            <m:e>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mn-ea"/>
                                </a:rPr>
                                <m:t>𝑟</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latin typeface="+mn-lt"/>
                  <a:ea typeface="+mn-ea"/>
                </a:endParaRPr>
              </a:p>
            </p:txBody>
          </p:sp>
        </mc:Choice>
        <mc:Fallback>
          <p:sp>
            <p:nvSpPr>
              <p:cNvPr id="11" name="文本框 10">
                <a:extLst>
                  <a:ext uri="{FF2B5EF4-FFF2-40B4-BE49-F238E27FC236}">
                    <a16:creationId xmlns:a16="http://schemas.microsoft.com/office/drawing/2014/main" id="{930FDB90-87A2-46F6-8154-7FCC3B7EE2B0}"/>
                  </a:ext>
                </a:extLst>
              </p:cNvPr>
              <p:cNvSpPr txBox="1">
                <a:spLocks noRot="1" noChangeAspect="1" noMove="1" noResize="1" noEditPoints="1" noAdjustHandles="1" noChangeArrowheads="1" noChangeShapeType="1" noTextEdit="1"/>
              </p:cNvSpPr>
              <p:nvPr/>
            </p:nvSpPr>
            <p:spPr>
              <a:xfrm>
                <a:off x="605858" y="1648877"/>
                <a:ext cx="2738121" cy="88101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C66DC9A9-6B19-450E-BA6E-AD51330DBBC9}"/>
                  </a:ext>
                </a:extLst>
              </p:cNvPr>
              <p:cNvSpPr txBox="1"/>
              <p:nvPr/>
            </p:nvSpPr>
            <p:spPr>
              <a:xfrm>
                <a:off x="3343979" y="1680360"/>
                <a:ext cx="1244508"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m:t>
                          </m:r>
                          <m:r>
                            <a:rPr lang="zh-CN" altLang="en-US" sz="2800" b="0" i="1" smtClean="0">
                              <a:solidFill>
                                <a:srgbClr val="0000FF"/>
                              </a:solidFill>
                              <a:latin typeface="Cambria Math" panose="02040503050406030204" pitchFamily="18" charset="0"/>
                              <a:ea typeface="+mn-ea"/>
                            </a:rPr>
                            <m:t>𝜑</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p:sp>
            <p:nvSpPr>
              <p:cNvPr id="12" name="文本框 11">
                <a:extLst>
                  <a:ext uri="{FF2B5EF4-FFF2-40B4-BE49-F238E27FC236}">
                    <a16:creationId xmlns:a16="http://schemas.microsoft.com/office/drawing/2014/main" id="{C66DC9A9-6B19-450E-BA6E-AD51330DBBC9}"/>
                  </a:ext>
                </a:extLst>
              </p:cNvPr>
              <p:cNvSpPr txBox="1">
                <a:spLocks noRot="1" noChangeAspect="1" noMove="1" noResize="1" noEditPoints="1" noAdjustHandles="1" noChangeArrowheads="1" noChangeShapeType="1" noTextEdit="1"/>
              </p:cNvSpPr>
              <p:nvPr/>
            </p:nvSpPr>
            <p:spPr>
              <a:xfrm>
                <a:off x="3343979" y="1680360"/>
                <a:ext cx="1244508" cy="81804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2" name="文本框 91">
                <a:extLst>
                  <a:ext uri="{FF2B5EF4-FFF2-40B4-BE49-F238E27FC236}">
                    <a16:creationId xmlns:a16="http://schemas.microsoft.com/office/drawing/2014/main" id="{3F368788-778E-4304-B711-0FA50F71027D}"/>
                  </a:ext>
                </a:extLst>
              </p:cNvPr>
              <p:cNvSpPr txBox="1"/>
              <p:nvPr/>
            </p:nvSpPr>
            <p:spPr>
              <a:xfrm>
                <a:off x="605858" y="3593554"/>
                <a:ext cx="4198585" cy="97135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zh-CN" altLang="en-US" sz="280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𝑂𝐴</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𝐵</m:t>
                          </m:r>
                          <m:r>
                            <a:rPr lang="en-US" altLang="zh-CN" sz="2800" i="1">
                              <a:solidFill>
                                <a:srgbClr val="0000FF"/>
                              </a:solidFill>
                              <a:latin typeface="Cambria Math" panose="02040503050406030204" pitchFamily="18" charset="0"/>
                            </a:rPr>
                            <m:t>𝑂</m:t>
                          </m:r>
                        </m:sub>
                      </m:sSub>
                      <m:r>
                        <a:rPr lang="en-US" altLang="zh-CN" sz="2800" b="0" i="1" smtClean="0">
                          <a:solidFill>
                            <a:srgbClr val="0000FF"/>
                          </a:solidFill>
                          <a:latin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mn-ea"/>
                            </a:rPr>
                          </m:ctrlPr>
                        </m:naryPr>
                        <m:sub>
                          <m:r>
                            <m:rPr>
                              <m:brk m:alnAt="23"/>
                            </m:rPr>
                            <a:rPr lang="en-US" altLang="zh-CN" sz="2800" b="0" i="1" smtClean="0">
                              <a:solidFill>
                                <a:srgbClr val="0000FF"/>
                              </a:solidFill>
                              <a:latin typeface="Cambria Math" panose="02040503050406030204" pitchFamily="18" charset="0"/>
                              <a:ea typeface="+mn-ea"/>
                            </a:rPr>
                            <m:t>𝑂</m:t>
                          </m:r>
                        </m:sub>
                        <m:sup>
                          <m:r>
                            <a:rPr lang="en-US" altLang="zh-CN" sz="2800" b="0" i="1" smtClean="0">
                              <a:solidFill>
                                <a:srgbClr val="0000FF"/>
                              </a:solidFill>
                              <a:latin typeface="Cambria Math" panose="02040503050406030204" pitchFamily="18" charset="0"/>
                              <a:ea typeface="+mn-ea"/>
                            </a:rPr>
                            <m:t>𝐴</m:t>
                          </m:r>
                        </m:sup>
                        <m:e>
                          <m:sSub>
                            <m:sSubPr>
                              <m:ctrlPr>
                                <a:rPr lang="en-US" altLang="zh-CN" sz="2800" i="1">
                                  <a:solidFill>
                                    <a:srgbClr val="0000FF"/>
                                  </a:solidFill>
                                  <a:latin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rPr>
                                <m:t>𝑟</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p:sp>
            <p:nvSpPr>
              <p:cNvPr id="92" name="文本框 91">
                <a:extLst>
                  <a:ext uri="{FF2B5EF4-FFF2-40B4-BE49-F238E27FC236}">
                    <a16:creationId xmlns:a16="http://schemas.microsoft.com/office/drawing/2014/main" id="{3F368788-778E-4304-B711-0FA50F71027D}"/>
                  </a:ext>
                </a:extLst>
              </p:cNvPr>
              <p:cNvSpPr txBox="1">
                <a:spLocks noRot="1" noChangeAspect="1" noMove="1" noResize="1" noEditPoints="1" noAdjustHandles="1" noChangeArrowheads="1" noChangeShapeType="1" noTextEdit="1"/>
              </p:cNvSpPr>
              <p:nvPr/>
            </p:nvSpPr>
            <p:spPr>
              <a:xfrm>
                <a:off x="605858" y="3593554"/>
                <a:ext cx="4198585" cy="97135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3" name="文本框 92">
                <a:extLst>
                  <a:ext uri="{FF2B5EF4-FFF2-40B4-BE49-F238E27FC236}">
                    <a16:creationId xmlns:a16="http://schemas.microsoft.com/office/drawing/2014/main" id="{2EAFAD4B-4CFC-491D-87F2-F9BC3DB04E0B}"/>
                  </a:ext>
                </a:extLst>
              </p:cNvPr>
              <p:cNvSpPr txBox="1"/>
              <p:nvPr/>
            </p:nvSpPr>
            <p:spPr>
              <a:xfrm>
                <a:off x="605858" y="4666552"/>
                <a:ext cx="2669064"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zh-CN" altLang="en-US" sz="280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𝐴𝐵</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𝑑𝐵</m:t>
                          </m:r>
                        </m:num>
                        <m:den>
                          <m:r>
                            <a:rPr lang="en-US" altLang="zh-CN" sz="2800" b="0" i="1" smtClean="0">
                              <a:solidFill>
                                <a:srgbClr val="0000FF"/>
                              </a:solidFill>
                              <a:latin typeface="Cambria Math" panose="02040503050406030204" pitchFamily="18" charset="0"/>
                              <a:ea typeface="+mn-ea"/>
                            </a:rPr>
                            <m:t>𝑑𝑡</m:t>
                          </m:r>
                        </m:den>
                      </m:f>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𝑆</m:t>
                          </m:r>
                        </m:e>
                        <m:sub>
                          <m:r>
                            <a:rPr lang="zh-CN" altLang="en-US" sz="280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𝐴𝐵</m:t>
                          </m:r>
                          <m:r>
                            <a:rPr lang="en-US" altLang="zh-CN" sz="2800" b="0" i="1" smtClean="0">
                              <a:solidFill>
                                <a:srgbClr val="0000FF"/>
                              </a:solidFill>
                              <a:latin typeface="Cambria Math" panose="02040503050406030204" pitchFamily="18" charset="0"/>
                            </a:rPr>
                            <m:t>𝑂</m:t>
                          </m:r>
                        </m:sub>
                      </m:sSub>
                    </m:oMath>
                  </m:oMathPara>
                </a14:m>
                <a:endParaRPr lang="zh-CN" altLang="en-US" sz="2800" dirty="0">
                  <a:solidFill>
                    <a:srgbClr val="0000FF"/>
                  </a:solidFill>
                  <a:latin typeface="+mn-lt"/>
                  <a:ea typeface="+mn-ea"/>
                </a:endParaRPr>
              </a:p>
            </p:txBody>
          </p:sp>
        </mc:Choice>
        <mc:Fallback>
          <p:sp>
            <p:nvSpPr>
              <p:cNvPr id="93" name="文本框 92">
                <a:extLst>
                  <a:ext uri="{FF2B5EF4-FFF2-40B4-BE49-F238E27FC236}">
                    <a16:creationId xmlns:a16="http://schemas.microsoft.com/office/drawing/2014/main" id="{2EAFAD4B-4CFC-491D-87F2-F9BC3DB04E0B}"/>
                  </a:ext>
                </a:extLst>
              </p:cNvPr>
              <p:cNvSpPr txBox="1">
                <a:spLocks noRot="1" noChangeAspect="1" noMove="1" noResize="1" noEditPoints="1" noAdjustHandles="1" noChangeArrowheads="1" noChangeShapeType="1" noTextEdit="1"/>
              </p:cNvSpPr>
              <p:nvPr/>
            </p:nvSpPr>
            <p:spPr>
              <a:xfrm>
                <a:off x="605858" y="4666552"/>
                <a:ext cx="2669064" cy="81804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4" name="文本框 93">
                <a:extLst>
                  <a:ext uri="{FF2B5EF4-FFF2-40B4-BE49-F238E27FC236}">
                    <a16:creationId xmlns:a16="http://schemas.microsoft.com/office/drawing/2014/main" id="{BA3277D6-6971-48AB-B14B-18D5B7D4480C}"/>
                  </a:ext>
                </a:extLst>
              </p:cNvPr>
              <p:cNvSpPr txBox="1"/>
              <p:nvPr/>
            </p:nvSpPr>
            <p:spPr>
              <a:xfrm>
                <a:off x="4501683" y="4666552"/>
                <a:ext cx="2982355"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zh-CN" altLang="en-US" sz="280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𝐴𝐶𝐵</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𝑑𝐵</m:t>
                          </m:r>
                        </m:num>
                        <m:den>
                          <m:r>
                            <a:rPr lang="en-US" altLang="zh-CN" sz="2800" b="0" i="1" smtClean="0">
                              <a:solidFill>
                                <a:srgbClr val="0000FF"/>
                              </a:solidFill>
                              <a:latin typeface="Cambria Math" panose="02040503050406030204" pitchFamily="18" charset="0"/>
                              <a:ea typeface="+mn-ea"/>
                            </a:rPr>
                            <m:t>𝑑𝑡</m:t>
                          </m:r>
                        </m:den>
                      </m:f>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b="0" i="1" smtClean="0">
                              <a:solidFill>
                                <a:srgbClr val="0000FF"/>
                              </a:solidFill>
                              <a:latin typeface="Cambria Math" panose="02040503050406030204" pitchFamily="18" charset="0"/>
                            </a:rPr>
                            <m:t>𝑆</m:t>
                          </m:r>
                        </m:e>
                        <m:sub>
                          <m:r>
                            <a:rPr lang="en-US" altLang="zh-CN" sz="2800" i="1">
                              <a:solidFill>
                                <a:srgbClr val="0000FF"/>
                              </a:solidFill>
                              <a:latin typeface="Cambria Math" panose="02040503050406030204" pitchFamily="18" charset="0"/>
                            </a:rPr>
                            <m:t>𝐴</m:t>
                          </m:r>
                          <m:r>
                            <a:rPr lang="en-US" altLang="zh-CN" sz="2800" b="0" i="1" smtClean="0">
                              <a:solidFill>
                                <a:srgbClr val="0000FF"/>
                              </a:solidFill>
                              <a:latin typeface="Cambria Math" panose="02040503050406030204" pitchFamily="18" charset="0"/>
                            </a:rPr>
                            <m:t>𝐶</m:t>
                          </m:r>
                          <m:r>
                            <a:rPr lang="en-US" altLang="zh-CN" sz="2800" i="1">
                              <a:solidFill>
                                <a:srgbClr val="0000FF"/>
                              </a:solidFill>
                              <a:latin typeface="Cambria Math" panose="02040503050406030204" pitchFamily="18" charset="0"/>
                            </a:rPr>
                            <m:t>𝐵</m:t>
                          </m:r>
                          <m:r>
                            <a:rPr lang="en-US" altLang="zh-CN" sz="2800" b="0" i="1" smtClean="0">
                              <a:solidFill>
                                <a:srgbClr val="0000FF"/>
                              </a:solidFill>
                              <a:latin typeface="Cambria Math" panose="02040503050406030204" pitchFamily="18" charset="0"/>
                            </a:rPr>
                            <m:t>𝑂𝐴</m:t>
                          </m:r>
                        </m:sub>
                      </m:sSub>
                    </m:oMath>
                  </m:oMathPara>
                </a14:m>
                <a:endParaRPr lang="zh-CN" altLang="en-US" sz="2800" dirty="0">
                  <a:solidFill>
                    <a:srgbClr val="0000FF"/>
                  </a:solidFill>
                  <a:latin typeface="+mn-lt"/>
                  <a:ea typeface="+mn-ea"/>
                </a:endParaRPr>
              </a:p>
            </p:txBody>
          </p:sp>
        </mc:Choice>
        <mc:Fallback>
          <p:sp>
            <p:nvSpPr>
              <p:cNvPr id="94" name="文本框 93">
                <a:extLst>
                  <a:ext uri="{FF2B5EF4-FFF2-40B4-BE49-F238E27FC236}">
                    <a16:creationId xmlns:a16="http://schemas.microsoft.com/office/drawing/2014/main" id="{BA3277D6-6971-48AB-B14B-18D5B7D4480C}"/>
                  </a:ext>
                </a:extLst>
              </p:cNvPr>
              <p:cNvSpPr txBox="1">
                <a:spLocks noRot="1" noChangeAspect="1" noMove="1" noResize="1" noEditPoints="1" noAdjustHandles="1" noChangeArrowheads="1" noChangeShapeType="1" noTextEdit="1"/>
              </p:cNvSpPr>
              <p:nvPr/>
            </p:nvSpPr>
            <p:spPr>
              <a:xfrm>
                <a:off x="4501683" y="4666552"/>
                <a:ext cx="2982355" cy="818044"/>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2337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8722"/>
                                        </p:tgtEl>
                                        <p:attrNameLst>
                                          <p:attrName>style.visibility</p:attrName>
                                        </p:attrNameLst>
                                      </p:cBhvr>
                                      <p:to>
                                        <p:strVal val="visible"/>
                                      </p:to>
                                    </p:set>
                                    <p:animEffect transition="in" filter="wipe(left)">
                                      <p:cBhvr>
                                        <p:cTn id="12" dur="500"/>
                                        <p:tgtEl>
                                          <p:spTgt spid="1587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wipe(left)">
                                      <p:cBhvr>
                                        <p:cTn id="27" dur="500"/>
                                        <p:tgtEl>
                                          <p:spTgt spid="9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wipe(left)">
                                      <p:cBhvr>
                                        <p:cTn id="32" dur="500"/>
                                        <p:tgtEl>
                                          <p:spTgt spid="9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8731"/>
                                        </p:tgtEl>
                                        <p:attrNameLst>
                                          <p:attrName>style.visibility</p:attrName>
                                        </p:attrNameLst>
                                      </p:cBhvr>
                                      <p:to>
                                        <p:strVal val="visible"/>
                                      </p:to>
                                    </p:set>
                                    <p:animEffect transition="in" filter="wipe(left)">
                                      <p:cBhvr>
                                        <p:cTn id="37" dur="500"/>
                                        <p:tgtEl>
                                          <p:spTgt spid="1587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8732"/>
                                        </p:tgtEl>
                                        <p:attrNameLst>
                                          <p:attrName>style.visibility</p:attrName>
                                        </p:attrNameLst>
                                      </p:cBhvr>
                                      <p:to>
                                        <p:strVal val="visible"/>
                                      </p:to>
                                    </p:set>
                                    <p:animEffect transition="in" filter="wipe(left)">
                                      <p:cBhvr>
                                        <p:cTn id="42" dur="500"/>
                                        <p:tgtEl>
                                          <p:spTgt spid="1587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93"/>
                                        </p:tgtEl>
                                        <p:attrNameLst>
                                          <p:attrName>style.visibility</p:attrName>
                                        </p:attrNameLst>
                                      </p:cBhvr>
                                      <p:to>
                                        <p:strVal val="visible"/>
                                      </p:to>
                                    </p:set>
                                    <p:animEffect transition="in" filter="wipe(left)">
                                      <p:cBhvr>
                                        <p:cTn id="47" dur="500"/>
                                        <p:tgtEl>
                                          <p:spTgt spid="9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8734"/>
                                        </p:tgtEl>
                                        <p:attrNameLst>
                                          <p:attrName>style.visibility</p:attrName>
                                        </p:attrNameLst>
                                      </p:cBhvr>
                                      <p:to>
                                        <p:strVal val="visible"/>
                                      </p:to>
                                    </p:set>
                                    <p:animEffect transition="in" filter="wipe(left)">
                                      <p:cBhvr>
                                        <p:cTn id="52" dur="500"/>
                                        <p:tgtEl>
                                          <p:spTgt spid="1587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94"/>
                                        </p:tgtEl>
                                        <p:attrNameLst>
                                          <p:attrName>style.visibility</p:attrName>
                                        </p:attrNameLst>
                                      </p:cBhvr>
                                      <p:to>
                                        <p:strVal val="visible"/>
                                      </p:to>
                                    </p:set>
                                    <p:animEffect transition="in" filter="wipe(left)">
                                      <p:cBhvr>
                                        <p:cTn id="57" dur="500"/>
                                        <p:tgtEl>
                                          <p:spTgt spid="9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158722" grpId="0"/>
      <p:bldP spid="40" grpId="0"/>
      <p:bldP spid="158734" grpId="0"/>
      <p:bldP spid="158731" grpId="0" animBg="1"/>
      <p:bldP spid="158732" grpId="0" animBg="1"/>
      <p:bldP spid="11" grpId="0"/>
      <p:bldP spid="12" grpId="0"/>
      <p:bldP spid="92" grpId="0"/>
      <p:bldP spid="93" grpId="0"/>
      <p:bldP spid="9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29"/>
          <p:cNvSpPr>
            <a:spLocks noChangeArrowheads="1"/>
          </p:cNvSpPr>
          <p:nvPr/>
        </p:nvSpPr>
        <p:spPr bwMode="auto">
          <a:xfrm>
            <a:off x="784066" y="4722550"/>
            <a:ext cx="533400" cy="533400"/>
          </a:xfrm>
          <a:prstGeom prst="star5">
            <a:avLst/>
          </a:prstGeom>
          <a:gradFill rotWithShape="0">
            <a:gsLst>
              <a:gs pos="0">
                <a:srgbClr val="FFFFFF"/>
              </a:gs>
              <a:gs pos="100000">
                <a:srgbClr val="FF0000"/>
              </a:gs>
            </a:gsLst>
            <a:path path="shape">
              <a:fillToRect l="50000" t="50000" r="50000" b="50000"/>
            </a:path>
          </a:gradFill>
          <a:ln w="9525">
            <a:solidFill>
              <a:srgbClr val="FF0000"/>
            </a:solidFill>
            <a:miter lim="800000"/>
            <a:headEnd/>
            <a:tailEnd type="none" w="sm" len="lg"/>
          </a:ln>
          <a:effectLst/>
        </p:spPr>
        <p:txBody>
          <a:bodyPr wrap="none" anchor="ctr"/>
          <a:lstStyle/>
          <a:p>
            <a:pPr algn="just">
              <a:defRPr/>
            </a:pPr>
            <a:endParaRPr lang="zh-CN" altLang="en-US" sz="2800">
              <a:solidFill>
                <a:srgbClr val="0000FF"/>
              </a:solidFill>
              <a:latin typeface="+mn-ea"/>
              <a:ea typeface="+mn-ea"/>
            </a:endParaRPr>
          </a:p>
        </p:txBody>
      </p:sp>
      <p:grpSp>
        <p:nvGrpSpPr>
          <p:cNvPr id="9" name="组合 8">
            <a:extLst>
              <a:ext uri="{FF2B5EF4-FFF2-40B4-BE49-F238E27FC236}">
                <a16:creationId xmlns:a16="http://schemas.microsoft.com/office/drawing/2014/main" id="{E8C628D4-0343-4996-AC8C-74B4B2072715}"/>
              </a:ext>
            </a:extLst>
          </p:cNvPr>
          <p:cNvGrpSpPr/>
          <p:nvPr/>
        </p:nvGrpSpPr>
        <p:grpSpPr>
          <a:xfrm>
            <a:off x="638907" y="568569"/>
            <a:ext cx="10804947" cy="5638800"/>
            <a:chOff x="638907" y="568569"/>
            <a:chExt cx="10804947" cy="5638800"/>
          </a:xfrm>
        </p:grpSpPr>
        <mc:AlternateContent xmlns:mc="http://schemas.openxmlformats.org/markup-compatibility/2006">
          <mc:Choice xmlns:a14="http://schemas.microsoft.com/office/drawing/2010/main" Requires="a14">
            <p:sp>
              <p:nvSpPr>
                <p:cNvPr id="160770" name="Rectangle 2"/>
                <p:cNvSpPr>
                  <a:spLocks noChangeArrowheads="1"/>
                </p:cNvSpPr>
                <p:nvPr/>
              </p:nvSpPr>
              <p:spPr bwMode="auto">
                <a:xfrm>
                  <a:off x="638907" y="568569"/>
                  <a:ext cx="10804947" cy="480862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0"/>
                    </a:spcBef>
                    <a:buClrTx/>
                    <a:buFontTx/>
                    <a:buNone/>
                  </a:pPr>
                  <a:r>
                    <a:rPr lang="zh-CN" altLang="en-US" sz="2800" dirty="0">
                      <a:solidFill>
                        <a:srgbClr val="0000FF"/>
                      </a:solidFill>
                      <a:latin typeface="+mn-ea"/>
                      <a:ea typeface="+mn-ea"/>
                    </a:rPr>
                    <a:t>例：在圆柱形空间内有一磁感应强度为</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0000FF"/>
                      </a:solidFill>
                      <a:latin typeface="+mn-ea"/>
                      <a:ea typeface="+mn-ea"/>
                    </a:rPr>
                    <a:t>的匀强磁场，如图。</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0000FF"/>
                      </a:solidFill>
                      <a:latin typeface="+mn-ea"/>
                      <a:ea typeface="+mn-ea"/>
                    </a:rPr>
                    <a:t>的大小以速率</a:t>
                  </a:r>
                  <a14:m>
                    <m:oMath xmlns:m="http://schemas.openxmlformats.org/officeDocument/2006/math">
                      <m:r>
                        <a:rPr lang="en-US" altLang="zh-CN" sz="2800" b="0" i="1" smtClean="0">
                          <a:solidFill>
                            <a:srgbClr val="0000FF"/>
                          </a:solidFill>
                          <a:latin typeface="Cambria Math" panose="02040503050406030204" pitchFamily="18" charset="0"/>
                          <a:ea typeface="+mn-ea"/>
                        </a:rPr>
                        <m:t>𝑑𝐵</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𝑑𝑡</m:t>
                      </m:r>
                      <m:r>
                        <a:rPr lang="en-US" altLang="zh-CN" sz="2800" b="0" i="1" smtClean="0">
                          <a:solidFill>
                            <a:srgbClr val="0000FF"/>
                          </a:solidFill>
                          <a:latin typeface="Cambria Math" panose="02040503050406030204" pitchFamily="18" charset="0"/>
                          <a:ea typeface="+mn-ea"/>
                        </a:rPr>
                        <m:t>&gt;0</m:t>
                      </m:r>
                    </m:oMath>
                  </a14:m>
                  <a:r>
                    <a:rPr lang="zh-CN" altLang="en-US" sz="2800" dirty="0">
                      <a:solidFill>
                        <a:srgbClr val="0000FF"/>
                      </a:solidFill>
                      <a:latin typeface="+mn-ea"/>
                      <a:ea typeface="+mn-ea"/>
                    </a:rPr>
                    <a:t>变化，有一长度为</a:t>
                  </a:r>
                  <a14:m>
                    <m:oMath xmlns:m="http://schemas.openxmlformats.org/officeDocument/2006/math">
                      <m:r>
                        <a:rPr lang="en-US" altLang="zh-CN" sz="2800" b="0" i="1" smtClean="0">
                          <a:solidFill>
                            <a:srgbClr val="0000FF"/>
                          </a:solidFill>
                          <a:latin typeface="Cambria Math" panose="02040503050406030204" pitchFamily="18" charset="0"/>
                          <a:ea typeface="+mn-ea"/>
                        </a:rPr>
                        <m:t>𝑙</m:t>
                      </m:r>
                    </m:oMath>
                  </a14:m>
                  <a:r>
                    <a:rPr lang="zh-CN" altLang="en-US" sz="2800" dirty="0">
                      <a:solidFill>
                        <a:srgbClr val="0000FF"/>
                      </a:solidFill>
                      <a:latin typeface="+mn-ea"/>
                      <a:ea typeface="+mn-ea"/>
                    </a:rPr>
                    <a:t>的金属棒先后放在磁场的两个不同位置1（</a:t>
                  </a:r>
                  <a14:m>
                    <m:oMath xmlns:m="http://schemas.openxmlformats.org/officeDocument/2006/math">
                      <m:r>
                        <a:rPr lang="en-US" altLang="zh-CN" sz="2800" b="0" i="1" smtClean="0">
                          <a:solidFill>
                            <a:srgbClr val="0000FF"/>
                          </a:solidFill>
                          <a:latin typeface="Cambria Math" panose="02040503050406030204" pitchFamily="18" charset="0"/>
                          <a:ea typeface="+mn-ea"/>
                        </a:rPr>
                        <m:t>𝑎𝑏</m:t>
                      </m:r>
                    </m:oMath>
                  </a14:m>
                  <a:r>
                    <a:rPr lang="en-US" altLang="zh-CN" sz="2800" dirty="0">
                      <a:solidFill>
                        <a:srgbClr val="0000FF"/>
                      </a:solidFill>
                      <a:latin typeface="+mn-ea"/>
                      <a:ea typeface="+mn-ea"/>
                    </a:rPr>
                    <a:t>）</a:t>
                  </a:r>
                  <a:r>
                    <a:rPr lang="zh-CN" altLang="en-US" sz="2800" dirty="0">
                      <a:solidFill>
                        <a:srgbClr val="0000FF"/>
                      </a:solidFill>
                      <a:latin typeface="+mn-ea"/>
                      <a:ea typeface="+mn-ea"/>
                    </a:rPr>
                    <a:t>和2（</a:t>
                  </a:r>
                  <a14:m>
                    <m:oMath xmlns:m="http://schemas.openxmlformats.org/officeDocument/2006/math">
                      <m:sSup>
                        <m:sSupPr>
                          <m:ctrlPr>
                            <a:rPr lang="en-US" altLang="zh-CN" sz="2800" b="0" i="1" smtClean="0">
                              <a:solidFill>
                                <a:srgbClr val="0000FF"/>
                              </a:solidFill>
                              <a:latin typeface="Cambria Math" panose="02040503050406030204" pitchFamily="18" charset="0"/>
                              <a:ea typeface="+mn-ea"/>
                            </a:rPr>
                          </m:ctrlPr>
                        </m:sSupPr>
                        <m:e>
                          <m:r>
                            <a:rPr lang="en-US" altLang="zh-CN" sz="2800" b="0" i="1" smtClean="0">
                              <a:solidFill>
                                <a:srgbClr val="0000FF"/>
                              </a:solidFill>
                              <a:latin typeface="Cambria Math" panose="02040503050406030204" pitchFamily="18" charset="0"/>
                              <a:ea typeface="+mn-ea"/>
                            </a:rPr>
                            <m:t>𝑎</m:t>
                          </m:r>
                        </m:e>
                        <m:sup>
                          <m:r>
                            <a:rPr lang="en-US" altLang="zh-CN" sz="2800" b="0" i="1" smtClean="0">
                              <a:solidFill>
                                <a:srgbClr val="0000FF"/>
                              </a:solidFill>
                              <a:latin typeface="Cambria Math" panose="02040503050406030204" pitchFamily="18" charset="0"/>
                              <a:ea typeface="+mn-ea"/>
                            </a:rPr>
                            <m:t>′</m:t>
                          </m:r>
                        </m:sup>
                      </m:sSup>
                      <m:r>
                        <a:rPr lang="en-US" altLang="zh-CN" sz="2800" b="0" i="1" smtClean="0">
                          <a:solidFill>
                            <a:srgbClr val="0000FF"/>
                          </a:solidFill>
                          <a:latin typeface="Cambria Math" panose="02040503050406030204" pitchFamily="18" charset="0"/>
                          <a:ea typeface="+mn-ea"/>
                        </a:rPr>
                        <m:t>𝑏</m:t>
                      </m:r>
                      <m:r>
                        <a:rPr lang="en-US" altLang="zh-CN" sz="2800" b="0" i="1" smtClean="0">
                          <a:solidFill>
                            <a:srgbClr val="0000FF"/>
                          </a:solidFill>
                          <a:latin typeface="Cambria Math" panose="02040503050406030204" pitchFamily="18" charset="0"/>
                          <a:ea typeface="+mn-ea"/>
                        </a:rPr>
                        <m:t>′</m:t>
                      </m:r>
                    </m:oMath>
                  </a14:m>
                  <a:r>
                    <a:rPr lang="zh-CN" altLang="en-US" sz="2800" dirty="0">
                      <a:solidFill>
                        <a:srgbClr val="0000FF"/>
                      </a:solidFill>
                      <a:latin typeface="+mn-ea"/>
                      <a:ea typeface="+mn-ea"/>
                    </a:rPr>
                    <a:t>），则该棒放在这两个位置时棒内的感应电动势满足</a:t>
                  </a:r>
                </a:p>
                <a:p>
                  <a:pPr algn="just">
                    <a:lnSpc>
                      <a:spcPct val="150000"/>
                    </a:lnSpc>
                    <a:spcBef>
                      <a:spcPct val="0"/>
                    </a:spcBef>
                    <a:buClrTx/>
                    <a:buFontTx/>
                    <a:buNone/>
                  </a:pPr>
                  <a:r>
                    <a:rPr lang="zh-CN" altLang="en-US" sz="2800" dirty="0">
                      <a:solidFill>
                        <a:srgbClr val="0000FF"/>
                      </a:solidFill>
                      <a:latin typeface="+mn-ea"/>
                      <a:ea typeface="+mn-ea"/>
                    </a:rPr>
                    <a:t>      （</a:t>
                  </a:r>
                  <a:r>
                    <a:rPr lang="en-US" altLang="zh-CN" sz="2800" dirty="0">
                      <a:solidFill>
                        <a:srgbClr val="0000FF"/>
                      </a:solidFill>
                      <a:latin typeface="+mn-ea"/>
                      <a:ea typeface="+mn-ea"/>
                    </a:rPr>
                    <a:t>A）</a:t>
                  </a:r>
                </a:p>
                <a:p>
                  <a:pPr algn="just">
                    <a:lnSpc>
                      <a:spcPct val="150000"/>
                    </a:lnSpc>
                    <a:spcBef>
                      <a:spcPct val="0"/>
                    </a:spcBef>
                    <a:buClrTx/>
                    <a:buFontTx/>
                    <a:buNone/>
                  </a:pPr>
                  <a:r>
                    <a:rPr lang="en-US" altLang="zh-CN" sz="2800" dirty="0">
                      <a:solidFill>
                        <a:srgbClr val="0000FF"/>
                      </a:solidFill>
                      <a:latin typeface="+mn-ea"/>
                      <a:ea typeface="+mn-ea"/>
                    </a:rPr>
                    <a:t>      （B）</a:t>
                  </a:r>
                </a:p>
                <a:p>
                  <a:pPr algn="just">
                    <a:lnSpc>
                      <a:spcPct val="150000"/>
                    </a:lnSpc>
                    <a:spcBef>
                      <a:spcPct val="0"/>
                    </a:spcBef>
                    <a:buClrTx/>
                    <a:buFontTx/>
                    <a:buNone/>
                  </a:pPr>
                  <a:r>
                    <a:rPr lang="en-US" altLang="zh-CN" sz="2800" dirty="0">
                      <a:solidFill>
                        <a:srgbClr val="0000FF"/>
                      </a:solidFill>
                      <a:latin typeface="+mn-ea"/>
                      <a:ea typeface="+mn-ea"/>
                    </a:rPr>
                    <a:t>      （C）</a:t>
                  </a:r>
                </a:p>
                <a:p>
                  <a:pPr algn="just">
                    <a:lnSpc>
                      <a:spcPct val="150000"/>
                    </a:lnSpc>
                    <a:spcBef>
                      <a:spcPct val="0"/>
                    </a:spcBef>
                    <a:buClrTx/>
                    <a:buFontTx/>
                    <a:buNone/>
                  </a:pPr>
                  <a:r>
                    <a:rPr lang="en-US" altLang="zh-CN" sz="2800" dirty="0">
                      <a:solidFill>
                        <a:srgbClr val="0000FF"/>
                      </a:solidFill>
                      <a:latin typeface="+mn-ea"/>
                      <a:ea typeface="+mn-ea"/>
                    </a:rPr>
                    <a:t>      （D）</a:t>
                  </a:r>
                </a:p>
              </p:txBody>
            </p:sp>
          </mc:Choice>
          <mc:Fallback>
            <p:sp>
              <p:nvSpPr>
                <p:cNvPr id="160770" name="Rectangle 2"/>
                <p:cNvSpPr>
                  <a:spLocks noRot="1" noChangeAspect="1" noMove="1" noResize="1" noEditPoints="1" noAdjustHandles="1" noChangeArrowheads="1" noChangeShapeType="1" noTextEdit="1"/>
                </p:cNvSpPr>
                <p:nvPr/>
              </p:nvSpPr>
              <p:spPr bwMode="auto">
                <a:xfrm>
                  <a:off x="638907" y="568569"/>
                  <a:ext cx="10804947" cy="4808624"/>
                </a:xfrm>
                <a:prstGeom prst="rect">
                  <a:avLst/>
                </a:prstGeom>
                <a:blipFill>
                  <a:blip r:embed="rId3"/>
                  <a:stretch>
                    <a:fillRect l="-1185" r="-1129" b="-101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8E119849-33EC-4810-BCA0-73BC79973F4F}"/>
                </a:ext>
              </a:extLst>
            </p:cNvPr>
            <p:cNvGrpSpPr/>
            <p:nvPr/>
          </p:nvGrpSpPr>
          <p:grpSpPr>
            <a:xfrm>
              <a:off x="5287108" y="2930769"/>
              <a:ext cx="3276600" cy="3276600"/>
              <a:chOff x="5287108" y="2930769"/>
              <a:chExt cx="3276600" cy="3276600"/>
            </a:xfrm>
          </p:grpSpPr>
          <p:grpSp>
            <p:nvGrpSpPr>
              <p:cNvPr id="160780" name="Group 39"/>
              <p:cNvGrpSpPr>
                <a:grpSpLocks/>
              </p:cNvGrpSpPr>
              <p:nvPr/>
            </p:nvGrpSpPr>
            <p:grpSpPr bwMode="auto">
              <a:xfrm>
                <a:off x="5287108" y="2930769"/>
                <a:ext cx="3276600" cy="3276600"/>
                <a:chOff x="3072" y="1824"/>
                <a:chExt cx="2064" cy="2064"/>
              </a:xfrm>
            </p:grpSpPr>
            <p:sp>
              <p:nvSpPr>
                <p:cNvPr id="160781" name="Rectangle 12"/>
                <p:cNvSpPr>
                  <a:spLocks noChangeArrowheads="1"/>
                </p:cNvSpPr>
                <p:nvPr/>
              </p:nvSpPr>
              <p:spPr bwMode="auto">
                <a:xfrm>
                  <a:off x="3072" y="1824"/>
                  <a:ext cx="2064" cy="2064"/>
                </a:xfrm>
                <a:prstGeom prst="rect">
                  <a:avLst/>
                </a:prstGeom>
                <a:solidFill>
                  <a:srgbClr val="FFFFFF"/>
                </a:soli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60782" name="Text Box 35"/>
                <p:cNvSpPr txBox="1">
                  <a:spLocks noChangeArrowheads="1"/>
                </p:cNvSpPr>
                <p:nvPr/>
              </p:nvSpPr>
              <p:spPr bwMode="auto">
                <a:xfrm>
                  <a:off x="3384" y="1924"/>
                  <a:ext cx="1632" cy="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400" dirty="0">
                      <a:solidFill>
                        <a:srgbClr val="0000FF"/>
                      </a:solidFill>
                      <a:latin typeface="+mn-ea"/>
                      <a:ea typeface="+mn-ea"/>
                    </a:rPr>
                    <a:t>       </a:t>
                  </a:r>
                  <a:r>
                    <a:rPr kumimoji="0" lang="en-US" altLang="zh-CN" sz="2400" dirty="0">
                      <a:solidFill>
                        <a:srgbClr val="0000FF"/>
                      </a:solidFill>
                      <a:latin typeface="+mn-ea"/>
                      <a:ea typeface="+mn-ea"/>
                    </a:rPr>
                    <a:t>x    </a:t>
                  </a:r>
                  <a:r>
                    <a:rPr kumimoji="0" lang="en-US" altLang="zh-CN" sz="2400" dirty="0" err="1">
                      <a:solidFill>
                        <a:srgbClr val="0000FF"/>
                      </a:solidFill>
                      <a:latin typeface="+mn-ea"/>
                      <a:ea typeface="+mn-ea"/>
                    </a:rPr>
                    <a:t>x</a:t>
                  </a:r>
                  <a:r>
                    <a:rPr kumimoji="0" lang="en-US" altLang="zh-CN" sz="2400" dirty="0">
                      <a:solidFill>
                        <a:srgbClr val="0000FF"/>
                      </a:solidFill>
                      <a:latin typeface="+mn-ea"/>
                      <a:ea typeface="+mn-ea"/>
                    </a:rPr>
                    <a:t>   </a:t>
                  </a:r>
                </a:p>
                <a:p>
                  <a:pPr algn="just">
                    <a:spcBef>
                      <a:spcPct val="50000"/>
                    </a:spcBef>
                    <a:buClrTx/>
                    <a:buFontTx/>
                    <a:buNone/>
                  </a:pPr>
                  <a:r>
                    <a:rPr kumimoji="0" lang="en-US" altLang="zh-CN" sz="2400" dirty="0">
                      <a:solidFill>
                        <a:srgbClr val="0000FF"/>
                      </a:solidFill>
                      <a:latin typeface="+mn-ea"/>
                      <a:ea typeface="+mn-ea"/>
                    </a:rPr>
                    <a:t>  x    </a:t>
                  </a:r>
                  <a:r>
                    <a:rPr kumimoji="0" lang="en-US" altLang="zh-CN" sz="2400" dirty="0" err="1">
                      <a:solidFill>
                        <a:srgbClr val="0000FF"/>
                      </a:solidFill>
                      <a:latin typeface="+mn-ea"/>
                      <a:ea typeface="+mn-ea"/>
                    </a:rPr>
                    <a:t>x</a:t>
                  </a:r>
                  <a:r>
                    <a:rPr kumimoji="0" lang="en-US" altLang="zh-CN" sz="2400" dirty="0">
                      <a:solidFill>
                        <a:srgbClr val="0000FF"/>
                      </a:solidFill>
                      <a:latin typeface="+mn-ea"/>
                      <a:ea typeface="+mn-ea"/>
                    </a:rPr>
                    <a:t>    </a:t>
                  </a:r>
                  <a:r>
                    <a:rPr kumimoji="0" lang="en-US" altLang="zh-CN" sz="2400" dirty="0" err="1">
                      <a:solidFill>
                        <a:srgbClr val="0000FF"/>
                      </a:solidFill>
                      <a:latin typeface="+mn-ea"/>
                      <a:ea typeface="+mn-ea"/>
                    </a:rPr>
                    <a:t>x</a:t>
                  </a:r>
                  <a:r>
                    <a:rPr kumimoji="0" lang="en-US" altLang="zh-CN" sz="2400" dirty="0">
                      <a:solidFill>
                        <a:srgbClr val="0000FF"/>
                      </a:solidFill>
                      <a:latin typeface="+mn-ea"/>
                      <a:ea typeface="+mn-ea"/>
                    </a:rPr>
                    <a:t>    </a:t>
                  </a:r>
                  <a:r>
                    <a:rPr kumimoji="0" lang="en-US" altLang="zh-CN" sz="2400" dirty="0" err="1">
                      <a:solidFill>
                        <a:srgbClr val="0000FF"/>
                      </a:solidFill>
                      <a:latin typeface="+mn-ea"/>
                      <a:ea typeface="+mn-ea"/>
                    </a:rPr>
                    <a:t>x</a:t>
                  </a:r>
                  <a:r>
                    <a:rPr kumimoji="0" lang="en-US" altLang="zh-CN" sz="2400" dirty="0">
                      <a:solidFill>
                        <a:srgbClr val="0000FF"/>
                      </a:solidFill>
                      <a:latin typeface="+mn-ea"/>
                      <a:ea typeface="+mn-ea"/>
                    </a:rPr>
                    <a:t> </a:t>
                  </a:r>
                </a:p>
                <a:p>
                  <a:pPr algn="just">
                    <a:spcBef>
                      <a:spcPct val="50000"/>
                    </a:spcBef>
                    <a:buClrTx/>
                    <a:buFontTx/>
                    <a:buNone/>
                  </a:pPr>
                  <a:r>
                    <a:rPr kumimoji="0" lang="en-US" altLang="zh-CN" sz="2400" dirty="0">
                      <a:solidFill>
                        <a:srgbClr val="0000FF"/>
                      </a:solidFill>
                      <a:latin typeface="+mn-ea"/>
                      <a:ea typeface="+mn-ea"/>
                    </a:rPr>
                    <a:t>  x    </a:t>
                  </a:r>
                  <a:r>
                    <a:rPr kumimoji="0" lang="en-US" altLang="zh-CN" sz="2400" dirty="0" err="1">
                      <a:solidFill>
                        <a:srgbClr val="0000FF"/>
                      </a:solidFill>
                      <a:latin typeface="+mn-ea"/>
                      <a:ea typeface="+mn-ea"/>
                    </a:rPr>
                    <a:t>x</a:t>
                  </a:r>
                  <a:r>
                    <a:rPr kumimoji="0" lang="en-US" altLang="zh-CN" sz="2400" dirty="0">
                      <a:solidFill>
                        <a:srgbClr val="0000FF"/>
                      </a:solidFill>
                      <a:latin typeface="+mn-ea"/>
                      <a:ea typeface="+mn-ea"/>
                    </a:rPr>
                    <a:t>    </a:t>
                  </a:r>
                  <a:r>
                    <a:rPr kumimoji="0" lang="en-US" altLang="zh-CN" sz="2400" dirty="0" err="1">
                      <a:solidFill>
                        <a:srgbClr val="0000FF"/>
                      </a:solidFill>
                      <a:latin typeface="+mn-ea"/>
                      <a:ea typeface="+mn-ea"/>
                    </a:rPr>
                    <a:t>x</a:t>
                  </a:r>
                  <a:r>
                    <a:rPr kumimoji="0" lang="en-US" altLang="zh-CN" sz="2400" dirty="0">
                      <a:solidFill>
                        <a:srgbClr val="0000FF"/>
                      </a:solidFill>
                      <a:latin typeface="+mn-ea"/>
                      <a:ea typeface="+mn-ea"/>
                    </a:rPr>
                    <a:t>    </a:t>
                  </a:r>
                  <a:r>
                    <a:rPr kumimoji="0" lang="en-US" altLang="zh-CN" sz="2400" dirty="0" err="1">
                      <a:solidFill>
                        <a:srgbClr val="0000FF"/>
                      </a:solidFill>
                      <a:latin typeface="+mn-ea"/>
                      <a:ea typeface="+mn-ea"/>
                    </a:rPr>
                    <a:t>x</a:t>
                  </a:r>
                  <a:endParaRPr kumimoji="0" lang="en-US" altLang="zh-CN" sz="2400" dirty="0">
                    <a:solidFill>
                      <a:srgbClr val="0000FF"/>
                    </a:solidFill>
                    <a:latin typeface="+mn-ea"/>
                    <a:ea typeface="+mn-ea"/>
                  </a:endParaRPr>
                </a:p>
                <a:p>
                  <a:pPr algn="just">
                    <a:spcBef>
                      <a:spcPct val="50000"/>
                    </a:spcBef>
                    <a:buClrTx/>
                    <a:buFontTx/>
                    <a:buNone/>
                  </a:pPr>
                  <a:r>
                    <a:rPr kumimoji="0" lang="en-US" altLang="zh-CN" sz="2400" dirty="0">
                      <a:solidFill>
                        <a:srgbClr val="0000FF"/>
                      </a:solidFill>
                      <a:latin typeface="+mn-ea"/>
                      <a:ea typeface="+mn-ea"/>
                    </a:rPr>
                    <a:t>  x    </a:t>
                  </a:r>
                  <a:r>
                    <a:rPr kumimoji="0" lang="en-US" altLang="zh-CN" sz="2400" dirty="0" err="1">
                      <a:solidFill>
                        <a:srgbClr val="0000FF"/>
                      </a:solidFill>
                      <a:latin typeface="+mn-ea"/>
                      <a:ea typeface="+mn-ea"/>
                    </a:rPr>
                    <a:t>x</a:t>
                  </a:r>
                  <a:r>
                    <a:rPr kumimoji="0" lang="en-US" altLang="zh-CN" sz="2400" dirty="0">
                      <a:solidFill>
                        <a:srgbClr val="0000FF"/>
                      </a:solidFill>
                      <a:latin typeface="+mn-ea"/>
                      <a:ea typeface="+mn-ea"/>
                    </a:rPr>
                    <a:t>    </a:t>
                  </a:r>
                  <a:r>
                    <a:rPr kumimoji="0" lang="en-US" altLang="zh-CN" sz="2400" dirty="0" err="1">
                      <a:solidFill>
                        <a:srgbClr val="0000FF"/>
                      </a:solidFill>
                      <a:latin typeface="+mn-ea"/>
                      <a:ea typeface="+mn-ea"/>
                    </a:rPr>
                    <a:t>x</a:t>
                  </a:r>
                  <a:r>
                    <a:rPr kumimoji="0" lang="en-US" altLang="zh-CN" sz="2400" dirty="0">
                      <a:solidFill>
                        <a:srgbClr val="0000FF"/>
                      </a:solidFill>
                      <a:latin typeface="+mn-ea"/>
                      <a:ea typeface="+mn-ea"/>
                    </a:rPr>
                    <a:t>    </a:t>
                  </a:r>
                  <a:r>
                    <a:rPr kumimoji="0" lang="en-US" altLang="zh-CN" sz="2400" dirty="0" err="1">
                      <a:solidFill>
                        <a:srgbClr val="0000FF"/>
                      </a:solidFill>
                      <a:latin typeface="+mn-ea"/>
                      <a:ea typeface="+mn-ea"/>
                    </a:rPr>
                    <a:t>x</a:t>
                  </a:r>
                  <a:r>
                    <a:rPr kumimoji="0" lang="en-US" altLang="zh-CN" sz="2400" dirty="0">
                      <a:solidFill>
                        <a:srgbClr val="0000FF"/>
                      </a:solidFill>
                      <a:latin typeface="+mn-ea"/>
                      <a:ea typeface="+mn-ea"/>
                    </a:rPr>
                    <a:t>   </a:t>
                  </a:r>
                </a:p>
                <a:p>
                  <a:pPr algn="just">
                    <a:spcBef>
                      <a:spcPct val="50000"/>
                    </a:spcBef>
                    <a:buClrTx/>
                    <a:buFontTx/>
                    <a:buNone/>
                  </a:pPr>
                  <a:r>
                    <a:rPr kumimoji="0" lang="en-US" altLang="zh-CN" sz="2400" dirty="0">
                      <a:solidFill>
                        <a:srgbClr val="0000FF"/>
                      </a:solidFill>
                      <a:latin typeface="+mn-ea"/>
                      <a:ea typeface="+mn-ea"/>
                    </a:rPr>
                    <a:t>        x    </a:t>
                  </a:r>
                  <a:r>
                    <a:rPr kumimoji="0" lang="en-US" altLang="zh-CN" sz="2400" dirty="0" err="1">
                      <a:solidFill>
                        <a:srgbClr val="0000FF"/>
                      </a:solidFill>
                      <a:latin typeface="+mn-ea"/>
                      <a:ea typeface="+mn-ea"/>
                    </a:rPr>
                    <a:t>x</a:t>
                  </a:r>
                  <a:r>
                    <a:rPr kumimoji="0" lang="en-US" altLang="zh-CN" sz="2400" dirty="0">
                      <a:solidFill>
                        <a:srgbClr val="0000FF"/>
                      </a:solidFill>
                      <a:latin typeface="+mn-ea"/>
                      <a:ea typeface="+mn-ea"/>
                    </a:rPr>
                    <a:t>     </a:t>
                  </a:r>
                </a:p>
              </p:txBody>
            </p:sp>
            <p:sp>
              <p:nvSpPr>
                <p:cNvPr id="160787" name="Freeform 20"/>
                <p:cNvSpPr>
                  <a:spLocks/>
                </p:cNvSpPr>
                <p:nvPr/>
              </p:nvSpPr>
              <p:spPr bwMode="auto">
                <a:xfrm>
                  <a:off x="3744" y="3695"/>
                  <a:ext cx="718" cy="1"/>
                </a:xfrm>
                <a:custGeom>
                  <a:avLst/>
                  <a:gdLst>
                    <a:gd name="T0" fmla="*/ 64 w 915"/>
                    <a:gd name="T1" fmla="*/ 0 h 1"/>
                    <a:gd name="T2" fmla="*/ 0 w 915"/>
                    <a:gd name="T3" fmla="*/ 0 h 1"/>
                    <a:gd name="T4" fmla="*/ 0 60000 65536"/>
                    <a:gd name="T5" fmla="*/ 0 60000 65536"/>
                    <a:gd name="T6" fmla="*/ 0 w 915"/>
                    <a:gd name="T7" fmla="*/ 0 h 1"/>
                    <a:gd name="T8" fmla="*/ 915 w 915"/>
                    <a:gd name="T9" fmla="*/ 1 h 1"/>
                  </a:gdLst>
                  <a:ahLst/>
                  <a:cxnLst>
                    <a:cxn ang="T4">
                      <a:pos x="T0" y="T1"/>
                    </a:cxn>
                    <a:cxn ang="T5">
                      <a:pos x="T2" y="T3"/>
                    </a:cxn>
                  </a:cxnLst>
                  <a:rect l="T6" t="T7" r="T8" b="T9"/>
                  <a:pathLst>
                    <a:path w="915" h="1">
                      <a:moveTo>
                        <a:pt x="915" y="0"/>
                      </a:moveTo>
                      <a:lnTo>
                        <a:pt x="0" y="0"/>
                      </a:lnTo>
                    </a:path>
                  </a:pathLst>
                </a:custGeom>
                <a:noFill/>
                <a:ln w="57150">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160788" name="Freeform 27"/>
                <p:cNvSpPr>
                  <a:spLocks/>
                </p:cNvSpPr>
                <p:nvPr/>
              </p:nvSpPr>
              <p:spPr bwMode="auto">
                <a:xfrm>
                  <a:off x="3744" y="3024"/>
                  <a:ext cx="718" cy="1"/>
                </a:xfrm>
                <a:custGeom>
                  <a:avLst/>
                  <a:gdLst>
                    <a:gd name="T0" fmla="*/ 64 w 915"/>
                    <a:gd name="T1" fmla="*/ 0 h 1"/>
                    <a:gd name="T2" fmla="*/ 0 w 915"/>
                    <a:gd name="T3" fmla="*/ 0 h 1"/>
                    <a:gd name="T4" fmla="*/ 0 60000 65536"/>
                    <a:gd name="T5" fmla="*/ 0 60000 65536"/>
                    <a:gd name="T6" fmla="*/ 0 w 915"/>
                    <a:gd name="T7" fmla="*/ 0 h 1"/>
                    <a:gd name="T8" fmla="*/ 915 w 915"/>
                    <a:gd name="T9" fmla="*/ 1 h 1"/>
                  </a:gdLst>
                  <a:ahLst/>
                  <a:cxnLst>
                    <a:cxn ang="T4">
                      <a:pos x="T0" y="T1"/>
                    </a:cxn>
                    <a:cxn ang="T5">
                      <a:pos x="T2" y="T3"/>
                    </a:cxn>
                  </a:cxnLst>
                  <a:rect l="T6" t="T7" r="T8" b="T9"/>
                  <a:pathLst>
                    <a:path w="915" h="1">
                      <a:moveTo>
                        <a:pt x="915" y="0"/>
                      </a:moveTo>
                      <a:lnTo>
                        <a:pt x="0" y="0"/>
                      </a:lnTo>
                    </a:path>
                  </a:pathLst>
                </a:custGeom>
                <a:noFill/>
                <a:ln w="57150">
                  <a:solidFill>
                    <a:srgbClr val="80808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mn-ea"/>
                    <a:ea typeface="+mn-ea"/>
                  </a:endParaRPr>
                </a:p>
              </p:txBody>
            </p:sp>
            <p:sp>
              <p:nvSpPr>
                <p:cNvPr id="160789" name="Oval 30"/>
                <p:cNvSpPr>
                  <a:spLocks noChangeArrowheads="1"/>
                </p:cNvSpPr>
                <p:nvPr/>
              </p:nvSpPr>
              <p:spPr bwMode="auto">
                <a:xfrm>
                  <a:off x="3264" y="1968"/>
                  <a:ext cx="1632" cy="1632"/>
                </a:xfrm>
                <a:prstGeom prst="ellipse">
                  <a:avLst/>
                </a:prstGeom>
                <a:noFill/>
                <a:ln w="190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60790" name="Text Box 33"/>
                <p:cNvSpPr txBox="1">
                  <a:spLocks noChangeArrowheads="1"/>
                </p:cNvSpPr>
                <p:nvPr/>
              </p:nvSpPr>
              <p:spPr bwMode="auto">
                <a:xfrm>
                  <a:off x="3984" y="2553"/>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ea"/>
                      <a:ea typeface="+mn-ea"/>
                    </a:rPr>
                    <a:t>.</a:t>
                  </a:r>
                </a:p>
              </p:txBody>
            </p:sp>
          </p:gr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BACF4EE3-EEBB-4725-9ED1-A89D4FA3C604}"/>
                      </a:ext>
                    </a:extLst>
                  </p:cNvPr>
                  <p:cNvSpPr txBox="1"/>
                  <p:nvPr/>
                </p:nvSpPr>
                <p:spPr>
                  <a:xfrm>
                    <a:off x="6093080" y="4470414"/>
                    <a:ext cx="29892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oMath>
                      </m:oMathPara>
                    </a14:m>
                    <a:endParaRPr lang="zh-CN" altLang="en-US" sz="2800" dirty="0">
                      <a:solidFill>
                        <a:srgbClr val="0000FF"/>
                      </a:solidFill>
                      <a:latin typeface="+mn-lt"/>
                      <a:ea typeface="+mn-ea"/>
                    </a:endParaRPr>
                  </a:p>
                </p:txBody>
              </p:sp>
            </mc:Choice>
            <mc:Fallback>
              <p:sp>
                <p:nvSpPr>
                  <p:cNvPr id="2" name="文本框 1">
                    <a:extLst>
                      <a:ext uri="{FF2B5EF4-FFF2-40B4-BE49-F238E27FC236}">
                        <a16:creationId xmlns:a16="http://schemas.microsoft.com/office/drawing/2014/main" id="{BACF4EE3-EEBB-4725-9ED1-A89D4FA3C604}"/>
                      </a:ext>
                    </a:extLst>
                  </p:cNvPr>
                  <p:cNvSpPr txBox="1">
                    <a:spLocks noRot="1" noChangeAspect="1" noMove="1" noResize="1" noEditPoints="1" noAdjustHandles="1" noChangeArrowheads="1" noChangeShapeType="1" noTextEdit="1"/>
                  </p:cNvSpPr>
                  <p:nvPr/>
                </p:nvSpPr>
                <p:spPr>
                  <a:xfrm>
                    <a:off x="6093080" y="4470414"/>
                    <a:ext cx="298928"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6C3B977D-D45C-44B6-B4D2-3CF42168549B}"/>
                      </a:ext>
                    </a:extLst>
                  </p:cNvPr>
                  <p:cNvSpPr txBox="1"/>
                  <p:nvPr/>
                </p:nvSpPr>
                <p:spPr>
                  <a:xfrm>
                    <a:off x="7489680" y="4507106"/>
                    <a:ext cx="29161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𝑏</m:t>
                          </m:r>
                        </m:oMath>
                      </m:oMathPara>
                    </a14:m>
                    <a:endParaRPr lang="zh-CN" altLang="en-US" sz="2800" dirty="0">
                      <a:solidFill>
                        <a:srgbClr val="0000FF"/>
                      </a:solidFill>
                      <a:latin typeface="+mn-lt"/>
                      <a:ea typeface="+mn-ea"/>
                    </a:endParaRPr>
                  </a:p>
                </p:txBody>
              </p:sp>
            </mc:Choice>
            <mc:Fallback>
              <p:sp>
                <p:nvSpPr>
                  <p:cNvPr id="3" name="文本框 2">
                    <a:extLst>
                      <a:ext uri="{FF2B5EF4-FFF2-40B4-BE49-F238E27FC236}">
                        <a16:creationId xmlns:a16="http://schemas.microsoft.com/office/drawing/2014/main" id="{6C3B977D-D45C-44B6-B4D2-3CF42168549B}"/>
                      </a:ext>
                    </a:extLst>
                  </p:cNvPr>
                  <p:cNvSpPr txBox="1">
                    <a:spLocks noRot="1" noChangeAspect="1" noMove="1" noResize="1" noEditPoints="1" noAdjustHandles="1" noChangeArrowheads="1" noChangeShapeType="1" noTextEdit="1"/>
                  </p:cNvSpPr>
                  <p:nvPr/>
                </p:nvSpPr>
                <p:spPr>
                  <a:xfrm>
                    <a:off x="7489680" y="4507106"/>
                    <a:ext cx="291618"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CFB11E62-205A-4127-B9B3-B59845C7EC53}"/>
                      </a:ext>
                    </a:extLst>
                  </p:cNvPr>
                  <p:cNvSpPr txBox="1"/>
                  <p:nvPr/>
                </p:nvSpPr>
                <p:spPr>
                  <a:xfrm>
                    <a:off x="5970790" y="5656010"/>
                    <a:ext cx="38311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r>
                            <a:rPr lang="en-US" altLang="zh-CN" sz="2800" b="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p:sp>
                <p:nvSpPr>
                  <p:cNvPr id="4" name="文本框 3">
                    <a:extLst>
                      <a:ext uri="{FF2B5EF4-FFF2-40B4-BE49-F238E27FC236}">
                        <a16:creationId xmlns:a16="http://schemas.microsoft.com/office/drawing/2014/main" id="{CFB11E62-205A-4127-B9B3-B59845C7EC53}"/>
                      </a:ext>
                    </a:extLst>
                  </p:cNvPr>
                  <p:cNvSpPr txBox="1">
                    <a:spLocks noRot="1" noChangeAspect="1" noMove="1" noResize="1" noEditPoints="1" noAdjustHandles="1" noChangeArrowheads="1" noChangeShapeType="1" noTextEdit="1"/>
                  </p:cNvSpPr>
                  <p:nvPr/>
                </p:nvSpPr>
                <p:spPr>
                  <a:xfrm>
                    <a:off x="5970790" y="5656010"/>
                    <a:ext cx="383118"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3E0049C3-BF70-4111-B11F-3F1BF2175CE1}"/>
                      </a:ext>
                    </a:extLst>
                  </p:cNvPr>
                  <p:cNvSpPr txBox="1"/>
                  <p:nvPr/>
                </p:nvSpPr>
                <p:spPr>
                  <a:xfrm>
                    <a:off x="7489680" y="5656010"/>
                    <a:ext cx="3767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𝑏</m:t>
                          </m:r>
                          <m:r>
                            <a:rPr lang="en-US" altLang="zh-CN" sz="2800" b="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p:sp>
                <p:nvSpPr>
                  <p:cNvPr id="6" name="文本框 5">
                    <a:extLst>
                      <a:ext uri="{FF2B5EF4-FFF2-40B4-BE49-F238E27FC236}">
                        <a16:creationId xmlns:a16="http://schemas.microsoft.com/office/drawing/2014/main" id="{3E0049C3-BF70-4111-B11F-3F1BF2175CE1}"/>
                      </a:ext>
                    </a:extLst>
                  </p:cNvPr>
                  <p:cNvSpPr txBox="1">
                    <a:spLocks noRot="1" noChangeAspect="1" noMove="1" noResize="1" noEditPoints="1" noAdjustHandles="1" noChangeArrowheads="1" noChangeShapeType="1" noTextEdit="1"/>
                  </p:cNvSpPr>
                  <p:nvPr/>
                </p:nvSpPr>
                <p:spPr>
                  <a:xfrm>
                    <a:off x="7489680" y="5656010"/>
                    <a:ext cx="376706"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F5BCEFE4-F5F0-412D-874E-9A79333B8348}"/>
                      </a:ext>
                    </a:extLst>
                  </p:cNvPr>
                  <p:cNvSpPr txBox="1"/>
                  <p:nvPr/>
                </p:nvSpPr>
                <p:spPr>
                  <a:xfrm>
                    <a:off x="6793205" y="3993537"/>
                    <a:ext cx="3406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p:sp>
                <p:nvSpPr>
                  <p:cNvPr id="7" name="文本框 6">
                    <a:extLst>
                      <a:ext uri="{FF2B5EF4-FFF2-40B4-BE49-F238E27FC236}">
                        <a16:creationId xmlns:a16="http://schemas.microsoft.com/office/drawing/2014/main" id="{F5BCEFE4-F5F0-412D-874E-9A79333B8348}"/>
                      </a:ext>
                    </a:extLst>
                  </p:cNvPr>
                  <p:cNvSpPr txBox="1">
                    <a:spLocks noRot="1" noChangeAspect="1" noMove="1" noResize="1" noEditPoints="1" noAdjustHandles="1" noChangeArrowheads="1" noChangeShapeType="1" noTextEdit="1"/>
                  </p:cNvSpPr>
                  <p:nvPr/>
                </p:nvSpPr>
                <p:spPr>
                  <a:xfrm>
                    <a:off x="6793205" y="3993537"/>
                    <a:ext cx="340606" cy="430887"/>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5795A7E3-380C-4F29-BEEE-4C4A170BE592}"/>
                    </a:ext>
                  </a:extLst>
                </p:cNvPr>
                <p:cNvSpPr txBox="1"/>
                <p:nvPr/>
              </p:nvSpPr>
              <p:spPr>
                <a:xfrm>
                  <a:off x="2350662" y="2874075"/>
                  <a:ext cx="186352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zh-CN" altLang="en-US" sz="280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1</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2</m:t>
                            </m:r>
                          </m:sub>
                        </m:sSub>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p:sp>
              <p:nvSpPr>
                <p:cNvPr id="32" name="文本框 31">
                  <a:extLst>
                    <a:ext uri="{FF2B5EF4-FFF2-40B4-BE49-F238E27FC236}">
                      <a16:creationId xmlns:a16="http://schemas.microsoft.com/office/drawing/2014/main" id="{5795A7E3-380C-4F29-BEEE-4C4A170BE592}"/>
                    </a:ext>
                  </a:extLst>
                </p:cNvPr>
                <p:cNvSpPr txBox="1">
                  <a:spLocks noRot="1" noChangeAspect="1" noMove="1" noResize="1" noEditPoints="1" noAdjustHandles="1" noChangeArrowheads="1" noChangeShapeType="1" noTextEdit="1"/>
                </p:cNvSpPr>
                <p:nvPr/>
              </p:nvSpPr>
              <p:spPr>
                <a:xfrm>
                  <a:off x="2350662" y="2874075"/>
                  <a:ext cx="1863523"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3" name="文本框 32">
                  <a:extLst>
                    <a:ext uri="{FF2B5EF4-FFF2-40B4-BE49-F238E27FC236}">
                      <a16:creationId xmlns:a16="http://schemas.microsoft.com/office/drawing/2014/main" id="{A21960B3-4C48-47F1-8BE8-29FB0132A8AB}"/>
                    </a:ext>
                  </a:extLst>
                </p:cNvPr>
                <p:cNvSpPr txBox="1"/>
                <p:nvPr/>
              </p:nvSpPr>
              <p:spPr>
                <a:xfrm>
                  <a:off x="2350662" y="3461327"/>
                  <a:ext cx="186352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zh-CN" altLang="en-US" sz="280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1</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2</m:t>
                            </m:r>
                          </m:sub>
                        </m:sSub>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p:sp>
              <p:nvSpPr>
                <p:cNvPr id="33" name="文本框 32">
                  <a:extLst>
                    <a:ext uri="{FF2B5EF4-FFF2-40B4-BE49-F238E27FC236}">
                      <a16:creationId xmlns:a16="http://schemas.microsoft.com/office/drawing/2014/main" id="{A21960B3-4C48-47F1-8BE8-29FB0132A8AB}"/>
                    </a:ext>
                  </a:extLst>
                </p:cNvPr>
                <p:cNvSpPr txBox="1">
                  <a:spLocks noRot="1" noChangeAspect="1" noMove="1" noResize="1" noEditPoints="1" noAdjustHandles="1" noChangeArrowheads="1" noChangeShapeType="1" noTextEdit="1"/>
                </p:cNvSpPr>
                <p:nvPr/>
              </p:nvSpPr>
              <p:spPr>
                <a:xfrm>
                  <a:off x="2350662" y="3461327"/>
                  <a:ext cx="1863522"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4" name="文本框 33">
                  <a:extLst>
                    <a:ext uri="{FF2B5EF4-FFF2-40B4-BE49-F238E27FC236}">
                      <a16:creationId xmlns:a16="http://schemas.microsoft.com/office/drawing/2014/main" id="{43AABFE7-B0B5-4690-A7E4-79A065E57186}"/>
                    </a:ext>
                  </a:extLst>
                </p:cNvPr>
                <p:cNvSpPr txBox="1"/>
                <p:nvPr/>
              </p:nvSpPr>
              <p:spPr>
                <a:xfrm>
                  <a:off x="2350662" y="4088057"/>
                  <a:ext cx="119911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zh-CN" altLang="en-US" sz="280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2</m:t>
                            </m:r>
                          </m:sub>
                        </m:sSub>
                        <m:r>
                          <a:rPr lang="en-US" altLang="zh-CN" sz="2800" b="0" i="1" smtClean="0">
                            <a:solidFill>
                              <a:srgbClr val="0000FF"/>
                            </a:solidFill>
                            <a:latin typeface="Cambria Math" panose="02040503050406030204" pitchFamily="18" charset="0"/>
                            <a:ea typeface="+mn-ea"/>
                          </a:rPr>
                          <m:t>&lt;</m:t>
                        </m:r>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1</m:t>
                            </m:r>
                          </m:sub>
                        </m:sSub>
                      </m:oMath>
                    </m:oMathPara>
                  </a14:m>
                  <a:endParaRPr lang="zh-CN" altLang="en-US" sz="2800" dirty="0">
                    <a:solidFill>
                      <a:srgbClr val="0000FF"/>
                    </a:solidFill>
                    <a:latin typeface="+mn-lt"/>
                    <a:ea typeface="+mn-ea"/>
                  </a:endParaRPr>
                </a:p>
              </p:txBody>
            </p:sp>
          </mc:Choice>
          <mc:Fallback>
            <p:sp>
              <p:nvSpPr>
                <p:cNvPr id="34" name="文本框 33">
                  <a:extLst>
                    <a:ext uri="{FF2B5EF4-FFF2-40B4-BE49-F238E27FC236}">
                      <a16:creationId xmlns:a16="http://schemas.microsoft.com/office/drawing/2014/main" id="{43AABFE7-B0B5-4690-A7E4-79A065E57186}"/>
                    </a:ext>
                  </a:extLst>
                </p:cNvPr>
                <p:cNvSpPr txBox="1">
                  <a:spLocks noRot="1" noChangeAspect="1" noMove="1" noResize="1" noEditPoints="1" noAdjustHandles="1" noChangeArrowheads="1" noChangeShapeType="1" noTextEdit="1"/>
                </p:cNvSpPr>
                <p:nvPr/>
              </p:nvSpPr>
              <p:spPr>
                <a:xfrm>
                  <a:off x="2350662" y="4088057"/>
                  <a:ext cx="1199111"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5" name="文本框 34">
                  <a:extLst>
                    <a:ext uri="{FF2B5EF4-FFF2-40B4-BE49-F238E27FC236}">
                      <a16:creationId xmlns:a16="http://schemas.microsoft.com/office/drawing/2014/main" id="{A8DE6CEF-C000-4721-A5C7-F6F61E93560E}"/>
                    </a:ext>
                  </a:extLst>
                </p:cNvPr>
                <p:cNvSpPr txBox="1"/>
                <p:nvPr/>
              </p:nvSpPr>
              <p:spPr>
                <a:xfrm>
                  <a:off x="2350662" y="4773806"/>
                  <a:ext cx="1199110"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zh-CN" altLang="en-US" sz="280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2</m:t>
                            </m:r>
                          </m:sub>
                        </m:sSub>
                        <m:r>
                          <a:rPr lang="en-US" altLang="zh-CN" sz="2800" b="0" i="1" smtClean="0">
                            <a:solidFill>
                              <a:srgbClr val="0000FF"/>
                            </a:solidFill>
                            <a:latin typeface="Cambria Math" panose="02040503050406030204" pitchFamily="18" charset="0"/>
                            <a:ea typeface="+mn-ea"/>
                          </a:rPr>
                          <m:t>&gt;</m:t>
                        </m:r>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rPr>
                              <m:t>1</m:t>
                            </m:r>
                          </m:sub>
                        </m:sSub>
                      </m:oMath>
                    </m:oMathPara>
                  </a14:m>
                  <a:endParaRPr lang="zh-CN" altLang="en-US" sz="2800" dirty="0">
                    <a:solidFill>
                      <a:srgbClr val="0000FF"/>
                    </a:solidFill>
                    <a:latin typeface="+mn-lt"/>
                    <a:ea typeface="+mn-ea"/>
                  </a:endParaRPr>
                </a:p>
              </p:txBody>
            </p:sp>
          </mc:Choice>
          <mc:Fallback>
            <p:sp>
              <p:nvSpPr>
                <p:cNvPr id="35" name="文本框 34">
                  <a:extLst>
                    <a:ext uri="{FF2B5EF4-FFF2-40B4-BE49-F238E27FC236}">
                      <a16:creationId xmlns:a16="http://schemas.microsoft.com/office/drawing/2014/main" id="{A8DE6CEF-C000-4721-A5C7-F6F61E93560E}"/>
                    </a:ext>
                  </a:extLst>
                </p:cNvPr>
                <p:cNvSpPr txBox="1">
                  <a:spLocks noRot="1" noChangeAspect="1" noMove="1" noResize="1" noEditPoints="1" noAdjustHandles="1" noChangeArrowheads="1" noChangeShapeType="1" noTextEdit="1"/>
                </p:cNvSpPr>
                <p:nvPr/>
              </p:nvSpPr>
              <p:spPr>
                <a:xfrm>
                  <a:off x="2350662" y="4773806"/>
                  <a:ext cx="1199110" cy="430887"/>
                </a:xfrm>
                <a:prstGeom prst="rect">
                  <a:avLst/>
                </a:prstGeom>
                <a:blipFill>
                  <a:blip r:embed="rId1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246804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2835" name="Rectangle 2"/>
              <p:cNvSpPr>
                <a:spLocks noChangeArrowheads="1"/>
              </p:cNvSpPr>
              <p:nvPr/>
            </p:nvSpPr>
            <p:spPr bwMode="auto">
              <a:xfrm>
                <a:off x="773722" y="638909"/>
                <a:ext cx="10697841" cy="170623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0"/>
                  </a:spcBef>
                  <a:buClrTx/>
                  <a:buFontTx/>
                  <a:buNone/>
                </a:pPr>
                <a:r>
                  <a:rPr kumimoji="0" lang="zh-CN" altLang="en-US" sz="2800" dirty="0">
                    <a:solidFill>
                      <a:srgbClr val="0000FF"/>
                    </a:solidFill>
                    <a:latin typeface="微软雅黑" panose="020B0503020204020204" pitchFamily="34" charset="-122"/>
                    <a:ea typeface="微软雅黑" panose="020B0503020204020204" pitchFamily="34" charset="-122"/>
                  </a:rPr>
                  <a:t>例：如图，导体棒</a:t>
                </a:r>
                <a14:m>
                  <m:oMath xmlns:m="http://schemas.openxmlformats.org/officeDocument/2006/math">
                    <m:r>
                      <a:rPr kumimoji="0" lang="en-US" altLang="zh-CN" sz="2800" b="0" i="1" smtClean="0">
                        <a:solidFill>
                          <a:srgbClr val="0000FF"/>
                        </a:solidFill>
                        <a:latin typeface="Cambria Math" panose="02040503050406030204" pitchFamily="18" charset="0"/>
                        <a:ea typeface="微软雅黑" panose="020B0503020204020204" pitchFamily="34" charset="-122"/>
                      </a:rPr>
                      <m:t>𝐴𝐵</m:t>
                    </m:r>
                  </m:oMath>
                </a14:m>
                <a:r>
                  <a:rPr kumimoji="0" lang="zh-CN" altLang="en-US" sz="2800" dirty="0">
                    <a:solidFill>
                      <a:srgbClr val="0000FF"/>
                    </a:solidFill>
                    <a:latin typeface="微软雅黑" panose="020B0503020204020204" pitchFamily="34" charset="-122"/>
                    <a:ea typeface="微软雅黑" panose="020B0503020204020204" pitchFamily="34" charset="-122"/>
                  </a:rPr>
                  <a:t>在均匀磁场中绕通过</a:t>
                </a:r>
                <a14:m>
                  <m:oMath xmlns:m="http://schemas.openxmlformats.org/officeDocument/2006/math">
                    <m:r>
                      <a:rPr kumimoji="0" lang="en-US" altLang="zh-CN" sz="2800" b="0" i="1" smtClean="0">
                        <a:solidFill>
                          <a:srgbClr val="0000FF"/>
                        </a:solidFill>
                        <a:latin typeface="Cambria Math" panose="02040503050406030204" pitchFamily="18" charset="0"/>
                        <a:ea typeface="微软雅黑" panose="020B0503020204020204" pitchFamily="34" charset="-122"/>
                      </a:rPr>
                      <m:t>𝐶</m:t>
                    </m:r>
                  </m:oMath>
                </a14:m>
                <a:r>
                  <a:rPr kumimoji="0" lang="zh-CN" altLang="en-US" sz="2800" dirty="0">
                    <a:solidFill>
                      <a:srgbClr val="0000FF"/>
                    </a:solidFill>
                    <a:latin typeface="微软雅黑" panose="020B0503020204020204" pitchFamily="34" charset="-122"/>
                    <a:ea typeface="微软雅黑" panose="020B0503020204020204" pitchFamily="34" charset="-122"/>
                  </a:rPr>
                  <a:t>点的垂直于棒长且沿磁场方向的轴</a:t>
                </a:r>
                <a14:m>
                  <m:oMath xmlns:m="http://schemas.openxmlformats.org/officeDocument/2006/math">
                    <m:r>
                      <a:rPr lang="en-US" altLang="zh-CN" sz="2800" i="1">
                        <a:solidFill>
                          <a:srgbClr val="0000FF"/>
                        </a:solidFill>
                        <a:latin typeface="Cambria Math" panose="02040503050406030204" pitchFamily="18" charset="0"/>
                      </a:rPr>
                      <m:t>𝑂</m:t>
                    </m:r>
                    <m:r>
                      <a:rPr lang="en-US" altLang="zh-CN" sz="2800" b="0" i="1" smtClean="0">
                        <a:solidFill>
                          <a:srgbClr val="0000FF"/>
                        </a:solidFill>
                        <a:latin typeface="Cambria Math" panose="02040503050406030204" pitchFamily="18" charset="0"/>
                      </a:rPr>
                      <m:t>𝑂</m:t>
                    </m:r>
                    <m:r>
                      <a:rPr lang="en-US" altLang="zh-CN" sz="2800" i="1">
                        <a:solidFill>
                          <a:srgbClr val="0000FF"/>
                        </a:solidFill>
                        <a:latin typeface="Cambria Math" panose="02040503050406030204" pitchFamily="18" charset="0"/>
                      </a:rPr>
                      <m:t>′</m:t>
                    </m:r>
                  </m:oMath>
                </a14:m>
                <a:r>
                  <a:rPr kumimoji="0" lang="zh-CN" altLang="en-US" sz="2800" dirty="0">
                    <a:solidFill>
                      <a:srgbClr val="0000FF"/>
                    </a:solidFill>
                    <a:latin typeface="微软雅黑" panose="020B0503020204020204" pitchFamily="34" charset="-122"/>
                    <a:ea typeface="微软雅黑" panose="020B0503020204020204" pitchFamily="34" charset="-122"/>
                  </a:rPr>
                  <a:t>转动（角速度</a:t>
                </a:r>
                <a14:m>
                  <m:oMath xmlns:m="http://schemas.openxmlformats.org/officeDocument/2006/math">
                    <m:r>
                      <a:rPr lang="zh-CN" altLang="en-US" sz="2800" i="1">
                        <a:solidFill>
                          <a:srgbClr val="0000FF"/>
                        </a:solidFill>
                        <a:latin typeface="Cambria Math" panose="02040503050406030204" pitchFamily="18" charset="0"/>
                      </a:rPr>
                      <m:t>𝜔</m:t>
                    </m:r>
                  </m:oMath>
                </a14:m>
                <a:r>
                  <a:rPr kumimoji="0" lang="zh-CN" altLang="en-US" sz="2800" dirty="0">
                    <a:solidFill>
                      <a:srgbClr val="0000FF"/>
                    </a:solidFill>
                    <a:latin typeface="微软雅黑" panose="020B0503020204020204" pitchFamily="34" charset="-122"/>
                    <a:ea typeface="微软雅黑" panose="020B0503020204020204" pitchFamily="34" charset="-122"/>
                  </a:rPr>
                  <a:t>与</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kumimoji="0" lang="zh-CN" altLang="en-US" sz="2800" dirty="0">
                    <a:solidFill>
                      <a:srgbClr val="0000FF"/>
                    </a:solidFill>
                    <a:latin typeface="微软雅黑" panose="020B0503020204020204" pitchFamily="34" charset="-122"/>
                    <a:ea typeface="微软雅黑" panose="020B0503020204020204" pitchFamily="34" charset="-122"/>
                  </a:rPr>
                  <a:t>同方向），</a:t>
                </a:r>
                <a14:m>
                  <m:oMath xmlns:m="http://schemas.openxmlformats.org/officeDocument/2006/math">
                    <m:r>
                      <a:rPr kumimoji="0" lang="en-US" altLang="zh-CN" sz="2800" b="0" i="1" smtClean="0">
                        <a:solidFill>
                          <a:srgbClr val="0000FF"/>
                        </a:solidFill>
                        <a:latin typeface="Cambria Math" panose="02040503050406030204" pitchFamily="18" charset="0"/>
                        <a:ea typeface="微软雅黑" panose="020B0503020204020204" pitchFamily="34" charset="-122"/>
                      </a:rPr>
                      <m:t>𝐵𝐶</m:t>
                    </m:r>
                  </m:oMath>
                </a14:m>
                <a:r>
                  <a:rPr kumimoji="0" lang="zh-CN" altLang="en-US" sz="2800" dirty="0">
                    <a:solidFill>
                      <a:srgbClr val="0000FF"/>
                    </a:solidFill>
                    <a:latin typeface="微软雅黑" panose="020B0503020204020204" pitchFamily="34" charset="-122"/>
                    <a:ea typeface="微软雅黑" panose="020B0503020204020204" pitchFamily="34" charset="-122"/>
                  </a:rPr>
                  <a:t>的长度为棒长的1/3，则</a:t>
                </a:r>
              </a:p>
            </p:txBody>
          </p:sp>
        </mc:Choice>
        <mc:Fallback>
          <p:sp>
            <p:nvSpPr>
              <p:cNvPr id="162835" name="Rectangle 2"/>
              <p:cNvSpPr>
                <a:spLocks noRot="1" noChangeAspect="1" noMove="1" noResize="1" noEditPoints="1" noAdjustHandles="1" noChangeArrowheads="1" noChangeShapeType="1" noTextEdit="1"/>
              </p:cNvSpPr>
              <p:nvPr/>
            </p:nvSpPr>
            <p:spPr bwMode="auto">
              <a:xfrm>
                <a:off x="773722" y="638909"/>
                <a:ext cx="10697841" cy="1706236"/>
              </a:xfrm>
              <a:prstGeom prst="rect">
                <a:avLst/>
              </a:prstGeom>
              <a:blipFill>
                <a:blip r:embed="rId3"/>
                <a:stretch>
                  <a:fillRect l="-1197" t="-1429" r="-1140" b="-64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2819" name="Rectangle 6"/>
              <p:cNvSpPr>
                <a:spLocks noChangeArrowheads="1"/>
              </p:cNvSpPr>
              <p:nvPr/>
            </p:nvSpPr>
            <p:spPr bwMode="auto">
              <a:xfrm>
                <a:off x="926123" y="2391509"/>
                <a:ext cx="5334000" cy="33004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50000"/>
                  </a:lnSpc>
                  <a:spcBef>
                    <a:spcPct val="5000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a:t>
                </a:r>
                <a:r>
                  <a:rPr lang="en-US" altLang="zh-CN" sz="2800" dirty="0">
                    <a:solidFill>
                      <a:srgbClr val="0000FF"/>
                    </a:solidFill>
                    <a:latin typeface="微软雅黑" panose="020B0503020204020204" pitchFamily="34" charset="-122"/>
                    <a:ea typeface="微软雅黑" panose="020B0503020204020204" pitchFamily="34" charset="-122"/>
                  </a:rPr>
                  <a:t>A）</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rPr>
                      <m:t>𝐴</m:t>
                    </m:r>
                  </m:oMath>
                </a14:m>
                <a:r>
                  <a:rPr lang="zh-CN" altLang="en-US" sz="2800" dirty="0">
                    <a:solidFill>
                      <a:srgbClr val="0000FF"/>
                    </a:solidFill>
                    <a:latin typeface="微软雅黑" panose="020B0503020204020204" pitchFamily="34" charset="-122"/>
                    <a:ea typeface="微软雅黑" panose="020B0503020204020204" pitchFamily="34" charset="-122"/>
                  </a:rPr>
                  <a:t>点比</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rPr>
                      <m:t>𝐵</m:t>
                    </m:r>
                  </m:oMath>
                </a14:m>
                <a:r>
                  <a:rPr lang="zh-CN" altLang="en-US" sz="2800" dirty="0">
                    <a:solidFill>
                      <a:srgbClr val="0000FF"/>
                    </a:solidFill>
                    <a:latin typeface="微软雅黑" panose="020B0503020204020204" pitchFamily="34" charset="-122"/>
                    <a:ea typeface="微软雅黑" panose="020B0503020204020204" pitchFamily="34" charset="-122"/>
                  </a:rPr>
                  <a:t>点电势高</a:t>
                </a:r>
              </a:p>
              <a:p>
                <a:pPr algn="just">
                  <a:lnSpc>
                    <a:spcPct val="150000"/>
                  </a:lnSpc>
                  <a:spcBef>
                    <a:spcPct val="5000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a:t>
                </a:r>
                <a:r>
                  <a:rPr lang="en-US" altLang="zh-CN" sz="2800" dirty="0">
                    <a:solidFill>
                      <a:srgbClr val="0000FF"/>
                    </a:solidFill>
                    <a:latin typeface="微软雅黑" panose="020B0503020204020204" pitchFamily="34" charset="-122"/>
                    <a:ea typeface="微软雅黑" panose="020B0503020204020204" pitchFamily="34" charset="-122"/>
                  </a:rPr>
                  <a:t>B）</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rPr>
                      <m:t>𝐴</m:t>
                    </m:r>
                  </m:oMath>
                </a14:m>
                <a:r>
                  <a:rPr lang="zh-CN" altLang="en-US" sz="2800" dirty="0">
                    <a:solidFill>
                      <a:srgbClr val="0000FF"/>
                    </a:solidFill>
                    <a:latin typeface="微软雅黑" panose="020B0503020204020204" pitchFamily="34" charset="-122"/>
                    <a:ea typeface="微软雅黑" panose="020B0503020204020204" pitchFamily="34" charset="-122"/>
                  </a:rPr>
                  <a:t>点与</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rPr>
                      <m:t>𝐵</m:t>
                    </m:r>
                  </m:oMath>
                </a14:m>
                <a:r>
                  <a:rPr lang="zh-CN" altLang="en-US" sz="2800" dirty="0">
                    <a:solidFill>
                      <a:srgbClr val="0000FF"/>
                    </a:solidFill>
                    <a:latin typeface="微软雅黑" panose="020B0503020204020204" pitchFamily="34" charset="-122"/>
                    <a:ea typeface="微软雅黑" panose="020B0503020204020204" pitchFamily="34" charset="-122"/>
                  </a:rPr>
                  <a:t>点电势相等</a:t>
                </a:r>
              </a:p>
              <a:p>
                <a:pPr algn="just">
                  <a:lnSpc>
                    <a:spcPct val="150000"/>
                  </a:lnSpc>
                  <a:spcBef>
                    <a:spcPct val="5000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a:t>
                </a:r>
                <a:r>
                  <a:rPr lang="en-US" altLang="zh-CN" sz="2800" dirty="0">
                    <a:solidFill>
                      <a:srgbClr val="0000FF"/>
                    </a:solidFill>
                    <a:latin typeface="微软雅黑" panose="020B0503020204020204" pitchFamily="34" charset="-122"/>
                    <a:ea typeface="微软雅黑" panose="020B0503020204020204" pitchFamily="34" charset="-122"/>
                  </a:rPr>
                  <a:t>C）</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rPr>
                      <m:t>𝐴</m:t>
                    </m:r>
                  </m:oMath>
                </a14:m>
                <a:r>
                  <a:rPr lang="zh-CN" altLang="en-US" sz="2800" dirty="0">
                    <a:solidFill>
                      <a:srgbClr val="0000FF"/>
                    </a:solidFill>
                    <a:latin typeface="微软雅黑" panose="020B0503020204020204" pitchFamily="34" charset="-122"/>
                    <a:ea typeface="微软雅黑" panose="020B0503020204020204" pitchFamily="34" charset="-122"/>
                  </a:rPr>
                  <a:t>点比</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rPr>
                      <m:t>𝐵</m:t>
                    </m:r>
                  </m:oMath>
                </a14:m>
                <a:r>
                  <a:rPr lang="zh-CN" altLang="en-US" sz="2800" dirty="0">
                    <a:solidFill>
                      <a:srgbClr val="0000FF"/>
                    </a:solidFill>
                    <a:latin typeface="微软雅黑" panose="020B0503020204020204" pitchFamily="34" charset="-122"/>
                    <a:ea typeface="微软雅黑" panose="020B0503020204020204" pitchFamily="34" charset="-122"/>
                  </a:rPr>
                  <a:t>点电势低</a:t>
                </a:r>
              </a:p>
              <a:p>
                <a:pPr algn="just">
                  <a:lnSpc>
                    <a:spcPct val="150000"/>
                  </a:lnSpc>
                  <a:spcBef>
                    <a:spcPct val="50000"/>
                  </a:spcBef>
                  <a:buClrTx/>
                  <a:buFontTx/>
                  <a:buNone/>
                </a:pPr>
                <a:r>
                  <a:rPr lang="zh-CN" altLang="en-US" sz="2800" dirty="0">
                    <a:solidFill>
                      <a:srgbClr val="0000FF"/>
                    </a:solidFill>
                    <a:latin typeface="微软雅黑" panose="020B0503020204020204" pitchFamily="34" charset="-122"/>
                    <a:ea typeface="微软雅黑" panose="020B0503020204020204" pitchFamily="34" charset="-122"/>
                  </a:rPr>
                  <a:t>（</a:t>
                </a:r>
                <a:r>
                  <a:rPr lang="en-US" altLang="zh-CN" sz="2800" dirty="0">
                    <a:solidFill>
                      <a:srgbClr val="0000FF"/>
                    </a:solidFill>
                    <a:latin typeface="微软雅黑" panose="020B0503020204020204" pitchFamily="34" charset="-122"/>
                    <a:ea typeface="微软雅黑" panose="020B0503020204020204" pitchFamily="34" charset="-122"/>
                  </a:rPr>
                  <a:t>D）</a:t>
                </a:r>
                <a:r>
                  <a:rPr lang="zh-CN" altLang="en-US" sz="2800" dirty="0">
                    <a:solidFill>
                      <a:srgbClr val="0000FF"/>
                    </a:solidFill>
                    <a:latin typeface="微软雅黑" panose="020B0503020204020204" pitchFamily="34" charset="-122"/>
                    <a:ea typeface="微软雅黑" panose="020B0503020204020204" pitchFamily="34" charset="-122"/>
                  </a:rPr>
                  <a:t>由稳恒电流从</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rPr>
                      <m:t>𝐴</m:t>
                    </m:r>
                  </m:oMath>
                </a14:m>
                <a:r>
                  <a:rPr lang="zh-CN" altLang="en-US" sz="2800" dirty="0">
                    <a:solidFill>
                      <a:srgbClr val="0000FF"/>
                    </a:solidFill>
                    <a:latin typeface="微软雅黑" panose="020B0503020204020204" pitchFamily="34" charset="-122"/>
                    <a:ea typeface="微软雅黑" panose="020B0503020204020204" pitchFamily="34" charset="-122"/>
                  </a:rPr>
                  <a:t>点流向</a:t>
                </a:r>
                <a14:m>
                  <m:oMath xmlns:m="http://schemas.openxmlformats.org/officeDocument/2006/math">
                    <m:r>
                      <a:rPr lang="en-US" altLang="zh-CN" sz="2800" i="1">
                        <a:solidFill>
                          <a:srgbClr val="0000FF"/>
                        </a:solidFill>
                        <a:latin typeface="Cambria Math" panose="02040503050406030204" pitchFamily="18" charset="0"/>
                        <a:ea typeface="微软雅黑" panose="020B0503020204020204" pitchFamily="34" charset="-122"/>
                      </a:rPr>
                      <m:t>𝐵</m:t>
                    </m:r>
                  </m:oMath>
                </a14:m>
                <a:r>
                  <a:rPr lang="zh-CN" altLang="en-US" sz="2800" dirty="0">
                    <a:solidFill>
                      <a:srgbClr val="0000FF"/>
                    </a:solidFill>
                    <a:latin typeface="微软雅黑" panose="020B0503020204020204" pitchFamily="34" charset="-122"/>
                    <a:ea typeface="微软雅黑" panose="020B0503020204020204" pitchFamily="34" charset="-122"/>
                  </a:rPr>
                  <a:t>点</a:t>
                </a:r>
              </a:p>
            </p:txBody>
          </p:sp>
        </mc:Choice>
        <mc:Fallback>
          <p:sp>
            <p:nvSpPr>
              <p:cNvPr id="162819" name="Rectangle 6"/>
              <p:cNvSpPr>
                <a:spLocks noRot="1" noChangeAspect="1" noMove="1" noResize="1" noEditPoints="1" noAdjustHandles="1" noChangeArrowheads="1" noChangeShapeType="1" noTextEdit="1"/>
              </p:cNvSpPr>
              <p:nvPr/>
            </p:nvSpPr>
            <p:spPr bwMode="auto">
              <a:xfrm>
                <a:off x="926123" y="2391509"/>
                <a:ext cx="5334000" cy="3300413"/>
              </a:xfrm>
              <a:prstGeom prst="rect">
                <a:avLst/>
              </a:prstGeom>
              <a:blipFill>
                <a:blip r:embed="rId4"/>
                <a:stretch>
                  <a:fillRect l="-2400" b="-25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sp>
        <p:nvSpPr>
          <p:cNvPr id="8" name="AutoShape 19"/>
          <p:cNvSpPr>
            <a:spLocks noChangeArrowheads="1"/>
          </p:cNvSpPr>
          <p:nvPr/>
        </p:nvSpPr>
        <p:spPr bwMode="auto">
          <a:xfrm>
            <a:off x="697523" y="2620108"/>
            <a:ext cx="381000" cy="361950"/>
          </a:xfrm>
          <a:custGeom>
            <a:avLst/>
            <a:gdLst>
              <a:gd name="T0" fmla="*/ 0 w 381000"/>
              <a:gd name="T1" fmla="*/ 138252 h 361950"/>
              <a:gd name="T2" fmla="*/ 145530 w 381000"/>
              <a:gd name="T3" fmla="*/ 138253 h 361950"/>
              <a:gd name="T4" fmla="*/ 190500 w 381000"/>
              <a:gd name="T5" fmla="*/ 0 h 361950"/>
              <a:gd name="T6" fmla="*/ 235470 w 381000"/>
              <a:gd name="T7" fmla="*/ 138253 h 361950"/>
              <a:gd name="T8" fmla="*/ 381000 w 381000"/>
              <a:gd name="T9" fmla="*/ 138252 h 361950"/>
              <a:gd name="T10" fmla="*/ 263263 w 381000"/>
              <a:gd name="T11" fmla="*/ 223696 h 361950"/>
              <a:gd name="T12" fmla="*/ 308235 w 381000"/>
              <a:gd name="T13" fmla="*/ 361949 h 361950"/>
              <a:gd name="T14" fmla="*/ 190500 w 381000"/>
              <a:gd name="T15" fmla="*/ 276503 h 361950"/>
              <a:gd name="T16" fmla="*/ 72765 w 381000"/>
              <a:gd name="T17" fmla="*/ 361949 h 361950"/>
              <a:gd name="T18" fmla="*/ 117737 w 381000"/>
              <a:gd name="T19" fmla="*/ 223696 h 361950"/>
              <a:gd name="T20" fmla="*/ 0 w 381000"/>
              <a:gd name="T21" fmla="*/ 138252 h 36195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81000" h="361950">
                <a:moveTo>
                  <a:pt x="0" y="138252"/>
                </a:moveTo>
                <a:lnTo>
                  <a:pt x="145530" y="138253"/>
                </a:lnTo>
                <a:lnTo>
                  <a:pt x="190500" y="0"/>
                </a:lnTo>
                <a:lnTo>
                  <a:pt x="235470" y="138253"/>
                </a:lnTo>
                <a:lnTo>
                  <a:pt x="381000" y="138252"/>
                </a:lnTo>
                <a:lnTo>
                  <a:pt x="263263" y="223696"/>
                </a:lnTo>
                <a:lnTo>
                  <a:pt x="308235" y="361949"/>
                </a:lnTo>
                <a:lnTo>
                  <a:pt x="190500" y="276503"/>
                </a:lnTo>
                <a:lnTo>
                  <a:pt x="72765" y="361949"/>
                </a:lnTo>
                <a:lnTo>
                  <a:pt x="117737" y="223696"/>
                </a:lnTo>
                <a:lnTo>
                  <a:pt x="0" y="138252"/>
                </a:lnTo>
                <a:close/>
              </a:path>
            </a:pathLst>
          </a:custGeom>
          <a:solidFill>
            <a:srgbClr val="FF0000"/>
          </a:solidFill>
          <a:ln w="9525">
            <a:solidFill>
              <a:schemeClr val="tx1"/>
            </a:solidFill>
            <a:miter lim="800000"/>
            <a:headEnd/>
            <a:tailEnd type="none" w="sm" len="lg"/>
          </a:ln>
        </p:spPr>
        <p:txBody>
          <a:bodyPr wrap="none" anchor="ctr"/>
          <a:lstStyle/>
          <a:p>
            <a:pPr algn="just"/>
            <a:endParaRPr lang="zh-CN" altLang="en-US" sz="280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8128F04F-C18A-4998-8A41-3AA33E7E306B}"/>
              </a:ext>
            </a:extLst>
          </p:cNvPr>
          <p:cNvGrpSpPr/>
          <p:nvPr/>
        </p:nvGrpSpPr>
        <p:grpSpPr>
          <a:xfrm>
            <a:off x="7645576" y="2345145"/>
            <a:ext cx="3048000" cy="3048000"/>
            <a:chOff x="7645576" y="2345145"/>
            <a:chExt cx="3048000" cy="3048000"/>
          </a:xfrm>
        </p:grpSpPr>
        <p:grpSp>
          <p:nvGrpSpPr>
            <p:cNvPr id="162822" name="Group 7"/>
            <p:cNvGrpSpPr>
              <a:grpSpLocks/>
            </p:cNvGrpSpPr>
            <p:nvPr/>
          </p:nvGrpSpPr>
          <p:grpSpPr bwMode="auto">
            <a:xfrm>
              <a:off x="7645576" y="2345145"/>
              <a:ext cx="3048000" cy="3048000"/>
              <a:chOff x="3648" y="1632"/>
              <a:chExt cx="1920" cy="1920"/>
            </a:xfrm>
          </p:grpSpPr>
          <p:sp>
            <p:nvSpPr>
              <p:cNvPr id="162824" name="Rectangle 8"/>
              <p:cNvSpPr>
                <a:spLocks noChangeArrowheads="1"/>
              </p:cNvSpPr>
              <p:nvPr/>
            </p:nvSpPr>
            <p:spPr bwMode="auto">
              <a:xfrm>
                <a:off x="3648" y="1632"/>
                <a:ext cx="1920" cy="1920"/>
              </a:xfrm>
              <a:prstGeom prst="rect">
                <a:avLst/>
              </a:prstGeom>
              <a:no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dirty="0">
                  <a:solidFill>
                    <a:srgbClr val="0000FF"/>
                  </a:solidFill>
                  <a:latin typeface="微软雅黑" panose="020B0503020204020204" pitchFamily="34" charset="-122"/>
                  <a:ea typeface="微软雅黑" panose="020B0503020204020204" pitchFamily="34" charset="-122"/>
                </a:endParaRPr>
              </a:p>
            </p:txBody>
          </p:sp>
          <p:sp>
            <p:nvSpPr>
              <p:cNvPr id="162825" name="Rectangle 9"/>
              <p:cNvSpPr>
                <a:spLocks noChangeArrowheads="1"/>
              </p:cNvSpPr>
              <p:nvPr/>
            </p:nvSpPr>
            <p:spPr bwMode="auto">
              <a:xfrm>
                <a:off x="3961" y="2544"/>
                <a:ext cx="1392" cy="48"/>
              </a:xfrm>
              <a:prstGeom prst="rect">
                <a:avLst/>
              </a:prstGeom>
              <a:solidFill>
                <a:srgbClr val="808080">
                  <a:alpha val="50195"/>
                </a:srgbClr>
              </a:solidFill>
              <a:ln w="9525">
                <a:solidFill>
                  <a:schemeClr val="tx1"/>
                </a:solidFill>
                <a:miter lim="800000"/>
                <a:headEnd/>
                <a:tailEnd type="none" w="sm" len="lg"/>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微软雅黑" panose="020B0503020204020204" pitchFamily="34" charset="-122"/>
                  <a:ea typeface="微软雅黑" panose="020B0503020204020204" pitchFamily="34" charset="-122"/>
                </a:endParaRPr>
              </a:p>
            </p:txBody>
          </p:sp>
          <p:sp>
            <p:nvSpPr>
              <p:cNvPr id="162826" name="Line 10"/>
              <p:cNvSpPr>
                <a:spLocks noChangeShapeType="1"/>
              </p:cNvSpPr>
              <p:nvPr/>
            </p:nvSpPr>
            <p:spPr bwMode="auto">
              <a:xfrm>
                <a:off x="4921" y="1968"/>
                <a:ext cx="0" cy="1440"/>
              </a:xfrm>
              <a:prstGeom prst="line">
                <a:avLst/>
              </a:prstGeom>
              <a:noFill/>
              <a:ln w="9525">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162827" name="Rectangle 11"/>
                  <p:cNvSpPr>
                    <a:spLocks noChangeArrowheads="1"/>
                  </p:cNvSpPr>
                  <p:nvPr/>
                </p:nvSpPr>
                <p:spPr bwMode="auto">
                  <a:xfrm>
                    <a:off x="3779" y="2264"/>
                    <a:ext cx="313"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微软雅黑" panose="020B0503020204020204" pitchFamily="34" charset="-122"/>
                            </a:rPr>
                            <m:t>𝐴</m:t>
                          </m:r>
                        </m:oMath>
                      </m:oMathPara>
                    </a14:m>
                    <a:endParaRPr lang="en-US" altLang="zh-CN" sz="2800" i="1" dirty="0">
                      <a:solidFill>
                        <a:srgbClr val="0000FF"/>
                      </a:solidFill>
                      <a:latin typeface="微软雅黑" panose="020B0503020204020204" pitchFamily="34" charset="-122"/>
                      <a:ea typeface="微软雅黑" panose="020B0503020204020204" pitchFamily="34" charset="-122"/>
                    </a:endParaRPr>
                  </a:p>
                </p:txBody>
              </p:sp>
            </mc:Choice>
            <mc:Fallback>
              <p:sp>
                <p:nvSpPr>
                  <p:cNvPr id="162827" name="Rectangle 11"/>
                  <p:cNvSpPr>
                    <a:spLocks noRot="1" noChangeAspect="1" noMove="1" noResize="1" noEditPoints="1" noAdjustHandles="1" noChangeArrowheads="1" noChangeShapeType="1" noTextEdit="1"/>
                  </p:cNvSpPr>
                  <p:nvPr/>
                </p:nvSpPr>
                <p:spPr bwMode="auto">
                  <a:xfrm>
                    <a:off x="3779" y="2264"/>
                    <a:ext cx="313" cy="330"/>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2828" name="Rectangle 12"/>
                  <p:cNvSpPr>
                    <a:spLocks noChangeArrowheads="1"/>
                  </p:cNvSpPr>
                  <p:nvPr/>
                </p:nvSpPr>
                <p:spPr bwMode="auto">
                  <a:xfrm>
                    <a:off x="5223" y="2256"/>
                    <a:ext cx="336"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微软雅黑" panose="020B0503020204020204" pitchFamily="34" charset="-122"/>
                            </a:rPr>
                            <m:t>𝐵</m:t>
                          </m:r>
                        </m:oMath>
                      </m:oMathPara>
                    </a14:m>
                    <a:endParaRPr lang="en-US" altLang="zh-CN" sz="2800" i="1" dirty="0">
                      <a:solidFill>
                        <a:srgbClr val="0000FF"/>
                      </a:solidFill>
                      <a:latin typeface="微软雅黑" panose="020B0503020204020204" pitchFamily="34" charset="-122"/>
                      <a:ea typeface="微软雅黑" panose="020B0503020204020204" pitchFamily="34" charset="-122"/>
                    </a:endParaRPr>
                  </a:p>
                </p:txBody>
              </p:sp>
            </mc:Choice>
            <mc:Fallback>
              <p:sp>
                <p:nvSpPr>
                  <p:cNvPr id="162828" name="Rectangle 12"/>
                  <p:cNvSpPr>
                    <a:spLocks noRot="1" noChangeAspect="1" noMove="1" noResize="1" noEditPoints="1" noAdjustHandles="1" noChangeArrowheads="1" noChangeShapeType="1" noTextEdit="1"/>
                  </p:cNvSpPr>
                  <p:nvPr/>
                </p:nvSpPr>
                <p:spPr bwMode="auto">
                  <a:xfrm>
                    <a:off x="5223" y="2256"/>
                    <a:ext cx="336" cy="330"/>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2829" name="Rectangle 13"/>
                  <p:cNvSpPr>
                    <a:spLocks noChangeArrowheads="1"/>
                  </p:cNvSpPr>
                  <p:nvPr/>
                </p:nvSpPr>
                <p:spPr bwMode="auto">
                  <a:xfrm>
                    <a:off x="4551" y="2274"/>
                    <a:ext cx="564"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Para xmlns:m="http://schemas.openxmlformats.org/officeDocument/2006/math">
                        <m:oMathParaPr>
                          <m:jc m:val="centerGroup"/>
                        </m:oMathParaPr>
                        <m:oMath xmlns:m="http://schemas.openxmlformats.org/officeDocument/2006/math">
                          <m:r>
                            <a:rPr kumimoji="0" lang="en-US" altLang="zh-CN" sz="2800" b="0" i="1" smtClean="0">
                              <a:solidFill>
                                <a:srgbClr val="0000FF"/>
                              </a:solidFill>
                              <a:latin typeface="Cambria Math" panose="02040503050406030204" pitchFamily="18" charset="0"/>
                              <a:ea typeface="微软雅黑" panose="020B0503020204020204" pitchFamily="34" charset="-122"/>
                            </a:rPr>
                            <m:t>𝐶</m:t>
                          </m:r>
                        </m:oMath>
                      </m:oMathPara>
                    </a14:m>
                    <a:endParaRPr kumimoji="0" lang="en-US" altLang="zh-CN" sz="2800" i="1" dirty="0">
                      <a:solidFill>
                        <a:srgbClr val="0000FF"/>
                      </a:solidFill>
                      <a:latin typeface="微软雅黑" panose="020B0503020204020204" pitchFamily="34" charset="-122"/>
                      <a:ea typeface="微软雅黑" panose="020B0503020204020204" pitchFamily="34" charset="-122"/>
                    </a:endParaRPr>
                  </a:p>
                </p:txBody>
              </p:sp>
            </mc:Choice>
            <mc:Fallback>
              <p:sp>
                <p:nvSpPr>
                  <p:cNvPr id="162829" name="Rectangle 13"/>
                  <p:cNvSpPr>
                    <a:spLocks noRot="1" noChangeAspect="1" noMove="1" noResize="1" noEditPoints="1" noAdjustHandles="1" noChangeArrowheads="1" noChangeShapeType="1" noTextEdit="1"/>
                  </p:cNvSpPr>
                  <p:nvPr/>
                </p:nvSpPr>
                <p:spPr bwMode="auto">
                  <a:xfrm>
                    <a:off x="4551" y="2274"/>
                    <a:ext cx="564" cy="330"/>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2830" name="Rectangle 14"/>
                  <p:cNvSpPr>
                    <a:spLocks noChangeArrowheads="1"/>
                  </p:cNvSpPr>
                  <p:nvPr/>
                </p:nvSpPr>
                <p:spPr bwMode="auto">
                  <a:xfrm>
                    <a:off x="4746" y="1723"/>
                    <a:ext cx="564"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type="none" w="sm" len="lg"/>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14:m>
                      <m:oMathPara xmlns:m="http://schemas.openxmlformats.org/officeDocument/2006/math">
                        <m:oMathParaPr>
                          <m:jc m:val="centerGroup"/>
                        </m:oMathParaPr>
                        <m:oMath xmlns:m="http://schemas.openxmlformats.org/officeDocument/2006/math">
                          <m:r>
                            <a:rPr kumimoji="0" lang="en-US" altLang="zh-CN" sz="2800" b="0" i="1" smtClean="0">
                              <a:solidFill>
                                <a:srgbClr val="0000FF"/>
                              </a:solidFill>
                              <a:latin typeface="Cambria Math" panose="02040503050406030204" pitchFamily="18" charset="0"/>
                              <a:ea typeface="微软雅黑" panose="020B0503020204020204" pitchFamily="34" charset="-122"/>
                            </a:rPr>
                            <m:t>𝑂</m:t>
                          </m:r>
                        </m:oMath>
                      </m:oMathPara>
                    </a14:m>
                    <a:endParaRPr kumimoji="0" lang="en-US" altLang="zh-CN" sz="2800" i="1" dirty="0">
                      <a:solidFill>
                        <a:srgbClr val="0000FF"/>
                      </a:solidFill>
                      <a:latin typeface="微软雅黑" panose="020B0503020204020204" pitchFamily="34" charset="-122"/>
                      <a:ea typeface="微软雅黑" panose="020B0503020204020204" pitchFamily="34" charset="-122"/>
                    </a:endParaRPr>
                  </a:p>
                </p:txBody>
              </p:sp>
            </mc:Choice>
            <mc:Fallback>
              <p:sp>
                <p:nvSpPr>
                  <p:cNvPr id="162830" name="Rectangle 14"/>
                  <p:cNvSpPr>
                    <a:spLocks noRot="1" noChangeAspect="1" noMove="1" noResize="1" noEditPoints="1" noAdjustHandles="1" noChangeArrowheads="1" noChangeShapeType="1" noTextEdit="1"/>
                  </p:cNvSpPr>
                  <p:nvPr/>
                </p:nvSpPr>
                <p:spPr bwMode="auto">
                  <a:xfrm>
                    <a:off x="4746" y="1723"/>
                    <a:ext cx="564" cy="330"/>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type="none" w="sm" len="lg"/>
                      </a14:hiddenLine>
                    </a:ext>
                  </a:extLst>
                </p:spPr>
                <p:txBody>
                  <a:bodyPr/>
                  <a:lstStyle/>
                  <a:p>
                    <a:r>
                      <a:rPr lang="zh-CN" altLang="en-US">
                        <a:noFill/>
                      </a:rPr>
                      <a:t> </a:t>
                    </a:r>
                  </a:p>
                </p:txBody>
              </p:sp>
            </mc:Fallback>
          </mc:AlternateContent>
          <p:sp>
            <p:nvSpPr>
              <p:cNvPr id="162831" name="Line 15"/>
              <p:cNvSpPr>
                <a:spLocks noChangeShapeType="1"/>
              </p:cNvSpPr>
              <p:nvPr/>
            </p:nvSpPr>
            <p:spPr bwMode="auto">
              <a:xfrm flipV="1">
                <a:off x="4249" y="1968"/>
                <a:ext cx="0" cy="384"/>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微软雅黑" panose="020B0503020204020204" pitchFamily="34" charset="-122"/>
                  <a:ea typeface="微软雅黑" panose="020B0503020204020204" pitchFamily="34" charset="-122"/>
                </a:endParaRPr>
              </a:p>
            </p:txBody>
          </p:sp>
          <p:sp>
            <p:nvSpPr>
              <p:cNvPr id="162833" name="Freeform 17"/>
              <p:cNvSpPr>
                <a:spLocks/>
              </p:cNvSpPr>
              <p:nvPr/>
            </p:nvSpPr>
            <p:spPr bwMode="auto">
              <a:xfrm>
                <a:off x="4777" y="2064"/>
                <a:ext cx="336" cy="48"/>
              </a:xfrm>
              <a:custGeom>
                <a:avLst/>
                <a:gdLst>
                  <a:gd name="T0" fmla="*/ 0 w 336"/>
                  <a:gd name="T1" fmla="*/ 0 h 48"/>
                  <a:gd name="T2" fmla="*/ 144 w 336"/>
                  <a:gd name="T3" fmla="*/ 48 h 48"/>
                  <a:gd name="T4" fmla="*/ 336 w 336"/>
                  <a:gd name="T5" fmla="*/ 0 h 48"/>
                  <a:gd name="T6" fmla="*/ 0 60000 65536"/>
                  <a:gd name="T7" fmla="*/ 0 60000 65536"/>
                  <a:gd name="T8" fmla="*/ 0 60000 65536"/>
                  <a:gd name="T9" fmla="*/ 0 w 336"/>
                  <a:gd name="T10" fmla="*/ 0 h 48"/>
                  <a:gd name="T11" fmla="*/ 336 w 336"/>
                  <a:gd name="T12" fmla="*/ 48 h 48"/>
                </a:gdLst>
                <a:ahLst/>
                <a:cxnLst>
                  <a:cxn ang="T6">
                    <a:pos x="T0" y="T1"/>
                  </a:cxn>
                  <a:cxn ang="T7">
                    <a:pos x="T2" y="T3"/>
                  </a:cxn>
                  <a:cxn ang="T8">
                    <a:pos x="T4" y="T5"/>
                  </a:cxn>
                </a:cxnLst>
                <a:rect l="T9" t="T10" r="T11" b="T12"/>
                <a:pathLst>
                  <a:path w="336" h="48">
                    <a:moveTo>
                      <a:pt x="0" y="0"/>
                    </a:moveTo>
                    <a:cubicBezTo>
                      <a:pt x="44" y="24"/>
                      <a:pt x="88" y="48"/>
                      <a:pt x="144" y="48"/>
                    </a:cubicBezTo>
                    <a:cubicBezTo>
                      <a:pt x="200" y="48"/>
                      <a:pt x="268" y="24"/>
                      <a:pt x="336" y="0"/>
                    </a:cubicBezTo>
                  </a:path>
                </a:pathLst>
              </a:custGeom>
              <a:noFill/>
              <a:ln w="9525">
                <a:solidFill>
                  <a:schemeClr val="tx1"/>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sz="2800">
                  <a:latin typeface="微软雅黑" panose="020B0503020204020204" pitchFamily="34" charset="-122"/>
                  <a:ea typeface="微软雅黑" panose="020B0503020204020204" pitchFamily="34" charset="-122"/>
                </a:endParaRPr>
              </a:p>
            </p:txBody>
          </p:sp>
        </p:grpSp>
        <mc:AlternateContent xmlns:mc="http://schemas.openxmlformats.org/markup-compatibility/2006">
          <mc:Choice xmlns:a14="http://schemas.microsoft.com/office/drawing/2010/main" Requires="a14">
            <p:sp>
              <p:nvSpPr>
                <p:cNvPr id="23" name="矩形 22">
                  <a:extLst>
                    <a:ext uri="{FF2B5EF4-FFF2-40B4-BE49-F238E27FC236}">
                      <a16:creationId xmlns:a16="http://schemas.microsoft.com/office/drawing/2014/main" id="{08678A53-DBA0-47C1-A808-4A04D1B5DD97}"/>
                    </a:ext>
                  </a:extLst>
                </p:cNvPr>
                <p:cNvSpPr/>
                <p:nvPr/>
              </p:nvSpPr>
              <p:spPr>
                <a:xfrm>
                  <a:off x="8142465" y="2573745"/>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p:sp>
              <p:nvSpPr>
                <p:cNvPr id="23" name="矩形 22">
                  <a:extLst>
                    <a:ext uri="{FF2B5EF4-FFF2-40B4-BE49-F238E27FC236}">
                      <a16:creationId xmlns:a16="http://schemas.microsoft.com/office/drawing/2014/main" id="{08678A53-DBA0-47C1-A808-4A04D1B5DD97}"/>
                    </a:ext>
                  </a:extLst>
                </p:cNvPr>
                <p:cNvSpPr>
                  <a:spLocks noRot="1" noChangeAspect="1" noMove="1" noResize="1" noEditPoints="1" noAdjustHandles="1" noChangeArrowheads="1" noChangeShapeType="1" noTextEdit="1"/>
                </p:cNvSpPr>
                <p:nvPr/>
              </p:nvSpPr>
              <p:spPr>
                <a:xfrm>
                  <a:off x="8142465" y="2573745"/>
                  <a:ext cx="529312" cy="5754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5597928A-44A6-4093-AEBB-A470D15218CC}"/>
                    </a:ext>
                  </a:extLst>
                </p:cNvPr>
                <p:cNvSpPr txBox="1"/>
                <p:nvPr/>
              </p:nvSpPr>
              <p:spPr>
                <a:xfrm>
                  <a:off x="9682667" y="4838433"/>
                  <a:ext cx="42479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r>
                          <a:rPr lang="en-US" altLang="zh-CN" sz="2800" b="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p:sp>
              <p:nvSpPr>
                <p:cNvPr id="2" name="文本框 1">
                  <a:extLst>
                    <a:ext uri="{FF2B5EF4-FFF2-40B4-BE49-F238E27FC236}">
                      <a16:creationId xmlns:a16="http://schemas.microsoft.com/office/drawing/2014/main" id="{5597928A-44A6-4093-AEBB-A470D15218CC}"/>
                    </a:ext>
                  </a:extLst>
                </p:cNvPr>
                <p:cNvSpPr txBox="1">
                  <a:spLocks noRot="1" noChangeAspect="1" noMove="1" noResize="1" noEditPoints="1" noAdjustHandles="1" noChangeArrowheads="1" noChangeShapeType="1" noTextEdit="1"/>
                </p:cNvSpPr>
                <p:nvPr/>
              </p:nvSpPr>
              <p:spPr>
                <a:xfrm>
                  <a:off x="9682667" y="4838433"/>
                  <a:ext cx="424796"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7DE4D262-7750-438E-98E6-9182463CCB4A}"/>
                    </a:ext>
                  </a:extLst>
                </p:cNvPr>
                <p:cNvSpPr txBox="1"/>
                <p:nvPr/>
              </p:nvSpPr>
              <p:spPr>
                <a:xfrm>
                  <a:off x="9991186" y="2754057"/>
                  <a:ext cx="35894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𝜔</m:t>
                        </m:r>
                      </m:oMath>
                    </m:oMathPara>
                  </a14:m>
                  <a:endParaRPr lang="zh-CN" altLang="en-US" sz="2800" dirty="0">
                    <a:solidFill>
                      <a:srgbClr val="0000FF"/>
                    </a:solidFill>
                    <a:latin typeface="+mn-lt"/>
                    <a:ea typeface="+mn-ea"/>
                  </a:endParaRPr>
                </a:p>
              </p:txBody>
            </p:sp>
          </mc:Choice>
          <mc:Fallback>
            <p:sp>
              <p:nvSpPr>
                <p:cNvPr id="3" name="文本框 2">
                  <a:extLst>
                    <a:ext uri="{FF2B5EF4-FFF2-40B4-BE49-F238E27FC236}">
                      <a16:creationId xmlns:a16="http://schemas.microsoft.com/office/drawing/2014/main" id="{7DE4D262-7750-438E-98E6-9182463CCB4A}"/>
                    </a:ext>
                  </a:extLst>
                </p:cNvPr>
                <p:cNvSpPr txBox="1">
                  <a:spLocks noRot="1" noChangeAspect="1" noMove="1" noResize="1" noEditPoints="1" noAdjustHandles="1" noChangeArrowheads="1" noChangeShapeType="1" noTextEdit="1"/>
                </p:cNvSpPr>
                <p:nvPr/>
              </p:nvSpPr>
              <p:spPr>
                <a:xfrm>
                  <a:off x="9991186" y="2754057"/>
                  <a:ext cx="358944" cy="430887"/>
                </a:xfrm>
                <a:prstGeom prst="rect">
                  <a:avLst/>
                </a:prstGeom>
                <a:blipFill>
                  <a:blip r:embed="rId1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311252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2835"/>
                                        </p:tgtEl>
                                        <p:attrNameLst>
                                          <p:attrName>style.visibility</p:attrName>
                                        </p:attrNameLst>
                                      </p:cBhvr>
                                      <p:to>
                                        <p:strVal val="visible"/>
                                      </p:to>
                                    </p:set>
                                    <p:animEffect transition="in" filter="wipe(left)">
                                      <p:cBhvr>
                                        <p:cTn id="7" dur="500"/>
                                        <p:tgtEl>
                                          <p:spTgt spid="162835"/>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62819"/>
                                        </p:tgtEl>
                                        <p:attrNameLst>
                                          <p:attrName>style.visibility</p:attrName>
                                        </p:attrNameLst>
                                      </p:cBhvr>
                                      <p:to>
                                        <p:strVal val="visible"/>
                                      </p:to>
                                    </p:set>
                                    <p:animEffect transition="in" filter="wipe(left)">
                                      <p:cBhvr>
                                        <p:cTn id="13" dur="500"/>
                                        <p:tgtEl>
                                          <p:spTgt spid="16281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0-#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835" grpId="0"/>
      <p:bldP spid="16281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164909" name="Text Box 2"/>
              <p:cNvSpPr txBox="1">
                <a:spLocks noChangeArrowheads="1"/>
              </p:cNvSpPr>
              <p:nvPr/>
            </p:nvSpPr>
            <p:spPr bwMode="auto">
              <a:xfrm>
                <a:off x="557458" y="524242"/>
                <a:ext cx="9487088"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例：无限长通电导线与一矩形线框共面（尺寸如图），电流</a:t>
                </a:r>
                <a14:m>
                  <m:oMath xmlns:m="http://schemas.openxmlformats.org/officeDocument/2006/math">
                    <m:r>
                      <a:rPr kumimoji="0" lang="en-US" altLang="zh-CN" sz="2800" b="0" i="1" smtClean="0">
                        <a:solidFill>
                          <a:srgbClr val="0000FF"/>
                        </a:solidFill>
                        <a:latin typeface="Cambria Math" panose="02040503050406030204" pitchFamily="18" charset="0"/>
                        <a:ea typeface="+mn-ea"/>
                      </a:rPr>
                      <m:t>𝐼</m:t>
                    </m:r>
                    <m:r>
                      <a:rPr kumimoji="0" lang="en-US" altLang="zh-CN" sz="2800" b="0" i="1" smtClean="0">
                        <a:solidFill>
                          <a:srgbClr val="0000FF"/>
                        </a:solidFill>
                        <a:latin typeface="Cambria Math" panose="02040503050406030204" pitchFamily="18" charset="0"/>
                        <a:ea typeface="+mn-ea"/>
                      </a:rPr>
                      <m:t>=</m:t>
                    </m:r>
                    <m:sSub>
                      <m:sSubPr>
                        <m:ctrlPr>
                          <a:rPr kumimoji="0" lang="en-US" altLang="zh-CN" sz="2800" b="0" i="1" smtClean="0">
                            <a:solidFill>
                              <a:srgbClr val="0000FF"/>
                            </a:solidFill>
                            <a:latin typeface="Cambria Math" panose="02040503050406030204" pitchFamily="18" charset="0"/>
                            <a:ea typeface="+mn-ea"/>
                          </a:rPr>
                        </m:ctrlPr>
                      </m:sSubPr>
                      <m:e>
                        <m:r>
                          <a:rPr kumimoji="0" lang="en-US" altLang="zh-CN" sz="2800" b="0" i="1" smtClean="0">
                            <a:solidFill>
                              <a:srgbClr val="0000FF"/>
                            </a:solidFill>
                            <a:latin typeface="Cambria Math" panose="02040503050406030204" pitchFamily="18" charset="0"/>
                            <a:ea typeface="+mn-ea"/>
                          </a:rPr>
                          <m:t>𝐼</m:t>
                        </m:r>
                      </m:e>
                      <m:sub>
                        <m:r>
                          <a:rPr kumimoji="0" lang="en-US" altLang="zh-CN" sz="2800" b="0" i="1" smtClean="0">
                            <a:solidFill>
                              <a:srgbClr val="0000FF"/>
                            </a:solidFill>
                            <a:latin typeface="Cambria Math" panose="02040503050406030204" pitchFamily="18" charset="0"/>
                            <a:ea typeface="+mn-ea"/>
                          </a:rPr>
                          <m:t>0</m:t>
                        </m:r>
                      </m:sub>
                    </m:sSub>
                    <m:func>
                      <m:funcPr>
                        <m:ctrlPr>
                          <a:rPr kumimoji="0" lang="en-US" altLang="zh-CN" sz="2800" b="0" i="1" smtClean="0">
                            <a:solidFill>
                              <a:srgbClr val="0000FF"/>
                            </a:solidFill>
                            <a:latin typeface="Cambria Math" panose="02040503050406030204" pitchFamily="18" charset="0"/>
                            <a:ea typeface="+mn-ea"/>
                          </a:rPr>
                        </m:ctrlPr>
                      </m:funcPr>
                      <m:fName>
                        <m:r>
                          <m:rPr>
                            <m:sty m:val="p"/>
                          </m:rPr>
                          <a:rPr kumimoji="0" lang="en-US" altLang="zh-CN" sz="2800" b="0" i="0" smtClean="0">
                            <a:solidFill>
                              <a:srgbClr val="0000FF"/>
                            </a:solidFill>
                            <a:latin typeface="Cambria Math" panose="02040503050406030204" pitchFamily="18" charset="0"/>
                            <a:ea typeface="+mn-ea"/>
                          </a:rPr>
                          <m:t>sin</m:t>
                        </m:r>
                      </m:fName>
                      <m:e>
                        <m:r>
                          <a:rPr kumimoji="0" lang="zh-CN" altLang="en-US" sz="2800" b="0" i="1" smtClean="0">
                            <a:solidFill>
                              <a:srgbClr val="0000FF"/>
                            </a:solidFill>
                            <a:latin typeface="Cambria Math" panose="02040503050406030204" pitchFamily="18" charset="0"/>
                            <a:ea typeface="+mn-ea"/>
                          </a:rPr>
                          <m:t>𝜔</m:t>
                        </m:r>
                        <m:r>
                          <a:rPr kumimoji="0" lang="en-US" altLang="zh-CN" sz="2800" b="0" i="1" smtClean="0">
                            <a:solidFill>
                              <a:srgbClr val="0000FF"/>
                            </a:solidFill>
                            <a:latin typeface="Cambria Math" panose="02040503050406030204" pitchFamily="18" charset="0"/>
                            <a:ea typeface="+mn-ea"/>
                          </a:rPr>
                          <m:t>𝑡</m:t>
                        </m:r>
                      </m:e>
                    </m:func>
                  </m:oMath>
                </a14:m>
                <a:r>
                  <a:rPr kumimoji="0" lang="zh-CN" altLang="en-US" sz="2800" dirty="0">
                    <a:solidFill>
                      <a:srgbClr val="0000FF"/>
                    </a:solidFill>
                    <a:latin typeface="+mn-ea"/>
                    <a:ea typeface="+mn-ea"/>
                  </a:rPr>
                  <a:t>，求线框的感应电动势。</a:t>
                </a:r>
              </a:p>
            </p:txBody>
          </p:sp>
        </mc:Choice>
        <mc:Fallback>
          <p:sp>
            <p:nvSpPr>
              <p:cNvPr id="164909" name="Text Box 2"/>
              <p:cNvSpPr txBox="1">
                <a:spLocks noRot="1" noChangeAspect="1" noMove="1" noResize="1" noEditPoints="1" noAdjustHandles="1" noChangeArrowheads="1" noChangeShapeType="1" noTextEdit="1"/>
              </p:cNvSpPr>
              <p:nvPr/>
            </p:nvSpPr>
            <p:spPr bwMode="auto">
              <a:xfrm>
                <a:off x="557458" y="524242"/>
                <a:ext cx="9487088" cy="954088"/>
              </a:xfrm>
              <a:prstGeom prst="rect">
                <a:avLst/>
              </a:prstGeom>
              <a:blipFill>
                <a:blip r:embed="rId4"/>
                <a:stretch>
                  <a:fillRect l="-1285" t="-7006" r="-1285"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4882" name="Text Box 33"/>
          <p:cNvSpPr txBox="1">
            <a:spLocks noChangeArrowheads="1"/>
          </p:cNvSpPr>
          <p:nvPr/>
        </p:nvSpPr>
        <p:spPr bwMode="auto">
          <a:xfrm>
            <a:off x="1167058" y="3191242"/>
            <a:ext cx="190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ea"/>
                <a:ea typeface="+mn-ea"/>
              </a:rPr>
              <a:t>先求出</a:t>
            </a:r>
          </a:p>
        </p:txBody>
      </p:sp>
      <p:sp>
        <p:nvSpPr>
          <p:cNvPr id="49" name="Text Box 30">
            <a:extLst>
              <a:ext uri="{FF2B5EF4-FFF2-40B4-BE49-F238E27FC236}">
                <a16:creationId xmlns:a16="http://schemas.microsoft.com/office/drawing/2014/main" id="{2CEA0B7F-754E-4117-8F7C-CD2D988C6774}"/>
              </a:ext>
            </a:extLst>
          </p:cNvPr>
          <p:cNvSpPr txBox="1">
            <a:spLocks noChangeArrowheads="1"/>
          </p:cNvSpPr>
          <p:nvPr/>
        </p:nvSpPr>
        <p:spPr bwMode="auto">
          <a:xfrm>
            <a:off x="557457" y="1555906"/>
            <a:ext cx="4343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ea"/>
                <a:ea typeface="+mn-ea"/>
              </a:rPr>
              <a:t>解：应用电磁感应定律</a:t>
            </a:r>
          </a:p>
        </p:txBody>
      </p:sp>
      <p:grpSp>
        <p:nvGrpSpPr>
          <p:cNvPr id="15" name="组合 14">
            <a:extLst>
              <a:ext uri="{FF2B5EF4-FFF2-40B4-BE49-F238E27FC236}">
                <a16:creationId xmlns:a16="http://schemas.microsoft.com/office/drawing/2014/main" id="{043880AD-7108-4A65-87BD-4C654DEFDACD}"/>
              </a:ext>
            </a:extLst>
          </p:cNvPr>
          <p:cNvGrpSpPr/>
          <p:nvPr/>
        </p:nvGrpSpPr>
        <p:grpSpPr>
          <a:xfrm>
            <a:off x="5815258" y="1819642"/>
            <a:ext cx="3352800" cy="4572000"/>
            <a:chOff x="5815258" y="1819642"/>
            <a:chExt cx="3352800" cy="4572000"/>
          </a:xfrm>
        </p:grpSpPr>
        <p:sp>
          <p:nvSpPr>
            <p:cNvPr id="164906" name="Line 5"/>
            <p:cNvSpPr>
              <a:spLocks noChangeShapeType="1"/>
            </p:cNvSpPr>
            <p:nvPr/>
          </p:nvSpPr>
          <p:spPr bwMode="auto">
            <a:xfrm>
              <a:off x="6148633" y="5864592"/>
              <a:ext cx="2819400"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164904" name="Rectangle 9" descr="宽上对角线"/>
            <p:cNvSpPr>
              <a:spLocks noChangeArrowheads="1"/>
            </p:cNvSpPr>
            <p:nvPr/>
          </p:nvSpPr>
          <p:spPr bwMode="auto">
            <a:xfrm>
              <a:off x="7444033" y="3426193"/>
              <a:ext cx="152400" cy="1828800"/>
            </a:xfrm>
            <a:prstGeom prst="rect">
              <a:avLst/>
            </a:prstGeom>
            <a:blipFill dpi="0" rotWithShape="0">
              <a:blip r:embed="rId5"/>
              <a:srcRect/>
              <a:tile tx="0" ty="0" sx="100000" sy="100000" flip="none" algn="tl"/>
            </a:blipFill>
            <a:ln w="12700">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nvGrpSpPr>
            <p:cNvPr id="164887" name="Group 13"/>
            <p:cNvGrpSpPr>
              <a:grpSpLocks/>
            </p:cNvGrpSpPr>
            <p:nvPr/>
          </p:nvGrpSpPr>
          <p:grpSpPr bwMode="auto">
            <a:xfrm>
              <a:off x="5815258" y="1819642"/>
              <a:ext cx="3352800" cy="4572000"/>
              <a:chOff x="3504" y="1200"/>
              <a:chExt cx="2112" cy="2880"/>
            </a:xfrm>
          </p:grpSpPr>
          <p:grpSp>
            <p:nvGrpSpPr>
              <p:cNvPr id="164888" name="Group 14"/>
              <p:cNvGrpSpPr>
                <a:grpSpLocks/>
              </p:cNvGrpSpPr>
              <p:nvPr/>
            </p:nvGrpSpPr>
            <p:grpSpPr bwMode="auto">
              <a:xfrm>
                <a:off x="3858" y="1684"/>
                <a:ext cx="1584" cy="2208"/>
                <a:chOff x="3858" y="1684"/>
                <a:chExt cx="1584" cy="2208"/>
              </a:xfrm>
            </p:grpSpPr>
            <p:sp>
              <p:nvSpPr>
                <p:cNvPr id="164890" name="Line 15"/>
                <p:cNvSpPr>
                  <a:spLocks noChangeShapeType="1"/>
                </p:cNvSpPr>
                <p:nvPr/>
              </p:nvSpPr>
              <p:spPr bwMode="auto">
                <a:xfrm>
                  <a:off x="3858" y="1684"/>
                  <a:ext cx="0" cy="2208"/>
                </a:xfrm>
                <a:prstGeom prst="line">
                  <a:avLst/>
                </a:prstGeom>
                <a:noFill/>
                <a:ln w="12700">
                  <a:solidFill>
                    <a:srgbClr val="3333FF"/>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164891" name="Line 16"/>
                <p:cNvSpPr>
                  <a:spLocks noChangeShapeType="1"/>
                </p:cNvSpPr>
                <p:nvPr/>
              </p:nvSpPr>
              <p:spPr bwMode="auto">
                <a:xfrm flipV="1">
                  <a:off x="3858" y="2020"/>
                  <a:ext cx="0" cy="1536"/>
                </a:xfrm>
                <a:prstGeom prst="line">
                  <a:avLst/>
                </a:prstGeom>
                <a:noFill/>
                <a:ln w="19050">
                  <a:solidFill>
                    <a:srgbClr val="3333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164892" name="Rectangle 17"/>
                <p:cNvSpPr>
                  <a:spLocks noChangeArrowheads="1"/>
                </p:cNvSpPr>
                <p:nvPr/>
              </p:nvSpPr>
              <p:spPr bwMode="auto">
                <a:xfrm>
                  <a:off x="4290" y="2212"/>
                  <a:ext cx="768" cy="115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164893" name="Line 18"/>
                <p:cNvSpPr>
                  <a:spLocks noChangeShapeType="1"/>
                </p:cNvSpPr>
                <p:nvPr/>
              </p:nvSpPr>
              <p:spPr bwMode="auto">
                <a:xfrm>
                  <a:off x="4290" y="1924"/>
                  <a:ext cx="0" cy="2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164894" name="Line 19"/>
                <p:cNvSpPr>
                  <a:spLocks noChangeShapeType="1"/>
                </p:cNvSpPr>
                <p:nvPr/>
              </p:nvSpPr>
              <p:spPr bwMode="auto">
                <a:xfrm>
                  <a:off x="5058" y="1924"/>
                  <a:ext cx="0" cy="2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164895" name="Line 20"/>
                <p:cNvSpPr>
                  <a:spLocks noChangeShapeType="1"/>
                </p:cNvSpPr>
                <p:nvPr/>
              </p:nvSpPr>
              <p:spPr bwMode="auto">
                <a:xfrm>
                  <a:off x="5058" y="3364"/>
                  <a:ext cx="384"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164896" name="Line 21"/>
                <p:cNvSpPr>
                  <a:spLocks noChangeShapeType="1"/>
                </p:cNvSpPr>
                <p:nvPr/>
              </p:nvSpPr>
              <p:spPr bwMode="auto">
                <a:xfrm>
                  <a:off x="5058" y="2212"/>
                  <a:ext cx="384"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164897" name="Line 22"/>
                <p:cNvSpPr>
                  <a:spLocks noChangeShapeType="1"/>
                </p:cNvSpPr>
                <p:nvPr/>
              </p:nvSpPr>
              <p:spPr bwMode="auto">
                <a:xfrm>
                  <a:off x="5202" y="2212"/>
                  <a:ext cx="0" cy="1152"/>
                </a:xfrm>
                <a:prstGeom prst="line">
                  <a:avLst/>
                </a:prstGeom>
                <a:noFill/>
                <a:ln w="12700">
                  <a:solidFill>
                    <a:schemeClr val="tx1"/>
                  </a:solidFill>
                  <a:prstDash val="lgDash"/>
                  <a:round/>
                  <a:headEnd type="triangle" w="sm" len="lg"/>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164898" name="Line 23"/>
                <p:cNvSpPr>
                  <a:spLocks noChangeShapeType="1"/>
                </p:cNvSpPr>
                <p:nvPr/>
              </p:nvSpPr>
              <p:spPr bwMode="auto">
                <a:xfrm>
                  <a:off x="4290" y="2116"/>
                  <a:ext cx="768" cy="0"/>
                </a:xfrm>
                <a:prstGeom prst="line">
                  <a:avLst/>
                </a:prstGeom>
                <a:noFill/>
                <a:ln w="12700">
                  <a:solidFill>
                    <a:schemeClr val="tx1"/>
                  </a:solidFill>
                  <a:prstDash val="lgDash"/>
                  <a:round/>
                  <a:headEnd type="triangle" w="sm" len="lg"/>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164899" name="Line 24"/>
                <p:cNvSpPr>
                  <a:spLocks noChangeShapeType="1"/>
                </p:cNvSpPr>
                <p:nvPr/>
              </p:nvSpPr>
              <p:spPr bwMode="auto">
                <a:xfrm flipV="1">
                  <a:off x="3858" y="2644"/>
                  <a:ext cx="0" cy="240"/>
                </a:xfrm>
                <a:prstGeom prst="line">
                  <a:avLst/>
                </a:prstGeom>
                <a:noFill/>
                <a:ln w="19050">
                  <a:solidFill>
                    <a:srgbClr val="3333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164900" name="Line 25"/>
                <p:cNvSpPr>
                  <a:spLocks noChangeShapeType="1"/>
                </p:cNvSpPr>
                <p:nvPr/>
              </p:nvSpPr>
              <p:spPr bwMode="auto">
                <a:xfrm>
                  <a:off x="3858" y="2116"/>
                  <a:ext cx="432" cy="0"/>
                </a:xfrm>
                <a:prstGeom prst="line">
                  <a:avLst/>
                </a:prstGeom>
                <a:noFill/>
                <a:ln w="12700">
                  <a:solidFill>
                    <a:schemeClr val="tx1"/>
                  </a:solidFill>
                  <a:prstDash val="lgDash"/>
                  <a:round/>
                  <a:headEnd type="triangle" w="sm" len="lg"/>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grpSp>
          <p:sp>
            <p:nvSpPr>
              <p:cNvPr id="164889" name="Rectangle 29"/>
              <p:cNvSpPr>
                <a:spLocks noChangeArrowheads="1"/>
              </p:cNvSpPr>
              <p:nvPr/>
            </p:nvSpPr>
            <p:spPr bwMode="auto">
              <a:xfrm>
                <a:off x="3504" y="1200"/>
                <a:ext cx="2112" cy="28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grpSp>
          <p:nvGrpSpPr>
            <p:cNvPr id="164878" name="Group 38"/>
            <p:cNvGrpSpPr>
              <a:grpSpLocks/>
            </p:cNvGrpSpPr>
            <p:nvPr/>
          </p:nvGrpSpPr>
          <p:grpSpPr bwMode="auto">
            <a:xfrm>
              <a:off x="8607672" y="2657842"/>
              <a:ext cx="331788" cy="368300"/>
              <a:chOff x="5280" y="1584"/>
              <a:chExt cx="209" cy="232"/>
            </a:xfrm>
          </p:grpSpPr>
          <p:sp>
            <p:nvSpPr>
              <p:cNvPr id="164880" name="Oval 39"/>
              <p:cNvSpPr>
                <a:spLocks noChangeArrowheads="1"/>
              </p:cNvSpPr>
              <p:nvPr/>
            </p:nvSpPr>
            <p:spPr bwMode="auto">
              <a:xfrm>
                <a:off x="5280" y="1584"/>
                <a:ext cx="192" cy="192"/>
              </a:xfrm>
              <a:prstGeom prst="ellipse">
                <a:avLst/>
              </a:prstGeom>
              <a:solidFill>
                <a:schemeClr val="accent1"/>
              </a:solidFill>
              <a:ln w="19050">
                <a:solidFill>
                  <a:schemeClr val="tx1"/>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mc:AlternateContent xmlns:mc="http://schemas.openxmlformats.org/markup-compatibility/2006">
            <mc:Choice xmlns:a14="http://schemas.microsoft.com/office/drawing/2010/main" Requires="a14">
              <p:graphicFrame>
                <p:nvGraphicFramePr>
                  <p:cNvPr id="164881" name="Object 25"/>
                  <p:cNvGraphicFramePr>
                    <a:graphicFrameLocks noChangeAspect="1"/>
                  </p:cNvGraphicFramePr>
                  <p:nvPr/>
                </p:nvGraphicFramePr>
                <p:xfrm>
                  <a:off x="5280" y="1584"/>
                  <a:ext cx="209" cy="232"/>
                </p:xfrm>
                <a:graphic>
                  <a:graphicData uri="http://schemas.openxmlformats.org/presentationml/2006/ole">
                    <mc:AlternateContent>
                      <mc:Choice xmlns:v="urn:schemas-microsoft-com:vml" Requires="v">
                        <p:oleObj spid="_x0000_s175955" name="Equation" r:id="rId6" imgW="114102" imgH="126780" progId="Equation.3">
                          <p:embed/>
                        </p:oleObj>
                      </mc:Choice>
                      <mc:Fallback>
                        <p:oleObj name="Equation" r:id="rId6" imgW="114102" imgH="126780" progId="Equation.3">
                          <p:embed/>
                          <p:pic>
                            <p:nvPicPr>
                              <p:cNvPr id="164881" name="Object 25"/>
                              <p:cNvPicPr>
                                <a:picLocks noChangeAspect="1" noChangeArrowheads="1"/>
                              </p:cNvPicPr>
                              <p:nvPr/>
                            </p:nvPicPr>
                            <p:blipFill>
                              <a:blip r:embed="rId7">
                                <a:extLst>
                                  <a:ext uri="{28A0092B-C50C-407E-A947-70E740481C1C}">
                                    <a14:useLocalDpi val="0"/>
                                  </a:ext>
                                </a:extLst>
                              </a:blip>
                              <a:srcRect/>
                              <a:stretch>
                                <a:fillRect/>
                              </a:stretch>
                            </p:blipFill>
                            <p:spPr bwMode="auto">
                              <a:xfrm>
                                <a:off x="5280" y="1584"/>
                                <a:ext cx="209" cy="23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p:graphicFrame>
                <p:nvGraphicFramePr>
                  <p:cNvPr id="164881" name="Object 25"/>
                  <p:cNvGraphicFramePr>
                    <a:graphicFrameLocks noChangeAspect="1"/>
                  </p:cNvGraphicFramePr>
                  <p:nvPr/>
                </p:nvGraphicFramePr>
                <p:xfrm>
                  <a:off x="5280" y="1584"/>
                  <a:ext cx="209" cy="232"/>
                </p:xfrm>
                <a:graphic>
                  <a:graphicData uri="http://schemas.openxmlformats.org/presentationml/2006/ole">
                    <mc:AlternateContent>
                      <mc:Choice xmlns:v="urn:schemas-microsoft-com:vml" Requires="v">
                        <p:oleObj spid="_x0000_s175955" name="Equation" r:id="rId6" imgW="114102" imgH="126780" progId="Equation.3">
                          <p:embed/>
                        </p:oleObj>
                      </mc:Choice>
                      <mc:Fallback>
                        <p:oleObj name="Equation" r:id="rId6" imgW="114102" imgH="126780" progId="Equation.3">
                          <p:embed/>
                          <p:pic>
                            <p:nvPicPr>
                              <p:cNvPr id="164881" name="Object 2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80" y="158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sp>
          <p:nvSpPr>
            <p:cNvPr id="58" name="Freeform 42"/>
            <p:cNvSpPr>
              <a:spLocks/>
            </p:cNvSpPr>
            <p:nvPr/>
          </p:nvSpPr>
          <p:spPr bwMode="auto">
            <a:xfrm>
              <a:off x="7864720" y="3730992"/>
              <a:ext cx="304800" cy="1211262"/>
            </a:xfrm>
            <a:custGeom>
              <a:avLst/>
              <a:gdLst>
                <a:gd name="T0" fmla="*/ 2147483646 w 192"/>
                <a:gd name="T1" fmla="*/ 0 h 763"/>
                <a:gd name="T2" fmla="*/ 2147483646 w 192"/>
                <a:gd name="T3" fmla="*/ 2147483646 h 763"/>
                <a:gd name="T4" fmla="*/ 2147483646 w 192"/>
                <a:gd name="T5" fmla="*/ 2147483646 h 763"/>
                <a:gd name="T6" fmla="*/ 0 w 192"/>
                <a:gd name="T7" fmla="*/ 2147483646 h 763"/>
                <a:gd name="T8" fmla="*/ 0 60000 65536"/>
                <a:gd name="T9" fmla="*/ 0 60000 65536"/>
                <a:gd name="T10" fmla="*/ 0 60000 65536"/>
                <a:gd name="T11" fmla="*/ 0 60000 65536"/>
                <a:gd name="T12" fmla="*/ 0 w 192"/>
                <a:gd name="T13" fmla="*/ 0 h 763"/>
                <a:gd name="T14" fmla="*/ 192 w 192"/>
                <a:gd name="T15" fmla="*/ 763 h 763"/>
              </a:gdLst>
              <a:ahLst/>
              <a:cxnLst>
                <a:cxn ang="T8">
                  <a:pos x="T0" y="T1"/>
                </a:cxn>
                <a:cxn ang="T9">
                  <a:pos x="T2" y="T3"/>
                </a:cxn>
                <a:cxn ang="T10">
                  <a:pos x="T4" y="T5"/>
                </a:cxn>
                <a:cxn ang="T11">
                  <a:pos x="T6" y="T7"/>
                </a:cxn>
              </a:cxnLst>
              <a:rect l="T12" t="T13" r="T14" b="T15"/>
              <a:pathLst>
                <a:path w="192" h="763">
                  <a:moveTo>
                    <a:pt x="30" y="0"/>
                  </a:moveTo>
                  <a:cubicBezTo>
                    <a:pt x="52" y="25"/>
                    <a:pt x="143" y="42"/>
                    <a:pt x="165" y="142"/>
                  </a:cubicBezTo>
                  <a:cubicBezTo>
                    <a:pt x="187" y="242"/>
                    <a:pt x="192" y="496"/>
                    <a:pt x="165" y="599"/>
                  </a:cubicBezTo>
                  <a:cubicBezTo>
                    <a:pt x="138" y="702"/>
                    <a:pt x="34" y="729"/>
                    <a:pt x="0" y="763"/>
                  </a:cubicBezTo>
                </a:path>
              </a:pathLst>
            </a:custGeom>
            <a:noFill/>
            <a:ln w="38100">
              <a:solidFill>
                <a:srgbClr val="00CC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sz="2800">
                <a:latin typeface="+mn-ea"/>
                <a:ea typeface="+mn-ea"/>
              </a:endParaRPr>
            </a:p>
          </p:txBody>
        </p:sp>
        <mc:AlternateContent xmlns:mc="http://schemas.openxmlformats.org/markup-compatibility/2006">
          <mc:Choice xmlns:a14="http://schemas.microsoft.com/office/drawing/2010/main" Requires="a14">
            <p:sp>
              <p:nvSpPr>
                <p:cNvPr id="47" name="矩形 46">
                  <a:extLst>
                    <a:ext uri="{FF2B5EF4-FFF2-40B4-BE49-F238E27FC236}">
                      <a16:creationId xmlns:a16="http://schemas.microsoft.com/office/drawing/2014/main" id="{3AEFB7B4-CA13-465C-9662-C243B937D10F}"/>
                    </a:ext>
                  </a:extLst>
                </p:cNvPr>
                <p:cNvSpPr/>
                <p:nvPr/>
              </p:nvSpPr>
              <p:spPr>
                <a:xfrm>
                  <a:off x="8508910" y="2072854"/>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p:sp>
              <p:nvSpPr>
                <p:cNvPr id="47" name="矩形 46">
                  <a:extLst>
                    <a:ext uri="{FF2B5EF4-FFF2-40B4-BE49-F238E27FC236}">
                      <a16:creationId xmlns:a16="http://schemas.microsoft.com/office/drawing/2014/main" id="{3AEFB7B4-CA13-465C-9662-C243B937D10F}"/>
                    </a:ext>
                  </a:extLst>
                </p:cNvPr>
                <p:cNvSpPr>
                  <a:spLocks noRot="1" noChangeAspect="1" noMove="1" noResize="1" noEditPoints="1" noAdjustHandles="1" noChangeArrowheads="1" noChangeShapeType="1" noTextEdit="1"/>
                </p:cNvSpPr>
                <p:nvPr/>
              </p:nvSpPr>
              <p:spPr>
                <a:xfrm>
                  <a:off x="8508910" y="2072854"/>
                  <a:ext cx="529312" cy="5754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矩形 1">
                  <a:extLst>
                    <a:ext uri="{FF2B5EF4-FFF2-40B4-BE49-F238E27FC236}">
                      <a16:creationId xmlns:a16="http://schemas.microsoft.com/office/drawing/2014/main" id="{E48AD9D7-8C0F-4424-B885-7DD3DD4B6805}"/>
                    </a:ext>
                  </a:extLst>
                </p:cNvPr>
                <p:cNvSpPr/>
                <p:nvPr/>
              </p:nvSpPr>
              <p:spPr>
                <a:xfrm>
                  <a:off x="6160928" y="2081271"/>
                  <a:ext cx="2165786"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𝐼</m:t>
                        </m:r>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oMath>
                    </m:oMathPara>
                  </a14:m>
                  <a:endParaRPr lang="zh-CN" altLang="en-US" sz="2800" dirty="0"/>
                </a:p>
              </p:txBody>
            </p:sp>
          </mc:Choice>
          <mc:Fallback>
            <p:sp>
              <p:nvSpPr>
                <p:cNvPr id="2" name="矩形 1">
                  <a:extLst>
                    <a:ext uri="{FF2B5EF4-FFF2-40B4-BE49-F238E27FC236}">
                      <a16:creationId xmlns:a16="http://schemas.microsoft.com/office/drawing/2014/main" id="{E48AD9D7-8C0F-4424-B885-7DD3DD4B6805}"/>
                    </a:ext>
                  </a:extLst>
                </p:cNvPr>
                <p:cNvSpPr>
                  <a:spLocks noRot="1" noChangeAspect="1" noMove="1" noResize="1" noEditPoints="1" noAdjustHandles="1" noChangeArrowheads="1" noChangeShapeType="1" noTextEdit="1"/>
                </p:cNvSpPr>
                <p:nvPr/>
              </p:nvSpPr>
              <p:spPr>
                <a:xfrm>
                  <a:off x="6160928" y="2081271"/>
                  <a:ext cx="216578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61B2B6D0-2FDC-4301-AA97-938AFEE5F3AA}"/>
                    </a:ext>
                  </a:extLst>
                </p:cNvPr>
                <p:cNvSpPr txBox="1"/>
                <p:nvPr/>
              </p:nvSpPr>
              <p:spPr>
                <a:xfrm>
                  <a:off x="6577494" y="2805052"/>
                  <a:ext cx="30957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m:t>
                        </m:r>
                      </m:oMath>
                    </m:oMathPara>
                  </a14:m>
                  <a:endParaRPr lang="zh-CN" altLang="en-US" sz="2800" dirty="0">
                    <a:solidFill>
                      <a:srgbClr val="0000FF"/>
                    </a:solidFill>
                    <a:latin typeface="+mn-lt"/>
                    <a:ea typeface="+mn-ea"/>
                  </a:endParaRPr>
                </a:p>
              </p:txBody>
            </p:sp>
          </mc:Choice>
          <mc:Fallback>
            <p:sp>
              <p:nvSpPr>
                <p:cNvPr id="6" name="文本框 5">
                  <a:extLst>
                    <a:ext uri="{FF2B5EF4-FFF2-40B4-BE49-F238E27FC236}">
                      <a16:creationId xmlns:a16="http://schemas.microsoft.com/office/drawing/2014/main" id="{61B2B6D0-2FDC-4301-AA97-938AFEE5F3AA}"/>
                    </a:ext>
                  </a:extLst>
                </p:cNvPr>
                <p:cNvSpPr txBox="1">
                  <a:spLocks noRot="1" noChangeAspect="1" noMove="1" noResize="1" noEditPoints="1" noAdjustHandles="1" noChangeArrowheads="1" noChangeShapeType="1" noTextEdit="1"/>
                </p:cNvSpPr>
                <p:nvPr/>
              </p:nvSpPr>
              <p:spPr>
                <a:xfrm>
                  <a:off x="6577494" y="2805052"/>
                  <a:ext cx="309572"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FCDCB780-87D8-41A6-9E9B-280FA0EC60C0}"/>
                    </a:ext>
                  </a:extLst>
                </p:cNvPr>
                <p:cNvSpPr txBox="1"/>
                <p:nvPr/>
              </p:nvSpPr>
              <p:spPr>
                <a:xfrm>
                  <a:off x="7526105" y="2829297"/>
                  <a:ext cx="29892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oMath>
                    </m:oMathPara>
                  </a14:m>
                  <a:endParaRPr lang="zh-CN" altLang="en-US" sz="2800" dirty="0">
                    <a:solidFill>
                      <a:srgbClr val="0000FF"/>
                    </a:solidFill>
                    <a:latin typeface="+mn-lt"/>
                    <a:ea typeface="+mn-ea"/>
                  </a:endParaRPr>
                </a:p>
              </p:txBody>
            </p:sp>
          </mc:Choice>
          <mc:Fallback>
            <p:sp>
              <p:nvSpPr>
                <p:cNvPr id="7" name="文本框 6">
                  <a:extLst>
                    <a:ext uri="{FF2B5EF4-FFF2-40B4-BE49-F238E27FC236}">
                      <a16:creationId xmlns:a16="http://schemas.microsoft.com/office/drawing/2014/main" id="{FCDCB780-87D8-41A6-9E9B-280FA0EC60C0}"/>
                    </a:ext>
                  </a:extLst>
                </p:cNvPr>
                <p:cNvSpPr txBox="1">
                  <a:spLocks noRot="1" noChangeAspect="1" noMove="1" noResize="1" noEditPoints="1" noAdjustHandles="1" noChangeArrowheads="1" noChangeShapeType="1" noTextEdit="1"/>
                </p:cNvSpPr>
                <p:nvPr/>
              </p:nvSpPr>
              <p:spPr>
                <a:xfrm>
                  <a:off x="7526105" y="2829297"/>
                  <a:ext cx="298928"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54256856-7E71-448A-9EF9-AD0F019D0C79}"/>
                    </a:ext>
                  </a:extLst>
                </p:cNvPr>
                <p:cNvSpPr txBox="1"/>
                <p:nvPr/>
              </p:nvSpPr>
              <p:spPr>
                <a:xfrm>
                  <a:off x="8547828" y="4087048"/>
                  <a:ext cx="29161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𝑏</m:t>
                        </m:r>
                      </m:oMath>
                    </m:oMathPara>
                  </a14:m>
                  <a:endParaRPr lang="zh-CN" altLang="en-US" sz="2800" dirty="0">
                    <a:solidFill>
                      <a:srgbClr val="0000FF"/>
                    </a:solidFill>
                    <a:latin typeface="+mn-lt"/>
                    <a:ea typeface="+mn-ea"/>
                  </a:endParaRPr>
                </a:p>
              </p:txBody>
            </p:sp>
          </mc:Choice>
          <mc:Fallback>
            <p:sp>
              <p:nvSpPr>
                <p:cNvPr id="11" name="文本框 10">
                  <a:extLst>
                    <a:ext uri="{FF2B5EF4-FFF2-40B4-BE49-F238E27FC236}">
                      <a16:creationId xmlns:a16="http://schemas.microsoft.com/office/drawing/2014/main" id="{54256856-7E71-448A-9EF9-AD0F019D0C79}"/>
                    </a:ext>
                  </a:extLst>
                </p:cNvPr>
                <p:cNvSpPr txBox="1">
                  <a:spLocks noRot="1" noChangeAspect="1" noMove="1" noResize="1" noEditPoints="1" noAdjustHandles="1" noChangeArrowheads="1" noChangeShapeType="1" noTextEdit="1"/>
                </p:cNvSpPr>
                <p:nvPr/>
              </p:nvSpPr>
              <p:spPr>
                <a:xfrm>
                  <a:off x="8547828" y="4087048"/>
                  <a:ext cx="291618"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2C94A884-39BB-4EF0-BD74-5E574ED5AEBB}"/>
                    </a:ext>
                  </a:extLst>
                </p:cNvPr>
                <p:cNvSpPr txBox="1"/>
                <p:nvPr/>
              </p:nvSpPr>
              <p:spPr>
                <a:xfrm>
                  <a:off x="6040912" y="5798206"/>
                  <a:ext cx="3406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p:sp>
              <p:nvSpPr>
                <p:cNvPr id="12" name="文本框 11">
                  <a:extLst>
                    <a:ext uri="{FF2B5EF4-FFF2-40B4-BE49-F238E27FC236}">
                      <a16:creationId xmlns:a16="http://schemas.microsoft.com/office/drawing/2014/main" id="{2C94A884-39BB-4EF0-BD74-5E574ED5AEBB}"/>
                    </a:ext>
                  </a:extLst>
                </p:cNvPr>
                <p:cNvSpPr txBox="1">
                  <a:spLocks noRot="1" noChangeAspect="1" noMove="1" noResize="1" noEditPoints="1" noAdjustHandles="1" noChangeArrowheads="1" noChangeShapeType="1" noTextEdit="1"/>
                </p:cNvSpPr>
                <p:nvPr/>
              </p:nvSpPr>
              <p:spPr>
                <a:xfrm>
                  <a:off x="6040912" y="5798206"/>
                  <a:ext cx="340606"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538EAF80-B423-4343-97A7-03B9A518158E}"/>
                    </a:ext>
                  </a:extLst>
                </p:cNvPr>
                <p:cNvSpPr txBox="1"/>
                <p:nvPr/>
              </p:nvSpPr>
              <p:spPr>
                <a:xfrm>
                  <a:off x="8730920" y="5781181"/>
                  <a:ext cx="29142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oMath>
                    </m:oMathPara>
                  </a14:m>
                  <a:endParaRPr lang="zh-CN" altLang="en-US" sz="2800" dirty="0">
                    <a:solidFill>
                      <a:srgbClr val="0000FF"/>
                    </a:solidFill>
                    <a:latin typeface="+mn-lt"/>
                    <a:ea typeface="+mn-ea"/>
                  </a:endParaRPr>
                </a:p>
              </p:txBody>
            </p:sp>
          </mc:Choice>
          <mc:Fallback>
            <p:sp>
              <p:nvSpPr>
                <p:cNvPr id="13" name="文本框 12">
                  <a:extLst>
                    <a:ext uri="{FF2B5EF4-FFF2-40B4-BE49-F238E27FC236}">
                      <a16:creationId xmlns:a16="http://schemas.microsoft.com/office/drawing/2014/main" id="{538EAF80-B423-4343-97A7-03B9A518158E}"/>
                    </a:ext>
                  </a:extLst>
                </p:cNvPr>
                <p:cNvSpPr txBox="1">
                  <a:spLocks noRot="1" noChangeAspect="1" noMove="1" noResize="1" noEditPoints="1" noAdjustHandles="1" noChangeArrowheads="1" noChangeShapeType="1" noTextEdit="1"/>
                </p:cNvSpPr>
                <p:nvPr/>
              </p:nvSpPr>
              <p:spPr>
                <a:xfrm>
                  <a:off x="8730920" y="5781181"/>
                  <a:ext cx="291426"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3874C92B-A586-403E-9ABA-0B285E553852}"/>
                    </a:ext>
                  </a:extLst>
                </p:cNvPr>
                <p:cNvSpPr txBox="1"/>
                <p:nvPr/>
              </p:nvSpPr>
              <p:spPr>
                <a:xfrm>
                  <a:off x="7242544" y="5203043"/>
                  <a:ext cx="49981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𝑑𝑥</m:t>
                        </m:r>
                      </m:oMath>
                    </m:oMathPara>
                  </a14:m>
                  <a:endParaRPr lang="zh-CN" altLang="en-US" sz="2800" dirty="0">
                    <a:solidFill>
                      <a:srgbClr val="0000FF"/>
                    </a:solidFill>
                    <a:latin typeface="+mn-lt"/>
                    <a:ea typeface="+mn-ea"/>
                  </a:endParaRPr>
                </a:p>
              </p:txBody>
            </p:sp>
          </mc:Choice>
          <mc:Fallback>
            <p:sp>
              <p:nvSpPr>
                <p:cNvPr id="14" name="文本框 13">
                  <a:extLst>
                    <a:ext uri="{FF2B5EF4-FFF2-40B4-BE49-F238E27FC236}">
                      <a16:creationId xmlns:a16="http://schemas.microsoft.com/office/drawing/2014/main" id="{3874C92B-A586-403E-9ABA-0B285E553852}"/>
                    </a:ext>
                  </a:extLst>
                </p:cNvPr>
                <p:cNvSpPr txBox="1">
                  <a:spLocks noRot="1" noChangeAspect="1" noMove="1" noResize="1" noEditPoints="1" noAdjustHandles="1" noChangeArrowheads="1" noChangeShapeType="1" noTextEdit="1"/>
                </p:cNvSpPr>
                <p:nvPr/>
              </p:nvSpPr>
              <p:spPr>
                <a:xfrm>
                  <a:off x="7242544" y="5203043"/>
                  <a:ext cx="499817" cy="430887"/>
                </a:xfrm>
                <a:prstGeom prst="rect">
                  <a:avLst/>
                </a:prstGeom>
                <a:blipFill>
                  <a:blip r:embed="rId15"/>
                  <a:stretch>
                    <a:fillRect/>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A3123914-46AE-4290-9774-1486D0E7D98F}"/>
                  </a:ext>
                </a:extLst>
              </p:cNvPr>
              <p:cNvSpPr txBox="1"/>
              <p:nvPr/>
            </p:nvSpPr>
            <p:spPr>
              <a:xfrm>
                <a:off x="1852565" y="2186941"/>
                <a:ext cx="1616661" cy="815223"/>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zh-CN" altLang="en-US" sz="280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𝑖</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m:t>
                          </m:r>
                          <m:r>
                            <a:rPr lang="zh-CN" altLang="en-US" sz="2800" b="0" i="1" smtClean="0">
                              <a:solidFill>
                                <a:srgbClr val="0000FF"/>
                              </a:solidFill>
                              <a:latin typeface="Cambria Math" panose="02040503050406030204" pitchFamily="18" charset="0"/>
                              <a:ea typeface="+mn-ea"/>
                            </a:rPr>
                            <m:t>𝜑</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p:sp>
            <p:nvSpPr>
              <p:cNvPr id="16" name="文本框 15">
                <a:extLst>
                  <a:ext uri="{FF2B5EF4-FFF2-40B4-BE49-F238E27FC236}">
                    <a16:creationId xmlns:a16="http://schemas.microsoft.com/office/drawing/2014/main" id="{A3123914-46AE-4290-9774-1486D0E7D98F}"/>
                  </a:ext>
                </a:extLst>
              </p:cNvPr>
              <p:cNvSpPr txBox="1">
                <a:spLocks noRot="1" noChangeAspect="1" noMove="1" noResize="1" noEditPoints="1" noAdjustHandles="1" noChangeArrowheads="1" noChangeShapeType="1" noTextEdit="1"/>
              </p:cNvSpPr>
              <p:nvPr/>
            </p:nvSpPr>
            <p:spPr>
              <a:xfrm>
                <a:off x="1852565" y="2186941"/>
                <a:ext cx="1616661" cy="815223"/>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a:extLst>
                  <a:ext uri="{FF2B5EF4-FFF2-40B4-BE49-F238E27FC236}">
                    <a16:creationId xmlns:a16="http://schemas.microsoft.com/office/drawing/2014/main" id="{4CC78672-892D-40B8-8C1B-47A6E737A3DA}"/>
                  </a:ext>
                </a:extLst>
              </p:cNvPr>
              <p:cNvSpPr txBox="1"/>
              <p:nvPr/>
            </p:nvSpPr>
            <p:spPr>
              <a:xfrm>
                <a:off x="2575719" y="3206443"/>
                <a:ext cx="150759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rPr>
                        <m:t>𝜑</m:t>
                      </m:r>
                      <m:r>
                        <a:rPr lang="en-US" altLang="zh-CN" sz="2800" b="0" i="1"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rPr>
                        <m:t>𝜑</m:t>
                      </m:r>
                      <m:d>
                        <m:dPr>
                          <m:ctrlPr>
                            <a:rPr lang="en-US" altLang="zh-CN" sz="2800" i="1" smtClean="0">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𝑡</m:t>
                          </m:r>
                        </m:e>
                      </m:d>
                    </m:oMath>
                  </m:oMathPara>
                </a14:m>
                <a:endParaRPr lang="zh-CN" altLang="en-US" sz="2800" dirty="0">
                  <a:solidFill>
                    <a:srgbClr val="0000FF"/>
                  </a:solidFill>
                  <a:latin typeface="+mn-lt"/>
                  <a:ea typeface="+mn-ea"/>
                </a:endParaRPr>
              </a:p>
            </p:txBody>
          </p:sp>
        </mc:Choice>
        <mc:Fallback>
          <p:sp>
            <p:nvSpPr>
              <p:cNvPr id="17" name="文本框 16">
                <a:extLst>
                  <a:ext uri="{FF2B5EF4-FFF2-40B4-BE49-F238E27FC236}">
                    <a16:creationId xmlns:a16="http://schemas.microsoft.com/office/drawing/2014/main" id="{4CC78672-892D-40B8-8C1B-47A6E737A3DA}"/>
                  </a:ext>
                </a:extLst>
              </p:cNvPr>
              <p:cNvSpPr txBox="1">
                <a:spLocks noRot="1" noChangeAspect="1" noMove="1" noResize="1" noEditPoints="1" noAdjustHandles="1" noChangeArrowheads="1" noChangeShapeType="1" noTextEdit="1"/>
              </p:cNvSpPr>
              <p:nvPr/>
            </p:nvSpPr>
            <p:spPr>
              <a:xfrm>
                <a:off x="2575719" y="3206443"/>
                <a:ext cx="1507592" cy="43088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文本框 60">
                <a:extLst>
                  <a:ext uri="{FF2B5EF4-FFF2-40B4-BE49-F238E27FC236}">
                    <a16:creationId xmlns:a16="http://schemas.microsoft.com/office/drawing/2014/main" id="{239D568F-EDCF-4528-A32D-8C544C52433E}"/>
                  </a:ext>
                </a:extLst>
              </p:cNvPr>
              <p:cNvSpPr txBox="1"/>
              <p:nvPr/>
            </p:nvSpPr>
            <p:spPr>
              <a:xfrm>
                <a:off x="1867769" y="3841609"/>
                <a:ext cx="1415900"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𝐵</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sSub>
                            <m:sSubPr>
                              <m:ctrlPr>
                                <a:rPr lang="en-US" altLang="zh-CN" sz="2800" i="1">
                                  <a:solidFill>
                                    <a:srgbClr val="0000FF"/>
                                  </a:solidFill>
                                  <a:latin typeface="Cambria Math" panose="02040503050406030204" pitchFamily="18" charset="0"/>
                                </a:rPr>
                              </m:ctrlPr>
                            </m:sSubPr>
                            <m:e>
                              <m:r>
                                <a:rPr lang="zh-CN" altLang="en-US" sz="2800" i="1" smtClean="0">
                                  <a:solidFill>
                                    <a:srgbClr val="0000FF"/>
                                  </a:solidFill>
                                  <a:latin typeface="Cambria Math" panose="02040503050406030204" pitchFamily="18" charset="0"/>
                                </a:rPr>
                                <m:t>𝜇</m:t>
                              </m:r>
                            </m:e>
                            <m:sub>
                              <m:r>
                                <a:rPr lang="en-US" altLang="zh-CN" sz="2800" b="0" i="1" smtClean="0">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mn-ea"/>
                            </a:rPr>
                            <m:t>2</m:t>
                          </m:r>
                          <m:r>
                            <a:rPr lang="zh-CN" altLang="en-US" sz="2800" b="0" i="1" smtClean="0">
                              <a:solidFill>
                                <a:srgbClr val="0000FF"/>
                              </a:solidFill>
                              <a:latin typeface="Cambria Math" panose="02040503050406030204" pitchFamily="18" charset="0"/>
                              <a:ea typeface="+mn-ea"/>
                            </a:rPr>
                            <m:t>𝜋</m:t>
                          </m:r>
                          <m:r>
                            <a:rPr lang="en-US" altLang="zh-CN" sz="2800" b="0" i="1" smtClean="0">
                              <a:solidFill>
                                <a:srgbClr val="0000FF"/>
                              </a:solidFill>
                              <a:latin typeface="Cambria Math" panose="02040503050406030204" pitchFamily="18" charset="0"/>
                              <a:ea typeface="+mn-ea"/>
                            </a:rPr>
                            <m:t>𝑥</m:t>
                          </m:r>
                        </m:den>
                      </m:f>
                    </m:oMath>
                  </m:oMathPara>
                </a14:m>
                <a:endParaRPr lang="zh-CN" altLang="en-US" sz="2800" dirty="0">
                  <a:solidFill>
                    <a:srgbClr val="0000FF"/>
                  </a:solidFill>
                  <a:latin typeface="+mn-lt"/>
                  <a:ea typeface="+mn-ea"/>
                </a:endParaRPr>
              </a:p>
            </p:txBody>
          </p:sp>
        </mc:Choice>
        <mc:Fallback>
          <p:sp>
            <p:nvSpPr>
              <p:cNvPr id="61" name="文本框 60">
                <a:extLst>
                  <a:ext uri="{FF2B5EF4-FFF2-40B4-BE49-F238E27FC236}">
                    <a16:creationId xmlns:a16="http://schemas.microsoft.com/office/drawing/2014/main" id="{239D568F-EDCF-4528-A32D-8C544C52433E}"/>
                  </a:ext>
                </a:extLst>
              </p:cNvPr>
              <p:cNvSpPr txBox="1">
                <a:spLocks noRot="1" noChangeAspect="1" noMove="1" noResize="1" noEditPoints="1" noAdjustHandles="1" noChangeArrowheads="1" noChangeShapeType="1" noTextEdit="1"/>
              </p:cNvSpPr>
              <p:nvPr/>
            </p:nvSpPr>
            <p:spPr>
              <a:xfrm>
                <a:off x="1867769" y="3841609"/>
                <a:ext cx="1415900" cy="806631"/>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2" name="文本框 61">
                <a:extLst>
                  <a:ext uri="{FF2B5EF4-FFF2-40B4-BE49-F238E27FC236}">
                    <a16:creationId xmlns:a16="http://schemas.microsoft.com/office/drawing/2014/main" id="{62FE98D3-86F5-4F7C-9162-FCE59B614213}"/>
                  </a:ext>
                </a:extLst>
              </p:cNvPr>
              <p:cNvSpPr txBox="1"/>
              <p:nvPr/>
            </p:nvSpPr>
            <p:spPr>
              <a:xfrm>
                <a:off x="1119392" y="4876218"/>
                <a:ext cx="1940082" cy="48596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m:t>
                      </m:r>
                      <m:r>
                        <a:rPr lang="zh-CN" altLang="en-US" sz="2800" i="1" smtClean="0">
                          <a:solidFill>
                            <a:srgbClr val="0000FF"/>
                          </a:solidFill>
                          <a:latin typeface="Cambria Math" panose="02040503050406030204" pitchFamily="18" charset="0"/>
                        </a:rPr>
                        <m:t>𝜑</m:t>
                      </m:r>
                      <m:r>
                        <a:rPr lang="en-US" altLang="zh-CN" sz="2800" b="0" i="1" smtClean="0">
                          <a:solidFill>
                            <a:srgbClr val="0000FF"/>
                          </a:solidFill>
                          <a:latin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0000FF"/>
                  </a:solidFill>
                  <a:latin typeface="+mn-lt"/>
                  <a:ea typeface="+mn-ea"/>
                </a:endParaRPr>
              </a:p>
            </p:txBody>
          </p:sp>
        </mc:Choice>
        <mc:Fallback>
          <p:sp>
            <p:nvSpPr>
              <p:cNvPr id="62" name="文本框 61">
                <a:extLst>
                  <a:ext uri="{FF2B5EF4-FFF2-40B4-BE49-F238E27FC236}">
                    <a16:creationId xmlns:a16="http://schemas.microsoft.com/office/drawing/2014/main" id="{62FE98D3-86F5-4F7C-9162-FCE59B614213}"/>
                  </a:ext>
                </a:extLst>
              </p:cNvPr>
              <p:cNvSpPr txBox="1">
                <a:spLocks noRot="1" noChangeAspect="1" noMove="1" noResize="1" noEditPoints="1" noAdjustHandles="1" noChangeArrowheads="1" noChangeShapeType="1" noTextEdit="1"/>
              </p:cNvSpPr>
              <p:nvPr/>
            </p:nvSpPr>
            <p:spPr>
              <a:xfrm>
                <a:off x="1119392" y="4876218"/>
                <a:ext cx="1940082" cy="48596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3" name="文本框 62">
                <a:extLst>
                  <a:ext uri="{FF2B5EF4-FFF2-40B4-BE49-F238E27FC236}">
                    <a16:creationId xmlns:a16="http://schemas.microsoft.com/office/drawing/2014/main" id="{49B2315F-A2C4-44B2-872E-29070037C357}"/>
                  </a:ext>
                </a:extLst>
              </p:cNvPr>
              <p:cNvSpPr txBox="1"/>
              <p:nvPr/>
            </p:nvSpPr>
            <p:spPr>
              <a:xfrm>
                <a:off x="3123876" y="4918258"/>
                <a:ext cx="129689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𝐵𝑏𝑑𝑥</m:t>
                      </m:r>
                    </m:oMath>
                  </m:oMathPara>
                </a14:m>
                <a:endParaRPr lang="zh-CN" altLang="en-US" sz="2800" dirty="0">
                  <a:solidFill>
                    <a:srgbClr val="0000FF"/>
                  </a:solidFill>
                  <a:latin typeface="+mn-lt"/>
                  <a:ea typeface="+mn-ea"/>
                </a:endParaRPr>
              </a:p>
            </p:txBody>
          </p:sp>
        </mc:Choice>
        <mc:Fallback>
          <p:sp>
            <p:nvSpPr>
              <p:cNvPr id="63" name="文本框 62">
                <a:extLst>
                  <a:ext uri="{FF2B5EF4-FFF2-40B4-BE49-F238E27FC236}">
                    <a16:creationId xmlns:a16="http://schemas.microsoft.com/office/drawing/2014/main" id="{49B2315F-A2C4-44B2-872E-29070037C357}"/>
                  </a:ext>
                </a:extLst>
              </p:cNvPr>
              <p:cNvSpPr txBox="1">
                <a:spLocks noRot="1" noChangeAspect="1" noMove="1" noResize="1" noEditPoints="1" noAdjustHandles="1" noChangeArrowheads="1" noChangeShapeType="1" noTextEdit="1"/>
              </p:cNvSpPr>
              <p:nvPr/>
            </p:nvSpPr>
            <p:spPr>
              <a:xfrm>
                <a:off x="3123876" y="4918258"/>
                <a:ext cx="1296893" cy="43088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4" name="文本框 63">
                <a:extLst>
                  <a:ext uri="{FF2B5EF4-FFF2-40B4-BE49-F238E27FC236}">
                    <a16:creationId xmlns:a16="http://schemas.microsoft.com/office/drawing/2014/main" id="{1B43C74A-587D-4FCF-97D6-586DA40FF537}"/>
                  </a:ext>
                </a:extLst>
              </p:cNvPr>
              <p:cNvSpPr txBox="1"/>
              <p:nvPr/>
            </p:nvSpPr>
            <p:spPr>
              <a:xfrm>
                <a:off x="1683239" y="5639327"/>
                <a:ext cx="1734706"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𝜇</m:t>
                              </m:r>
                            </m:e>
                            <m:sub>
                              <m:r>
                                <a:rPr lang="en-US" altLang="zh-CN" sz="2800" i="1">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rPr>
                            <m:t>𝐼</m:t>
                          </m:r>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r>
                            <a:rPr lang="en-US" altLang="zh-CN" sz="2800" i="1">
                              <a:solidFill>
                                <a:srgbClr val="0000FF"/>
                              </a:solidFill>
                              <a:latin typeface="Cambria Math" panose="02040503050406030204" pitchFamily="18" charset="0"/>
                            </a:rPr>
                            <m:t>𝑥</m:t>
                          </m:r>
                        </m:den>
                      </m:f>
                      <m:r>
                        <a:rPr lang="en-US" altLang="zh-CN" sz="2800" b="0" i="1" smtClean="0">
                          <a:solidFill>
                            <a:srgbClr val="0000FF"/>
                          </a:solidFill>
                          <a:latin typeface="Cambria Math" panose="02040503050406030204" pitchFamily="18" charset="0"/>
                        </a:rPr>
                        <m:t>𝑏𝑑𝑥</m:t>
                      </m:r>
                    </m:oMath>
                  </m:oMathPara>
                </a14:m>
                <a:endParaRPr lang="zh-CN" altLang="en-US" sz="2800" dirty="0">
                  <a:solidFill>
                    <a:srgbClr val="0000FF"/>
                  </a:solidFill>
                  <a:latin typeface="+mn-lt"/>
                  <a:ea typeface="+mn-ea"/>
                </a:endParaRPr>
              </a:p>
            </p:txBody>
          </p:sp>
        </mc:Choice>
        <mc:Fallback>
          <p:sp>
            <p:nvSpPr>
              <p:cNvPr id="64" name="文本框 63">
                <a:extLst>
                  <a:ext uri="{FF2B5EF4-FFF2-40B4-BE49-F238E27FC236}">
                    <a16:creationId xmlns:a16="http://schemas.microsoft.com/office/drawing/2014/main" id="{1B43C74A-587D-4FCF-97D6-586DA40FF537}"/>
                  </a:ext>
                </a:extLst>
              </p:cNvPr>
              <p:cNvSpPr txBox="1">
                <a:spLocks noRot="1" noChangeAspect="1" noMove="1" noResize="1" noEditPoints="1" noAdjustHandles="1" noChangeArrowheads="1" noChangeShapeType="1" noTextEdit="1"/>
              </p:cNvSpPr>
              <p:nvPr/>
            </p:nvSpPr>
            <p:spPr>
              <a:xfrm>
                <a:off x="1683239" y="5639327"/>
                <a:ext cx="1734706" cy="806631"/>
              </a:xfrm>
              <a:prstGeom prst="rect">
                <a:avLst/>
              </a:prstGeom>
              <a:blipFill>
                <a:blip r:embed="rId2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508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4909"/>
                                        </p:tgtEl>
                                        <p:attrNameLst>
                                          <p:attrName>style.visibility</p:attrName>
                                        </p:attrNameLst>
                                      </p:cBhvr>
                                      <p:to>
                                        <p:strVal val="visible"/>
                                      </p:to>
                                    </p:set>
                                    <p:animEffect transition="in" filter="wipe(left)">
                                      <p:cBhvr>
                                        <p:cTn id="7" dur="500"/>
                                        <p:tgtEl>
                                          <p:spTgt spid="1649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wipe(left)">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4882"/>
                                        </p:tgtEl>
                                        <p:attrNameLst>
                                          <p:attrName>style.visibility</p:attrName>
                                        </p:attrNameLst>
                                      </p:cBhvr>
                                      <p:to>
                                        <p:strVal val="visible"/>
                                      </p:to>
                                    </p:set>
                                    <p:animEffect transition="in" filter="wipe(left)">
                                      <p:cBhvr>
                                        <p:cTn id="27" dur="500"/>
                                        <p:tgtEl>
                                          <p:spTgt spid="16488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wipe(left)">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wipe(left)">
                                      <p:cBhvr>
                                        <p:cTn id="42" dur="500"/>
                                        <p:tgtEl>
                                          <p:spTgt spid="6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wipe(left)">
                                      <p:cBhvr>
                                        <p:cTn id="47" dur="500"/>
                                        <p:tgtEl>
                                          <p:spTgt spid="6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4"/>
                                        </p:tgtEl>
                                        <p:attrNameLst>
                                          <p:attrName>style.visibility</p:attrName>
                                        </p:attrNameLst>
                                      </p:cBhvr>
                                      <p:to>
                                        <p:strVal val="visible"/>
                                      </p:to>
                                    </p:set>
                                    <p:animEffect transition="in" filter="wipe(left)">
                                      <p:cBhvr>
                                        <p:cTn id="5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909" grpId="0"/>
      <p:bldP spid="164882" grpId="0"/>
      <p:bldP spid="49" grpId="0"/>
      <p:bldP spid="16" grpId="0"/>
      <p:bldP spid="17" grpId="0"/>
      <p:bldP spid="61" grpId="0"/>
      <p:bldP spid="62" grpId="0"/>
      <p:bldP spid="63" grpId="0"/>
      <p:bldP spid="6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8" name="Text Box 114"/>
          <p:cNvSpPr txBox="1">
            <a:spLocks noChangeArrowheads="1"/>
          </p:cNvSpPr>
          <p:nvPr/>
        </p:nvSpPr>
        <p:spPr bwMode="auto">
          <a:xfrm>
            <a:off x="709980" y="3224204"/>
            <a:ext cx="873882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将磁铁插入非金属环中，环内有无感生电动势？有无感应电流？环内将发生何种现象？</a:t>
            </a:r>
          </a:p>
        </p:txBody>
      </p:sp>
      <p:sp>
        <p:nvSpPr>
          <p:cNvPr id="21622" name="Text Box 118"/>
          <p:cNvSpPr txBox="1">
            <a:spLocks noChangeArrowheads="1"/>
          </p:cNvSpPr>
          <p:nvPr/>
        </p:nvSpPr>
        <p:spPr bwMode="auto">
          <a:xfrm>
            <a:off x="709980" y="4355490"/>
            <a:ext cx="8738821"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有感生电动势存在，有电场存在将引起介质极化，而无感生电流。</a:t>
            </a:r>
          </a:p>
        </p:txBody>
      </p:sp>
      <p:grpSp>
        <p:nvGrpSpPr>
          <p:cNvPr id="3" name="组合 2">
            <a:extLst>
              <a:ext uri="{FF2B5EF4-FFF2-40B4-BE49-F238E27FC236}">
                <a16:creationId xmlns:a16="http://schemas.microsoft.com/office/drawing/2014/main" id="{902C2EF0-D41E-4C05-B564-592BBDF1B84B}"/>
              </a:ext>
            </a:extLst>
          </p:cNvPr>
          <p:cNvGrpSpPr/>
          <p:nvPr/>
        </p:nvGrpSpPr>
        <p:grpSpPr>
          <a:xfrm>
            <a:off x="3424604" y="1028546"/>
            <a:ext cx="1905000" cy="1684493"/>
            <a:chOff x="3424604" y="1028546"/>
            <a:chExt cx="1905000" cy="1684493"/>
          </a:xfrm>
        </p:grpSpPr>
        <p:grpSp>
          <p:nvGrpSpPr>
            <p:cNvPr id="2" name="组合 79"/>
            <p:cNvGrpSpPr>
              <a:grpSpLocks/>
            </p:cNvGrpSpPr>
            <p:nvPr/>
          </p:nvGrpSpPr>
          <p:grpSpPr bwMode="auto">
            <a:xfrm>
              <a:off x="3424604" y="1127771"/>
              <a:ext cx="1905000" cy="1585268"/>
              <a:chOff x="6307138" y="4420245"/>
              <a:chExt cx="1905000" cy="1585268"/>
            </a:xfrm>
          </p:grpSpPr>
          <p:sp>
            <p:nvSpPr>
              <p:cNvPr id="8197" name="Oval 176"/>
              <p:cNvSpPr>
                <a:spLocks noChangeArrowheads="1"/>
              </p:cNvSpPr>
              <p:nvPr/>
            </p:nvSpPr>
            <p:spPr bwMode="auto">
              <a:xfrm>
                <a:off x="6307138" y="5395913"/>
                <a:ext cx="1905000" cy="609600"/>
              </a:xfrm>
              <a:prstGeom prst="ellipse">
                <a:avLst/>
              </a:prstGeom>
              <a:noFill/>
              <a:ln w="44450">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8198" name="Freeform 177"/>
              <p:cNvSpPr>
                <a:spLocks/>
              </p:cNvSpPr>
              <p:nvPr/>
            </p:nvSpPr>
            <p:spPr bwMode="auto">
              <a:xfrm>
                <a:off x="6383338" y="5838825"/>
                <a:ext cx="609600" cy="152400"/>
              </a:xfrm>
              <a:custGeom>
                <a:avLst/>
                <a:gdLst>
                  <a:gd name="T0" fmla="*/ 0 w 384"/>
                  <a:gd name="T1" fmla="*/ 0 h 96"/>
                  <a:gd name="T2" fmla="*/ 2147483647 w 384"/>
                  <a:gd name="T3" fmla="*/ 2147483647 h 96"/>
                  <a:gd name="T4" fmla="*/ 2147483647 w 384"/>
                  <a:gd name="T5" fmla="*/ 2147483647 h 96"/>
                  <a:gd name="T6" fmla="*/ 0 60000 65536"/>
                  <a:gd name="T7" fmla="*/ 0 60000 65536"/>
                  <a:gd name="T8" fmla="*/ 0 60000 65536"/>
                  <a:gd name="T9" fmla="*/ 0 w 384"/>
                  <a:gd name="T10" fmla="*/ 0 h 96"/>
                  <a:gd name="T11" fmla="*/ 384 w 384"/>
                  <a:gd name="T12" fmla="*/ 96 h 96"/>
                </a:gdLst>
                <a:ahLst/>
                <a:cxnLst>
                  <a:cxn ang="T6">
                    <a:pos x="T0" y="T1"/>
                  </a:cxn>
                  <a:cxn ang="T7">
                    <a:pos x="T2" y="T3"/>
                  </a:cxn>
                  <a:cxn ang="T8">
                    <a:pos x="T4" y="T5"/>
                  </a:cxn>
                </a:cxnLst>
                <a:rect l="T9" t="T10" r="T11" b="T12"/>
                <a:pathLst>
                  <a:path w="384" h="96">
                    <a:moveTo>
                      <a:pt x="0" y="0"/>
                    </a:moveTo>
                    <a:lnTo>
                      <a:pt x="202" y="68"/>
                    </a:lnTo>
                    <a:lnTo>
                      <a:pt x="384" y="96"/>
                    </a:lnTo>
                  </a:path>
                </a:pathLst>
              </a:custGeom>
              <a:noFill/>
              <a:ln w="412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a:p>
            </p:txBody>
          </p:sp>
          <p:sp>
            <p:nvSpPr>
              <p:cNvPr id="8199" name="Rectangle 179"/>
              <p:cNvSpPr>
                <a:spLocks noChangeArrowheads="1"/>
              </p:cNvSpPr>
              <p:nvPr/>
            </p:nvSpPr>
            <p:spPr bwMode="auto">
              <a:xfrm>
                <a:off x="7164388" y="4437063"/>
                <a:ext cx="165100" cy="38100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8200" name="Rectangle 180"/>
              <p:cNvSpPr>
                <a:spLocks noChangeArrowheads="1"/>
              </p:cNvSpPr>
              <p:nvPr/>
            </p:nvSpPr>
            <p:spPr bwMode="auto">
              <a:xfrm>
                <a:off x="7164388" y="4797425"/>
                <a:ext cx="165100" cy="381000"/>
              </a:xfrm>
              <a:prstGeom prst="rect">
                <a:avLst/>
              </a:prstGeom>
              <a:solidFill>
                <a:srgbClr val="FF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a:p>
            </p:txBody>
          </p:sp>
          <p:sp>
            <p:nvSpPr>
              <p:cNvPr id="8201" name="Line 181"/>
              <p:cNvSpPr>
                <a:spLocks noChangeShapeType="1"/>
              </p:cNvSpPr>
              <p:nvPr/>
            </p:nvSpPr>
            <p:spPr bwMode="auto">
              <a:xfrm>
                <a:off x="7584498" y="4420245"/>
                <a:ext cx="0" cy="762000"/>
              </a:xfrm>
              <a:prstGeom prst="line">
                <a:avLst/>
              </a:prstGeom>
              <a:noFill/>
              <a:ln w="444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a:p>
            </p:txBody>
          </p:sp>
        </p:gr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022E6330-59F2-4684-9D74-86BAE61A7946}"/>
                    </a:ext>
                  </a:extLst>
                </p:cNvPr>
                <p:cNvSpPr txBox="1"/>
                <p:nvPr/>
              </p:nvSpPr>
              <p:spPr>
                <a:xfrm>
                  <a:off x="3920408" y="1028546"/>
                  <a:ext cx="28751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mn-ea"/>
                          </a:rPr>
                          <m:t>𝑆</m:t>
                        </m:r>
                      </m:oMath>
                    </m:oMathPara>
                  </a14:m>
                  <a:endParaRPr lang="zh-CN" altLang="en-US" sz="2800" dirty="0">
                    <a:solidFill>
                      <a:schemeClr val="tx1"/>
                    </a:solidFill>
                    <a:latin typeface="+mn-lt"/>
                    <a:ea typeface="+mn-ea"/>
                  </a:endParaRPr>
                </a:p>
              </p:txBody>
            </p:sp>
          </mc:Choice>
          <mc:Fallback xmlns="">
            <p:sp>
              <p:nvSpPr>
                <p:cNvPr id="13" name="文本框 12">
                  <a:extLst>
                    <a:ext uri="{FF2B5EF4-FFF2-40B4-BE49-F238E27FC236}">
                      <a16:creationId xmlns:a16="http://schemas.microsoft.com/office/drawing/2014/main" id="{022E6330-59F2-4684-9D74-86BAE61A7946}"/>
                    </a:ext>
                  </a:extLst>
                </p:cNvPr>
                <p:cNvSpPr txBox="1">
                  <a:spLocks noRot="1" noChangeAspect="1" noMove="1" noResize="1" noEditPoints="1" noAdjustHandles="1" noChangeArrowheads="1" noChangeShapeType="1" noTextEdit="1"/>
                </p:cNvSpPr>
                <p:nvPr/>
              </p:nvSpPr>
              <p:spPr>
                <a:xfrm>
                  <a:off x="3920408" y="1028546"/>
                  <a:ext cx="287515"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11772B14-60AA-4C67-BBE4-83C13F6AA69F}"/>
                    </a:ext>
                  </a:extLst>
                </p:cNvPr>
                <p:cNvSpPr txBox="1"/>
                <p:nvPr/>
              </p:nvSpPr>
              <p:spPr>
                <a:xfrm>
                  <a:off x="3885192" y="1535693"/>
                  <a:ext cx="36144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FF00FF"/>
                            </a:solidFill>
                            <a:latin typeface="Cambria Math" panose="02040503050406030204" pitchFamily="18" charset="0"/>
                            <a:ea typeface="+mn-ea"/>
                          </a:rPr>
                          <m:t>𝑁</m:t>
                        </m:r>
                      </m:oMath>
                    </m:oMathPara>
                  </a14:m>
                  <a:endParaRPr lang="zh-CN" altLang="en-US" sz="2800" dirty="0">
                    <a:solidFill>
                      <a:srgbClr val="FF00FF"/>
                    </a:solidFill>
                    <a:latin typeface="+mn-lt"/>
                    <a:ea typeface="+mn-ea"/>
                  </a:endParaRPr>
                </a:p>
              </p:txBody>
            </p:sp>
          </mc:Choice>
          <mc:Fallback xmlns="">
            <p:sp>
              <p:nvSpPr>
                <p:cNvPr id="14" name="文本框 13">
                  <a:extLst>
                    <a:ext uri="{FF2B5EF4-FFF2-40B4-BE49-F238E27FC236}">
                      <a16:creationId xmlns:a16="http://schemas.microsoft.com/office/drawing/2014/main" id="{11772B14-60AA-4C67-BBE4-83C13F6AA69F}"/>
                    </a:ext>
                  </a:extLst>
                </p:cNvPr>
                <p:cNvSpPr txBox="1">
                  <a:spLocks noRot="1" noChangeAspect="1" noMove="1" noResize="1" noEditPoints="1" noAdjustHandles="1" noChangeArrowheads="1" noChangeShapeType="1" noTextEdit="1"/>
                </p:cNvSpPr>
                <p:nvPr/>
              </p:nvSpPr>
              <p:spPr>
                <a:xfrm>
                  <a:off x="3885192" y="1535693"/>
                  <a:ext cx="361446"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703FB7EE-F245-4E87-B164-6A5730FCF28B}"/>
                    </a:ext>
                  </a:extLst>
                </p:cNvPr>
                <p:cNvSpPr/>
                <p:nvPr/>
              </p:nvSpPr>
              <p:spPr>
                <a:xfrm>
                  <a:off x="4660399" y="1217211"/>
                  <a:ext cx="51988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𝑉</m:t>
                            </m:r>
                          </m:e>
                        </m:acc>
                      </m:oMath>
                    </m:oMathPara>
                  </a14:m>
                  <a:endParaRPr lang="zh-CN" altLang="en-US" sz="2800" dirty="0">
                    <a:solidFill>
                      <a:srgbClr val="0000FF"/>
                    </a:solidFill>
                  </a:endParaRPr>
                </a:p>
              </p:txBody>
            </p:sp>
          </mc:Choice>
          <mc:Fallback xmlns="">
            <p:sp>
              <p:nvSpPr>
                <p:cNvPr id="15" name="矩形 14">
                  <a:extLst>
                    <a:ext uri="{FF2B5EF4-FFF2-40B4-BE49-F238E27FC236}">
                      <a16:creationId xmlns:a16="http://schemas.microsoft.com/office/drawing/2014/main" id="{703FB7EE-F245-4E87-B164-6A5730FCF28B}"/>
                    </a:ext>
                  </a:extLst>
                </p:cNvPr>
                <p:cNvSpPr>
                  <a:spLocks noRot="1" noChangeAspect="1" noMove="1" noResize="1" noEditPoints="1" noAdjustHandles="1" noChangeArrowheads="1" noChangeShapeType="1" noTextEdit="1"/>
                </p:cNvSpPr>
                <p:nvPr/>
              </p:nvSpPr>
              <p:spPr>
                <a:xfrm>
                  <a:off x="4660399" y="1217211"/>
                  <a:ext cx="519886" cy="575479"/>
                </a:xfrm>
                <a:prstGeom prst="rect">
                  <a:avLst/>
                </a:prstGeom>
                <a:blipFill>
                  <a:blip r:embed="rId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166304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1618"/>
                                        </p:tgtEl>
                                        <p:attrNameLst>
                                          <p:attrName>style.visibility</p:attrName>
                                        </p:attrNameLst>
                                      </p:cBhvr>
                                      <p:to>
                                        <p:strVal val="visible"/>
                                      </p:to>
                                    </p:set>
                                    <p:animEffect transition="in" filter="wipe(up)">
                                      <p:cBhvr>
                                        <p:cTn id="12" dur="500"/>
                                        <p:tgtEl>
                                          <p:spTgt spid="2161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3" presetClass="entr" presetSubtype="288" fill="hold" grpId="0" nodeType="clickEffect">
                                  <p:stCondLst>
                                    <p:cond delay="0"/>
                                  </p:stCondLst>
                                  <p:childTnLst>
                                    <p:set>
                                      <p:cBhvr>
                                        <p:cTn id="16" dur="1" fill="hold">
                                          <p:stCondLst>
                                            <p:cond delay="0"/>
                                          </p:stCondLst>
                                        </p:cTn>
                                        <p:tgtEl>
                                          <p:spTgt spid="21622"/>
                                        </p:tgtEl>
                                        <p:attrNameLst>
                                          <p:attrName>style.visibility</p:attrName>
                                        </p:attrNameLst>
                                      </p:cBhvr>
                                      <p:to>
                                        <p:strVal val="visible"/>
                                      </p:to>
                                    </p:set>
                                    <p:anim calcmode="lin" valueType="num">
                                      <p:cBhvr>
                                        <p:cTn id="17" dur="500" fill="hold"/>
                                        <p:tgtEl>
                                          <p:spTgt spid="21622"/>
                                        </p:tgtEl>
                                        <p:attrNameLst>
                                          <p:attrName>ppt_w</p:attrName>
                                        </p:attrNameLst>
                                      </p:cBhvr>
                                      <p:tavLst>
                                        <p:tav tm="0">
                                          <p:val>
                                            <p:strVal val="4/3*#ppt_w"/>
                                          </p:val>
                                        </p:tav>
                                        <p:tav tm="100000">
                                          <p:val>
                                            <p:strVal val="#ppt_w"/>
                                          </p:val>
                                        </p:tav>
                                      </p:tavLst>
                                    </p:anim>
                                    <p:anim calcmode="lin" valueType="num">
                                      <p:cBhvr>
                                        <p:cTn id="18" dur="500" fill="hold"/>
                                        <p:tgtEl>
                                          <p:spTgt spid="21622"/>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18" grpId="0" autoUpdateAnimBg="0"/>
      <p:bldP spid="21622" grpId="0"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a:extLst>
              <a:ext uri="{FF2B5EF4-FFF2-40B4-BE49-F238E27FC236}">
                <a16:creationId xmlns:a16="http://schemas.microsoft.com/office/drawing/2014/main" id="{3FF7998F-B96D-4156-AEDE-F9B2AFA7CD5C}"/>
              </a:ext>
            </a:extLst>
          </p:cNvPr>
          <p:cNvGrpSpPr/>
          <p:nvPr/>
        </p:nvGrpSpPr>
        <p:grpSpPr>
          <a:xfrm>
            <a:off x="6951330" y="525586"/>
            <a:ext cx="3352800" cy="4572000"/>
            <a:chOff x="5815258" y="1819642"/>
            <a:chExt cx="3352800" cy="4572000"/>
          </a:xfrm>
        </p:grpSpPr>
        <p:sp>
          <p:nvSpPr>
            <p:cNvPr id="41" name="Line 5">
              <a:extLst>
                <a:ext uri="{FF2B5EF4-FFF2-40B4-BE49-F238E27FC236}">
                  <a16:creationId xmlns:a16="http://schemas.microsoft.com/office/drawing/2014/main" id="{6475F406-963F-41A2-A7EA-A64D67E82B2D}"/>
                </a:ext>
              </a:extLst>
            </p:cNvPr>
            <p:cNvSpPr>
              <a:spLocks noChangeShapeType="1"/>
            </p:cNvSpPr>
            <p:nvPr/>
          </p:nvSpPr>
          <p:spPr bwMode="auto">
            <a:xfrm>
              <a:off x="6148633" y="5864592"/>
              <a:ext cx="2819400"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42" name="Rectangle 9" descr="宽上对角线">
              <a:extLst>
                <a:ext uri="{FF2B5EF4-FFF2-40B4-BE49-F238E27FC236}">
                  <a16:creationId xmlns:a16="http://schemas.microsoft.com/office/drawing/2014/main" id="{A5184510-F0AA-4F2E-ACDE-A02FF9D3DDCE}"/>
                </a:ext>
              </a:extLst>
            </p:cNvPr>
            <p:cNvSpPr>
              <a:spLocks noChangeArrowheads="1"/>
            </p:cNvSpPr>
            <p:nvPr/>
          </p:nvSpPr>
          <p:spPr bwMode="auto">
            <a:xfrm>
              <a:off x="7444033" y="3426193"/>
              <a:ext cx="152400" cy="1828800"/>
            </a:xfrm>
            <a:prstGeom prst="rect">
              <a:avLst/>
            </a:prstGeom>
            <a:blipFill dpi="0" rotWithShape="0">
              <a:blip r:embed="rId4"/>
              <a:srcRect/>
              <a:tile tx="0" ty="0" sx="100000" sy="100000" flip="none" algn="tl"/>
            </a:blipFill>
            <a:ln w="12700">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nvGrpSpPr>
            <p:cNvPr id="43" name="Group 13">
              <a:extLst>
                <a:ext uri="{FF2B5EF4-FFF2-40B4-BE49-F238E27FC236}">
                  <a16:creationId xmlns:a16="http://schemas.microsoft.com/office/drawing/2014/main" id="{97E0FA3D-83CB-4B23-94F8-65C65A88AAA3}"/>
                </a:ext>
              </a:extLst>
            </p:cNvPr>
            <p:cNvGrpSpPr>
              <a:grpSpLocks/>
            </p:cNvGrpSpPr>
            <p:nvPr/>
          </p:nvGrpSpPr>
          <p:grpSpPr bwMode="auto">
            <a:xfrm>
              <a:off x="5815258" y="1819642"/>
              <a:ext cx="3352800" cy="4572000"/>
              <a:chOff x="3504" y="1200"/>
              <a:chExt cx="2112" cy="2880"/>
            </a:xfrm>
          </p:grpSpPr>
          <p:grpSp>
            <p:nvGrpSpPr>
              <p:cNvPr id="56" name="Group 14">
                <a:extLst>
                  <a:ext uri="{FF2B5EF4-FFF2-40B4-BE49-F238E27FC236}">
                    <a16:creationId xmlns:a16="http://schemas.microsoft.com/office/drawing/2014/main" id="{598B39B0-AA48-43E7-ACCF-2C948EBFC876}"/>
                  </a:ext>
                </a:extLst>
              </p:cNvPr>
              <p:cNvGrpSpPr>
                <a:grpSpLocks/>
              </p:cNvGrpSpPr>
              <p:nvPr/>
            </p:nvGrpSpPr>
            <p:grpSpPr bwMode="auto">
              <a:xfrm>
                <a:off x="3858" y="1684"/>
                <a:ext cx="1584" cy="2208"/>
                <a:chOff x="3858" y="1684"/>
                <a:chExt cx="1584" cy="2208"/>
              </a:xfrm>
            </p:grpSpPr>
            <p:sp>
              <p:nvSpPr>
                <p:cNvPr id="58" name="Line 15">
                  <a:extLst>
                    <a:ext uri="{FF2B5EF4-FFF2-40B4-BE49-F238E27FC236}">
                      <a16:creationId xmlns:a16="http://schemas.microsoft.com/office/drawing/2014/main" id="{F0AE75DE-6D25-4B2D-8A92-9503178AAC5F}"/>
                    </a:ext>
                  </a:extLst>
                </p:cNvPr>
                <p:cNvSpPr>
                  <a:spLocks noChangeShapeType="1"/>
                </p:cNvSpPr>
                <p:nvPr/>
              </p:nvSpPr>
              <p:spPr bwMode="auto">
                <a:xfrm>
                  <a:off x="3858" y="1684"/>
                  <a:ext cx="0" cy="2208"/>
                </a:xfrm>
                <a:prstGeom prst="line">
                  <a:avLst/>
                </a:prstGeom>
                <a:noFill/>
                <a:ln w="12700">
                  <a:solidFill>
                    <a:srgbClr val="3333FF"/>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59" name="Line 16">
                  <a:extLst>
                    <a:ext uri="{FF2B5EF4-FFF2-40B4-BE49-F238E27FC236}">
                      <a16:creationId xmlns:a16="http://schemas.microsoft.com/office/drawing/2014/main" id="{E11AA763-3F64-4D43-AE3C-6C4491667ACB}"/>
                    </a:ext>
                  </a:extLst>
                </p:cNvPr>
                <p:cNvSpPr>
                  <a:spLocks noChangeShapeType="1"/>
                </p:cNvSpPr>
                <p:nvPr/>
              </p:nvSpPr>
              <p:spPr bwMode="auto">
                <a:xfrm flipV="1">
                  <a:off x="3858" y="2020"/>
                  <a:ext cx="0" cy="1536"/>
                </a:xfrm>
                <a:prstGeom prst="line">
                  <a:avLst/>
                </a:prstGeom>
                <a:noFill/>
                <a:ln w="19050">
                  <a:solidFill>
                    <a:srgbClr val="3333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0" name="Rectangle 17">
                  <a:extLst>
                    <a:ext uri="{FF2B5EF4-FFF2-40B4-BE49-F238E27FC236}">
                      <a16:creationId xmlns:a16="http://schemas.microsoft.com/office/drawing/2014/main" id="{44070DC3-0E63-4C31-9B17-68283519A23B}"/>
                    </a:ext>
                  </a:extLst>
                </p:cNvPr>
                <p:cNvSpPr>
                  <a:spLocks noChangeArrowheads="1"/>
                </p:cNvSpPr>
                <p:nvPr/>
              </p:nvSpPr>
              <p:spPr bwMode="auto">
                <a:xfrm>
                  <a:off x="4290" y="2212"/>
                  <a:ext cx="768" cy="1152"/>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sp>
              <p:nvSpPr>
                <p:cNvPr id="61" name="Line 18">
                  <a:extLst>
                    <a:ext uri="{FF2B5EF4-FFF2-40B4-BE49-F238E27FC236}">
                      <a16:creationId xmlns:a16="http://schemas.microsoft.com/office/drawing/2014/main" id="{AD91E72F-DFEC-4951-B00F-4C831A20912E}"/>
                    </a:ext>
                  </a:extLst>
                </p:cNvPr>
                <p:cNvSpPr>
                  <a:spLocks noChangeShapeType="1"/>
                </p:cNvSpPr>
                <p:nvPr/>
              </p:nvSpPr>
              <p:spPr bwMode="auto">
                <a:xfrm>
                  <a:off x="4290" y="1924"/>
                  <a:ext cx="0" cy="2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2" name="Line 19">
                  <a:extLst>
                    <a:ext uri="{FF2B5EF4-FFF2-40B4-BE49-F238E27FC236}">
                      <a16:creationId xmlns:a16="http://schemas.microsoft.com/office/drawing/2014/main" id="{7C3933B8-BDA1-44A0-BE48-170FB87B2154}"/>
                    </a:ext>
                  </a:extLst>
                </p:cNvPr>
                <p:cNvSpPr>
                  <a:spLocks noChangeShapeType="1"/>
                </p:cNvSpPr>
                <p:nvPr/>
              </p:nvSpPr>
              <p:spPr bwMode="auto">
                <a:xfrm>
                  <a:off x="5058" y="1924"/>
                  <a:ext cx="0" cy="2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3" name="Line 20">
                  <a:extLst>
                    <a:ext uri="{FF2B5EF4-FFF2-40B4-BE49-F238E27FC236}">
                      <a16:creationId xmlns:a16="http://schemas.microsoft.com/office/drawing/2014/main" id="{3178BCE5-E21D-43F6-87F9-3B2DFB04EC3C}"/>
                    </a:ext>
                  </a:extLst>
                </p:cNvPr>
                <p:cNvSpPr>
                  <a:spLocks noChangeShapeType="1"/>
                </p:cNvSpPr>
                <p:nvPr/>
              </p:nvSpPr>
              <p:spPr bwMode="auto">
                <a:xfrm>
                  <a:off x="5058" y="3364"/>
                  <a:ext cx="384"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4" name="Line 21">
                  <a:extLst>
                    <a:ext uri="{FF2B5EF4-FFF2-40B4-BE49-F238E27FC236}">
                      <a16:creationId xmlns:a16="http://schemas.microsoft.com/office/drawing/2014/main" id="{24989383-B952-49B9-A1D3-FE9F11B84244}"/>
                    </a:ext>
                  </a:extLst>
                </p:cNvPr>
                <p:cNvSpPr>
                  <a:spLocks noChangeShapeType="1"/>
                </p:cNvSpPr>
                <p:nvPr/>
              </p:nvSpPr>
              <p:spPr bwMode="auto">
                <a:xfrm>
                  <a:off x="5058" y="2212"/>
                  <a:ext cx="384"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5" name="Line 22">
                  <a:extLst>
                    <a:ext uri="{FF2B5EF4-FFF2-40B4-BE49-F238E27FC236}">
                      <a16:creationId xmlns:a16="http://schemas.microsoft.com/office/drawing/2014/main" id="{9C34C4BF-B662-43BE-860C-35F189CB565A}"/>
                    </a:ext>
                  </a:extLst>
                </p:cNvPr>
                <p:cNvSpPr>
                  <a:spLocks noChangeShapeType="1"/>
                </p:cNvSpPr>
                <p:nvPr/>
              </p:nvSpPr>
              <p:spPr bwMode="auto">
                <a:xfrm>
                  <a:off x="5202" y="2212"/>
                  <a:ext cx="0" cy="1152"/>
                </a:xfrm>
                <a:prstGeom prst="line">
                  <a:avLst/>
                </a:prstGeom>
                <a:noFill/>
                <a:ln w="12700">
                  <a:solidFill>
                    <a:schemeClr val="tx1"/>
                  </a:solidFill>
                  <a:prstDash val="lgDash"/>
                  <a:round/>
                  <a:headEnd type="triangle" w="sm" len="lg"/>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6" name="Line 23">
                  <a:extLst>
                    <a:ext uri="{FF2B5EF4-FFF2-40B4-BE49-F238E27FC236}">
                      <a16:creationId xmlns:a16="http://schemas.microsoft.com/office/drawing/2014/main" id="{83A55AEF-ADFC-4282-AD73-3BD096410082}"/>
                    </a:ext>
                  </a:extLst>
                </p:cNvPr>
                <p:cNvSpPr>
                  <a:spLocks noChangeShapeType="1"/>
                </p:cNvSpPr>
                <p:nvPr/>
              </p:nvSpPr>
              <p:spPr bwMode="auto">
                <a:xfrm>
                  <a:off x="4290" y="2116"/>
                  <a:ext cx="768" cy="0"/>
                </a:xfrm>
                <a:prstGeom prst="line">
                  <a:avLst/>
                </a:prstGeom>
                <a:noFill/>
                <a:ln w="12700">
                  <a:solidFill>
                    <a:schemeClr val="tx1"/>
                  </a:solidFill>
                  <a:prstDash val="lgDash"/>
                  <a:round/>
                  <a:headEnd type="triangle" w="sm" len="lg"/>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7" name="Line 24">
                  <a:extLst>
                    <a:ext uri="{FF2B5EF4-FFF2-40B4-BE49-F238E27FC236}">
                      <a16:creationId xmlns:a16="http://schemas.microsoft.com/office/drawing/2014/main" id="{DCF3A8B9-848D-4F4C-BE11-1D56B37AEEA2}"/>
                    </a:ext>
                  </a:extLst>
                </p:cNvPr>
                <p:cNvSpPr>
                  <a:spLocks noChangeShapeType="1"/>
                </p:cNvSpPr>
                <p:nvPr/>
              </p:nvSpPr>
              <p:spPr bwMode="auto">
                <a:xfrm flipV="1">
                  <a:off x="3858" y="2644"/>
                  <a:ext cx="0" cy="240"/>
                </a:xfrm>
                <a:prstGeom prst="line">
                  <a:avLst/>
                </a:prstGeom>
                <a:noFill/>
                <a:ln w="19050">
                  <a:solidFill>
                    <a:srgbClr val="3333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sp>
              <p:nvSpPr>
                <p:cNvPr id="68" name="Line 25">
                  <a:extLst>
                    <a:ext uri="{FF2B5EF4-FFF2-40B4-BE49-F238E27FC236}">
                      <a16:creationId xmlns:a16="http://schemas.microsoft.com/office/drawing/2014/main" id="{02CDEC82-D566-42EE-8EDB-233A7885547C}"/>
                    </a:ext>
                  </a:extLst>
                </p:cNvPr>
                <p:cNvSpPr>
                  <a:spLocks noChangeShapeType="1"/>
                </p:cNvSpPr>
                <p:nvPr/>
              </p:nvSpPr>
              <p:spPr bwMode="auto">
                <a:xfrm>
                  <a:off x="3858" y="2116"/>
                  <a:ext cx="432" cy="0"/>
                </a:xfrm>
                <a:prstGeom prst="line">
                  <a:avLst/>
                </a:prstGeom>
                <a:noFill/>
                <a:ln w="12700">
                  <a:solidFill>
                    <a:schemeClr val="tx1"/>
                  </a:solidFill>
                  <a:prstDash val="lgDash"/>
                  <a:round/>
                  <a:headEnd type="triangle" w="sm" len="lg"/>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latin typeface="+mn-ea"/>
                    <a:ea typeface="+mn-ea"/>
                  </a:endParaRPr>
                </a:p>
              </p:txBody>
            </p:sp>
          </p:grpSp>
          <p:sp>
            <p:nvSpPr>
              <p:cNvPr id="57" name="Rectangle 29">
                <a:extLst>
                  <a:ext uri="{FF2B5EF4-FFF2-40B4-BE49-F238E27FC236}">
                    <a16:creationId xmlns:a16="http://schemas.microsoft.com/office/drawing/2014/main" id="{836F194C-237D-4A4C-A452-6D6C71BD0780}"/>
                  </a:ext>
                </a:extLst>
              </p:cNvPr>
              <p:cNvSpPr>
                <a:spLocks noChangeArrowheads="1"/>
              </p:cNvSpPr>
              <p:nvPr/>
            </p:nvSpPr>
            <p:spPr bwMode="auto">
              <a:xfrm>
                <a:off x="3504" y="1200"/>
                <a:ext cx="2112" cy="288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p:grpSp>
        <p:grpSp>
          <p:nvGrpSpPr>
            <p:cNvPr id="44" name="Group 38">
              <a:extLst>
                <a:ext uri="{FF2B5EF4-FFF2-40B4-BE49-F238E27FC236}">
                  <a16:creationId xmlns:a16="http://schemas.microsoft.com/office/drawing/2014/main" id="{49B99B06-8D08-4B63-954C-800E555F8D79}"/>
                </a:ext>
              </a:extLst>
            </p:cNvPr>
            <p:cNvGrpSpPr>
              <a:grpSpLocks/>
            </p:cNvGrpSpPr>
            <p:nvPr/>
          </p:nvGrpSpPr>
          <p:grpSpPr bwMode="auto">
            <a:xfrm>
              <a:off x="8607672" y="2657842"/>
              <a:ext cx="331788" cy="368300"/>
              <a:chOff x="5280" y="1584"/>
              <a:chExt cx="209" cy="232"/>
            </a:xfrm>
          </p:grpSpPr>
          <p:sp>
            <p:nvSpPr>
              <p:cNvPr id="54" name="Oval 39">
                <a:extLst>
                  <a:ext uri="{FF2B5EF4-FFF2-40B4-BE49-F238E27FC236}">
                    <a16:creationId xmlns:a16="http://schemas.microsoft.com/office/drawing/2014/main" id="{7B0FF5AC-F160-4D18-9D1F-B998589AE65A}"/>
                  </a:ext>
                </a:extLst>
              </p:cNvPr>
              <p:cNvSpPr>
                <a:spLocks noChangeArrowheads="1"/>
              </p:cNvSpPr>
              <p:nvPr/>
            </p:nvSpPr>
            <p:spPr bwMode="auto">
              <a:xfrm>
                <a:off x="5280" y="1584"/>
                <a:ext cx="192" cy="192"/>
              </a:xfrm>
              <a:prstGeom prst="ellipse">
                <a:avLst/>
              </a:prstGeom>
              <a:solidFill>
                <a:schemeClr val="accent1"/>
              </a:solidFill>
              <a:ln w="19050">
                <a:solidFill>
                  <a:schemeClr val="tx1"/>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ea"/>
                  <a:ea typeface="+mn-ea"/>
                </a:endParaRPr>
              </a:p>
            </p:txBody>
          </p:sp>
          <mc:AlternateContent xmlns:mc="http://schemas.openxmlformats.org/markup-compatibility/2006">
            <mc:Choice xmlns:a14="http://schemas.microsoft.com/office/drawing/2010/main" Requires="a14">
              <p:graphicFrame>
                <p:nvGraphicFramePr>
                  <p:cNvPr id="55" name="Object 25">
                    <a:extLst>
                      <a:ext uri="{FF2B5EF4-FFF2-40B4-BE49-F238E27FC236}">
                        <a16:creationId xmlns:a16="http://schemas.microsoft.com/office/drawing/2014/main" id="{002C688C-5364-4685-93EA-A30CAAEBEB71}"/>
                      </a:ext>
                    </a:extLst>
                  </p:cNvPr>
                  <p:cNvGraphicFramePr>
                    <a:graphicFrameLocks noChangeAspect="1"/>
                  </p:cNvGraphicFramePr>
                  <p:nvPr/>
                </p:nvGraphicFramePr>
                <p:xfrm>
                  <a:off x="5280" y="1584"/>
                  <a:ext cx="209" cy="232"/>
                </p:xfrm>
                <a:graphic>
                  <a:graphicData uri="http://schemas.openxmlformats.org/presentationml/2006/ole">
                    <mc:AlternateContent>
                      <mc:Choice xmlns:v="urn:schemas-microsoft-com:vml" Requires="v">
                        <p:oleObj spid="_x0000_s176862" name="Equation" r:id="rId5" imgW="114102" imgH="126780" progId="Equation.3">
                          <p:embed/>
                        </p:oleObj>
                      </mc:Choice>
                      <mc:Fallback>
                        <p:oleObj name="Equation" r:id="rId5" imgW="114102" imgH="126780" progId="Equation.3">
                          <p:embed/>
                          <p:pic>
                            <p:nvPicPr>
                              <p:cNvPr id="164881" name="Object 25"/>
                              <p:cNvPicPr>
                                <a:picLocks noChangeAspect="1" noChangeArrowheads="1"/>
                              </p:cNvPicPr>
                              <p:nvPr/>
                            </p:nvPicPr>
                            <p:blipFill>
                              <a:blip r:embed="rId6">
                                <a:extLst>
                                  <a:ext uri="{28A0092B-C50C-407E-A947-70E740481C1C}">
                                    <a14:useLocalDpi val="0"/>
                                  </a:ext>
                                </a:extLst>
                              </a:blip>
                              <a:srcRect/>
                              <a:stretch>
                                <a:fillRect/>
                              </a:stretch>
                            </p:blipFill>
                            <p:spPr bwMode="auto">
                              <a:xfrm>
                                <a:off x="5280" y="1584"/>
                                <a:ext cx="209" cy="23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p:graphicFrame>
                <p:nvGraphicFramePr>
                  <p:cNvPr id="55" name="Object 25">
                    <a:extLst>
                      <a:ext uri="{FF2B5EF4-FFF2-40B4-BE49-F238E27FC236}">
                        <a16:creationId xmlns:a16="http://schemas.microsoft.com/office/drawing/2014/main" id="{002C688C-5364-4685-93EA-A30CAAEBEB71}"/>
                      </a:ext>
                    </a:extLst>
                  </p:cNvPr>
                  <p:cNvGraphicFramePr>
                    <a:graphicFrameLocks noChangeAspect="1"/>
                  </p:cNvGraphicFramePr>
                  <p:nvPr/>
                </p:nvGraphicFramePr>
                <p:xfrm>
                  <a:off x="5280" y="1584"/>
                  <a:ext cx="209" cy="232"/>
                </p:xfrm>
                <a:graphic>
                  <a:graphicData uri="http://schemas.openxmlformats.org/presentationml/2006/ole">
                    <mc:AlternateContent>
                      <mc:Choice xmlns:v="urn:schemas-microsoft-com:vml" Requires="v">
                        <p:oleObj spid="_x0000_s176862" name="Equation" r:id="rId5" imgW="114102" imgH="126780" progId="Equation.3">
                          <p:embed/>
                        </p:oleObj>
                      </mc:Choice>
                      <mc:Fallback>
                        <p:oleObj name="Equation" r:id="rId5" imgW="114102" imgH="126780" progId="Equation.3">
                          <p:embed/>
                          <p:pic>
                            <p:nvPicPr>
                              <p:cNvPr id="164881"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0" y="1584"/>
                                <a:ext cx="209"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sp>
          <p:nvSpPr>
            <p:cNvPr id="45" name="Freeform 42">
              <a:extLst>
                <a:ext uri="{FF2B5EF4-FFF2-40B4-BE49-F238E27FC236}">
                  <a16:creationId xmlns:a16="http://schemas.microsoft.com/office/drawing/2014/main" id="{14E3B6E4-029D-4084-A4C9-78F1173968DF}"/>
                </a:ext>
              </a:extLst>
            </p:cNvPr>
            <p:cNvSpPr>
              <a:spLocks/>
            </p:cNvSpPr>
            <p:nvPr/>
          </p:nvSpPr>
          <p:spPr bwMode="auto">
            <a:xfrm>
              <a:off x="7864720" y="3730992"/>
              <a:ext cx="304800" cy="1211262"/>
            </a:xfrm>
            <a:custGeom>
              <a:avLst/>
              <a:gdLst>
                <a:gd name="T0" fmla="*/ 2147483646 w 192"/>
                <a:gd name="T1" fmla="*/ 0 h 763"/>
                <a:gd name="T2" fmla="*/ 2147483646 w 192"/>
                <a:gd name="T3" fmla="*/ 2147483646 h 763"/>
                <a:gd name="T4" fmla="*/ 2147483646 w 192"/>
                <a:gd name="T5" fmla="*/ 2147483646 h 763"/>
                <a:gd name="T6" fmla="*/ 0 w 192"/>
                <a:gd name="T7" fmla="*/ 2147483646 h 763"/>
                <a:gd name="T8" fmla="*/ 0 60000 65536"/>
                <a:gd name="T9" fmla="*/ 0 60000 65536"/>
                <a:gd name="T10" fmla="*/ 0 60000 65536"/>
                <a:gd name="T11" fmla="*/ 0 60000 65536"/>
                <a:gd name="T12" fmla="*/ 0 w 192"/>
                <a:gd name="T13" fmla="*/ 0 h 763"/>
                <a:gd name="T14" fmla="*/ 192 w 192"/>
                <a:gd name="T15" fmla="*/ 763 h 763"/>
              </a:gdLst>
              <a:ahLst/>
              <a:cxnLst>
                <a:cxn ang="T8">
                  <a:pos x="T0" y="T1"/>
                </a:cxn>
                <a:cxn ang="T9">
                  <a:pos x="T2" y="T3"/>
                </a:cxn>
                <a:cxn ang="T10">
                  <a:pos x="T4" y="T5"/>
                </a:cxn>
                <a:cxn ang="T11">
                  <a:pos x="T6" y="T7"/>
                </a:cxn>
              </a:cxnLst>
              <a:rect l="T12" t="T13" r="T14" b="T15"/>
              <a:pathLst>
                <a:path w="192" h="763">
                  <a:moveTo>
                    <a:pt x="30" y="0"/>
                  </a:moveTo>
                  <a:cubicBezTo>
                    <a:pt x="52" y="25"/>
                    <a:pt x="143" y="42"/>
                    <a:pt x="165" y="142"/>
                  </a:cubicBezTo>
                  <a:cubicBezTo>
                    <a:pt x="187" y="242"/>
                    <a:pt x="192" y="496"/>
                    <a:pt x="165" y="599"/>
                  </a:cubicBezTo>
                  <a:cubicBezTo>
                    <a:pt x="138" y="702"/>
                    <a:pt x="34" y="729"/>
                    <a:pt x="0" y="763"/>
                  </a:cubicBezTo>
                </a:path>
              </a:pathLst>
            </a:custGeom>
            <a:noFill/>
            <a:ln w="38100">
              <a:solidFill>
                <a:srgbClr val="00CC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sz="2800">
                <a:latin typeface="+mn-ea"/>
                <a:ea typeface="+mn-ea"/>
              </a:endParaRPr>
            </a:p>
          </p:txBody>
        </p:sp>
        <mc:AlternateContent xmlns:mc="http://schemas.openxmlformats.org/markup-compatibility/2006">
          <mc:Choice xmlns:a14="http://schemas.microsoft.com/office/drawing/2010/main" Requires="a14">
            <p:sp>
              <p:nvSpPr>
                <p:cNvPr id="46" name="矩形 45">
                  <a:extLst>
                    <a:ext uri="{FF2B5EF4-FFF2-40B4-BE49-F238E27FC236}">
                      <a16:creationId xmlns:a16="http://schemas.microsoft.com/office/drawing/2014/main" id="{4F7F38DE-91CC-48BA-AD74-2C70FA307352}"/>
                    </a:ext>
                  </a:extLst>
                </p:cNvPr>
                <p:cNvSpPr/>
                <p:nvPr/>
              </p:nvSpPr>
              <p:spPr>
                <a:xfrm>
                  <a:off x="8508910" y="2072854"/>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p:sp>
              <p:nvSpPr>
                <p:cNvPr id="46" name="矩形 45">
                  <a:extLst>
                    <a:ext uri="{FF2B5EF4-FFF2-40B4-BE49-F238E27FC236}">
                      <a16:creationId xmlns:a16="http://schemas.microsoft.com/office/drawing/2014/main" id="{4F7F38DE-91CC-48BA-AD74-2C70FA307352}"/>
                    </a:ext>
                  </a:extLst>
                </p:cNvPr>
                <p:cNvSpPr>
                  <a:spLocks noRot="1" noChangeAspect="1" noMove="1" noResize="1" noEditPoints="1" noAdjustHandles="1" noChangeArrowheads="1" noChangeShapeType="1" noTextEdit="1"/>
                </p:cNvSpPr>
                <p:nvPr/>
              </p:nvSpPr>
              <p:spPr>
                <a:xfrm>
                  <a:off x="8508910" y="2072854"/>
                  <a:ext cx="529312" cy="5754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7" name="矩形 46">
                  <a:extLst>
                    <a:ext uri="{FF2B5EF4-FFF2-40B4-BE49-F238E27FC236}">
                      <a16:creationId xmlns:a16="http://schemas.microsoft.com/office/drawing/2014/main" id="{F6D10A25-41C6-4094-B802-025B6AAB150C}"/>
                    </a:ext>
                  </a:extLst>
                </p:cNvPr>
                <p:cNvSpPr/>
                <p:nvPr/>
              </p:nvSpPr>
              <p:spPr>
                <a:xfrm>
                  <a:off x="6160928" y="2081271"/>
                  <a:ext cx="2165786" cy="5232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𝐼</m:t>
                        </m:r>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oMath>
                    </m:oMathPara>
                  </a14:m>
                  <a:endParaRPr lang="zh-CN" altLang="en-US" sz="2800" dirty="0"/>
                </a:p>
              </p:txBody>
            </p:sp>
          </mc:Choice>
          <mc:Fallback>
            <p:sp>
              <p:nvSpPr>
                <p:cNvPr id="47" name="矩形 46">
                  <a:extLst>
                    <a:ext uri="{FF2B5EF4-FFF2-40B4-BE49-F238E27FC236}">
                      <a16:creationId xmlns:a16="http://schemas.microsoft.com/office/drawing/2014/main" id="{F6D10A25-41C6-4094-B802-025B6AAB150C}"/>
                    </a:ext>
                  </a:extLst>
                </p:cNvPr>
                <p:cNvSpPr>
                  <a:spLocks noRot="1" noChangeAspect="1" noMove="1" noResize="1" noEditPoints="1" noAdjustHandles="1" noChangeArrowheads="1" noChangeShapeType="1" noTextEdit="1"/>
                </p:cNvSpPr>
                <p:nvPr/>
              </p:nvSpPr>
              <p:spPr>
                <a:xfrm>
                  <a:off x="6160928" y="2081271"/>
                  <a:ext cx="216578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8" name="文本框 47">
                  <a:extLst>
                    <a:ext uri="{FF2B5EF4-FFF2-40B4-BE49-F238E27FC236}">
                      <a16:creationId xmlns:a16="http://schemas.microsoft.com/office/drawing/2014/main" id="{5DFFA3B2-495F-4ABC-9F51-B6E288872416}"/>
                    </a:ext>
                  </a:extLst>
                </p:cNvPr>
                <p:cNvSpPr txBox="1"/>
                <p:nvPr/>
              </p:nvSpPr>
              <p:spPr>
                <a:xfrm>
                  <a:off x="6577494" y="2805052"/>
                  <a:ext cx="30957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m:t>
                        </m:r>
                      </m:oMath>
                    </m:oMathPara>
                  </a14:m>
                  <a:endParaRPr lang="zh-CN" altLang="en-US" sz="2800" dirty="0">
                    <a:solidFill>
                      <a:srgbClr val="0000FF"/>
                    </a:solidFill>
                    <a:latin typeface="+mn-lt"/>
                    <a:ea typeface="+mn-ea"/>
                  </a:endParaRPr>
                </a:p>
              </p:txBody>
            </p:sp>
          </mc:Choice>
          <mc:Fallback>
            <p:sp>
              <p:nvSpPr>
                <p:cNvPr id="48" name="文本框 47">
                  <a:extLst>
                    <a:ext uri="{FF2B5EF4-FFF2-40B4-BE49-F238E27FC236}">
                      <a16:creationId xmlns:a16="http://schemas.microsoft.com/office/drawing/2014/main" id="{5DFFA3B2-495F-4ABC-9F51-B6E288872416}"/>
                    </a:ext>
                  </a:extLst>
                </p:cNvPr>
                <p:cNvSpPr txBox="1">
                  <a:spLocks noRot="1" noChangeAspect="1" noMove="1" noResize="1" noEditPoints="1" noAdjustHandles="1" noChangeArrowheads="1" noChangeShapeType="1" noTextEdit="1"/>
                </p:cNvSpPr>
                <p:nvPr/>
              </p:nvSpPr>
              <p:spPr>
                <a:xfrm>
                  <a:off x="6577494" y="2805052"/>
                  <a:ext cx="309572"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9" name="文本框 48">
                  <a:extLst>
                    <a:ext uri="{FF2B5EF4-FFF2-40B4-BE49-F238E27FC236}">
                      <a16:creationId xmlns:a16="http://schemas.microsoft.com/office/drawing/2014/main" id="{F46A0A98-9AAD-420E-A727-BF383313EB6D}"/>
                    </a:ext>
                  </a:extLst>
                </p:cNvPr>
                <p:cNvSpPr txBox="1"/>
                <p:nvPr/>
              </p:nvSpPr>
              <p:spPr>
                <a:xfrm>
                  <a:off x="7526105" y="2829297"/>
                  <a:ext cx="29892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𝑎</m:t>
                        </m:r>
                      </m:oMath>
                    </m:oMathPara>
                  </a14:m>
                  <a:endParaRPr lang="zh-CN" altLang="en-US" sz="2800" dirty="0">
                    <a:solidFill>
                      <a:srgbClr val="0000FF"/>
                    </a:solidFill>
                    <a:latin typeface="+mn-lt"/>
                    <a:ea typeface="+mn-ea"/>
                  </a:endParaRPr>
                </a:p>
              </p:txBody>
            </p:sp>
          </mc:Choice>
          <mc:Fallback>
            <p:sp>
              <p:nvSpPr>
                <p:cNvPr id="49" name="文本框 48">
                  <a:extLst>
                    <a:ext uri="{FF2B5EF4-FFF2-40B4-BE49-F238E27FC236}">
                      <a16:creationId xmlns:a16="http://schemas.microsoft.com/office/drawing/2014/main" id="{F46A0A98-9AAD-420E-A727-BF383313EB6D}"/>
                    </a:ext>
                  </a:extLst>
                </p:cNvPr>
                <p:cNvSpPr txBox="1">
                  <a:spLocks noRot="1" noChangeAspect="1" noMove="1" noResize="1" noEditPoints="1" noAdjustHandles="1" noChangeArrowheads="1" noChangeShapeType="1" noTextEdit="1"/>
                </p:cNvSpPr>
                <p:nvPr/>
              </p:nvSpPr>
              <p:spPr>
                <a:xfrm>
                  <a:off x="7526105" y="2829297"/>
                  <a:ext cx="298928"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0" name="文本框 49">
                  <a:extLst>
                    <a:ext uri="{FF2B5EF4-FFF2-40B4-BE49-F238E27FC236}">
                      <a16:creationId xmlns:a16="http://schemas.microsoft.com/office/drawing/2014/main" id="{E6C923ED-22BE-4A81-B9FE-C38381F952EF}"/>
                    </a:ext>
                  </a:extLst>
                </p:cNvPr>
                <p:cNvSpPr txBox="1"/>
                <p:nvPr/>
              </p:nvSpPr>
              <p:spPr>
                <a:xfrm>
                  <a:off x="8547828" y="4087048"/>
                  <a:ext cx="29161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𝑏</m:t>
                        </m:r>
                      </m:oMath>
                    </m:oMathPara>
                  </a14:m>
                  <a:endParaRPr lang="zh-CN" altLang="en-US" sz="2800" dirty="0">
                    <a:solidFill>
                      <a:srgbClr val="0000FF"/>
                    </a:solidFill>
                    <a:latin typeface="+mn-lt"/>
                    <a:ea typeface="+mn-ea"/>
                  </a:endParaRPr>
                </a:p>
              </p:txBody>
            </p:sp>
          </mc:Choice>
          <mc:Fallback>
            <p:sp>
              <p:nvSpPr>
                <p:cNvPr id="50" name="文本框 49">
                  <a:extLst>
                    <a:ext uri="{FF2B5EF4-FFF2-40B4-BE49-F238E27FC236}">
                      <a16:creationId xmlns:a16="http://schemas.microsoft.com/office/drawing/2014/main" id="{E6C923ED-22BE-4A81-B9FE-C38381F952EF}"/>
                    </a:ext>
                  </a:extLst>
                </p:cNvPr>
                <p:cNvSpPr txBox="1">
                  <a:spLocks noRot="1" noChangeAspect="1" noMove="1" noResize="1" noEditPoints="1" noAdjustHandles="1" noChangeArrowheads="1" noChangeShapeType="1" noTextEdit="1"/>
                </p:cNvSpPr>
                <p:nvPr/>
              </p:nvSpPr>
              <p:spPr>
                <a:xfrm>
                  <a:off x="8547828" y="4087048"/>
                  <a:ext cx="291618"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1" name="文本框 50">
                  <a:extLst>
                    <a:ext uri="{FF2B5EF4-FFF2-40B4-BE49-F238E27FC236}">
                      <a16:creationId xmlns:a16="http://schemas.microsoft.com/office/drawing/2014/main" id="{38C41443-995A-4455-B5B8-38CADD1DE9E1}"/>
                    </a:ext>
                  </a:extLst>
                </p:cNvPr>
                <p:cNvSpPr txBox="1"/>
                <p:nvPr/>
              </p:nvSpPr>
              <p:spPr>
                <a:xfrm>
                  <a:off x="6040912" y="5798206"/>
                  <a:ext cx="3406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p:sp>
              <p:nvSpPr>
                <p:cNvPr id="51" name="文本框 50">
                  <a:extLst>
                    <a:ext uri="{FF2B5EF4-FFF2-40B4-BE49-F238E27FC236}">
                      <a16:creationId xmlns:a16="http://schemas.microsoft.com/office/drawing/2014/main" id="{38C41443-995A-4455-B5B8-38CADD1DE9E1}"/>
                    </a:ext>
                  </a:extLst>
                </p:cNvPr>
                <p:cNvSpPr txBox="1">
                  <a:spLocks noRot="1" noChangeAspect="1" noMove="1" noResize="1" noEditPoints="1" noAdjustHandles="1" noChangeArrowheads="1" noChangeShapeType="1" noTextEdit="1"/>
                </p:cNvSpPr>
                <p:nvPr/>
              </p:nvSpPr>
              <p:spPr>
                <a:xfrm>
                  <a:off x="6040912" y="5798206"/>
                  <a:ext cx="340606"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2" name="文本框 51">
                  <a:extLst>
                    <a:ext uri="{FF2B5EF4-FFF2-40B4-BE49-F238E27FC236}">
                      <a16:creationId xmlns:a16="http://schemas.microsoft.com/office/drawing/2014/main" id="{FE168BD0-7621-45DE-83B0-1993A2C32ED9}"/>
                    </a:ext>
                  </a:extLst>
                </p:cNvPr>
                <p:cNvSpPr txBox="1"/>
                <p:nvPr/>
              </p:nvSpPr>
              <p:spPr>
                <a:xfrm>
                  <a:off x="8730920" y="5781181"/>
                  <a:ext cx="29142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oMath>
                    </m:oMathPara>
                  </a14:m>
                  <a:endParaRPr lang="zh-CN" altLang="en-US" sz="2800" dirty="0">
                    <a:solidFill>
                      <a:srgbClr val="0000FF"/>
                    </a:solidFill>
                    <a:latin typeface="+mn-lt"/>
                    <a:ea typeface="+mn-ea"/>
                  </a:endParaRPr>
                </a:p>
              </p:txBody>
            </p:sp>
          </mc:Choice>
          <mc:Fallback>
            <p:sp>
              <p:nvSpPr>
                <p:cNvPr id="52" name="文本框 51">
                  <a:extLst>
                    <a:ext uri="{FF2B5EF4-FFF2-40B4-BE49-F238E27FC236}">
                      <a16:creationId xmlns:a16="http://schemas.microsoft.com/office/drawing/2014/main" id="{FE168BD0-7621-45DE-83B0-1993A2C32ED9}"/>
                    </a:ext>
                  </a:extLst>
                </p:cNvPr>
                <p:cNvSpPr txBox="1">
                  <a:spLocks noRot="1" noChangeAspect="1" noMove="1" noResize="1" noEditPoints="1" noAdjustHandles="1" noChangeArrowheads="1" noChangeShapeType="1" noTextEdit="1"/>
                </p:cNvSpPr>
                <p:nvPr/>
              </p:nvSpPr>
              <p:spPr>
                <a:xfrm>
                  <a:off x="8730920" y="5781181"/>
                  <a:ext cx="291426"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3" name="文本框 52">
                  <a:extLst>
                    <a:ext uri="{FF2B5EF4-FFF2-40B4-BE49-F238E27FC236}">
                      <a16:creationId xmlns:a16="http://schemas.microsoft.com/office/drawing/2014/main" id="{5F18C3C7-6A0A-4B15-9187-491C7F827D12}"/>
                    </a:ext>
                  </a:extLst>
                </p:cNvPr>
                <p:cNvSpPr txBox="1"/>
                <p:nvPr/>
              </p:nvSpPr>
              <p:spPr>
                <a:xfrm>
                  <a:off x="7242544" y="5203043"/>
                  <a:ext cx="49981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𝑑𝑥</m:t>
                        </m:r>
                      </m:oMath>
                    </m:oMathPara>
                  </a14:m>
                  <a:endParaRPr lang="zh-CN" altLang="en-US" sz="2800" dirty="0">
                    <a:solidFill>
                      <a:srgbClr val="0000FF"/>
                    </a:solidFill>
                    <a:latin typeface="+mn-lt"/>
                    <a:ea typeface="+mn-ea"/>
                  </a:endParaRPr>
                </a:p>
              </p:txBody>
            </p:sp>
          </mc:Choice>
          <mc:Fallback>
            <p:sp>
              <p:nvSpPr>
                <p:cNvPr id="53" name="文本框 52">
                  <a:extLst>
                    <a:ext uri="{FF2B5EF4-FFF2-40B4-BE49-F238E27FC236}">
                      <a16:creationId xmlns:a16="http://schemas.microsoft.com/office/drawing/2014/main" id="{5F18C3C7-6A0A-4B15-9187-491C7F827D12}"/>
                    </a:ext>
                  </a:extLst>
                </p:cNvPr>
                <p:cNvSpPr txBox="1">
                  <a:spLocks noRot="1" noChangeAspect="1" noMove="1" noResize="1" noEditPoints="1" noAdjustHandles="1" noChangeArrowheads="1" noChangeShapeType="1" noTextEdit="1"/>
                </p:cNvSpPr>
                <p:nvPr/>
              </p:nvSpPr>
              <p:spPr>
                <a:xfrm>
                  <a:off x="7242544" y="5203043"/>
                  <a:ext cx="499817" cy="430887"/>
                </a:xfrm>
                <a:prstGeom prst="rect">
                  <a:avLst/>
                </a:prstGeom>
                <a:blipFill>
                  <a:blip r:embed="rId14"/>
                  <a:stretch>
                    <a:fillRect/>
                  </a:stretch>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70" name="文本框 69">
                <a:extLst>
                  <a:ext uri="{FF2B5EF4-FFF2-40B4-BE49-F238E27FC236}">
                    <a16:creationId xmlns:a16="http://schemas.microsoft.com/office/drawing/2014/main" id="{CC8AF00E-50ED-479D-A059-2C9A8855A3B2}"/>
                  </a:ext>
                </a:extLst>
              </p:cNvPr>
              <p:cNvSpPr txBox="1"/>
              <p:nvPr/>
            </p:nvSpPr>
            <p:spPr>
              <a:xfrm>
                <a:off x="1694089" y="538444"/>
                <a:ext cx="2294218"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rPr>
                        <m:t>𝜑</m:t>
                      </m: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𝜇</m:t>
                              </m:r>
                            </m:e>
                            <m:sub>
                              <m:r>
                                <a:rPr lang="en-US" altLang="zh-CN" sz="2800" i="1">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rPr>
                            <m:t>𝐼</m:t>
                          </m:r>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r>
                            <a:rPr lang="en-US" altLang="zh-CN" sz="2800" i="1">
                              <a:solidFill>
                                <a:srgbClr val="0000FF"/>
                              </a:solidFill>
                              <a:latin typeface="Cambria Math" panose="02040503050406030204" pitchFamily="18" charset="0"/>
                            </a:rPr>
                            <m:t>𝑥</m:t>
                          </m:r>
                        </m:den>
                      </m:f>
                      <m:r>
                        <a:rPr lang="en-US" altLang="zh-CN" sz="2800" b="0" i="1" smtClean="0">
                          <a:solidFill>
                            <a:srgbClr val="0000FF"/>
                          </a:solidFill>
                          <a:latin typeface="Cambria Math" panose="02040503050406030204" pitchFamily="18" charset="0"/>
                        </a:rPr>
                        <m:t>𝑏𝑑𝑥</m:t>
                      </m:r>
                    </m:oMath>
                  </m:oMathPara>
                </a14:m>
                <a:endParaRPr lang="zh-CN" altLang="en-US" sz="2800" dirty="0">
                  <a:solidFill>
                    <a:srgbClr val="0000FF"/>
                  </a:solidFill>
                  <a:latin typeface="+mn-lt"/>
                  <a:ea typeface="+mn-ea"/>
                </a:endParaRPr>
              </a:p>
            </p:txBody>
          </p:sp>
        </mc:Choice>
        <mc:Fallback>
          <p:sp>
            <p:nvSpPr>
              <p:cNvPr id="70" name="文本框 69">
                <a:extLst>
                  <a:ext uri="{FF2B5EF4-FFF2-40B4-BE49-F238E27FC236}">
                    <a16:creationId xmlns:a16="http://schemas.microsoft.com/office/drawing/2014/main" id="{CC8AF00E-50ED-479D-A059-2C9A8855A3B2}"/>
                  </a:ext>
                </a:extLst>
              </p:cNvPr>
              <p:cNvSpPr txBox="1">
                <a:spLocks noRot="1" noChangeAspect="1" noMove="1" noResize="1" noEditPoints="1" noAdjustHandles="1" noChangeArrowheads="1" noChangeShapeType="1" noTextEdit="1"/>
              </p:cNvSpPr>
              <p:nvPr/>
            </p:nvSpPr>
            <p:spPr>
              <a:xfrm>
                <a:off x="1694089" y="538444"/>
                <a:ext cx="2294218" cy="806631"/>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1" name="文本框 70">
                <a:extLst>
                  <a:ext uri="{FF2B5EF4-FFF2-40B4-BE49-F238E27FC236}">
                    <a16:creationId xmlns:a16="http://schemas.microsoft.com/office/drawing/2014/main" id="{0D4EB820-4428-49A8-91B5-81DB9E4D3C3D}"/>
                  </a:ext>
                </a:extLst>
              </p:cNvPr>
              <p:cNvSpPr txBox="1"/>
              <p:nvPr/>
            </p:nvSpPr>
            <p:spPr>
              <a:xfrm>
                <a:off x="1694089" y="1643444"/>
                <a:ext cx="2972545" cy="977383"/>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rPr>
                        <m:t>𝜑</m:t>
                      </m:r>
                      <m:r>
                        <a:rPr lang="en-US" altLang="zh-CN" sz="2800" b="0" i="1" smtClean="0">
                          <a:solidFill>
                            <a:srgbClr val="0000FF"/>
                          </a:solidFill>
                          <a:latin typeface="Cambria Math" panose="02040503050406030204" pitchFamily="18" charset="0"/>
                        </a:rPr>
                        <m:t>=</m:t>
                      </m:r>
                      <m:nary>
                        <m:naryPr>
                          <m:ctrlPr>
                            <a:rPr lang="en-US" altLang="zh-CN" sz="2800" b="0" i="1" smtClean="0">
                              <a:solidFill>
                                <a:srgbClr val="0000FF"/>
                              </a:solidFill>
                              <a:latin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rPr>
                            <m:t>𝑑</m:t>
                          </m:r>
                        </m:sub>
                        <m:sup>
                          <m:r>
                            <a:rPr lang="en-US" altLang="zh-CN" sz="2800" b="0" i="1" smtClean="0">
                              <a:solidFill>
                                <a:srgbClr val="0000FF"/>
                              </a:solidFill>
                              <a:latin typeface="Cambria Math" panose="02040503050406030204" pitchFamily="18" charset="0"/>
                            </a:rPr>
                            <m:t>𝑎</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𝑑</m:t>
                          </m:r>
                        </m:sup>
                        <m:e>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𝜇</m:t>
                                  </m:r>
                                </m:e>
                                <m:sub>
                                  <m:r>
                                    <a:rPr lang="en-US" altLang="zh-CN" sz="2800" i="1">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rPr>
                                <m:t>𝐼</m:t>
                              </m:r>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r>
                                <a:rPr lang="en-US" altLang="zh-CN" sz="2800" i="1">
                                  <a:solidFill>
                                    <a:srgbClr val="0000FF"/>
                                  </a:solidFill>
                                  <a:latin typeface="Cambria Math" panose="02040503050406030204" pitchFamily="18" charset="0"/>
                                </a:rPr>
                                <m:t>𝑥</m:t>
                              </m:r>
                            </m:den>
                          </m:f>
                          <m:r>
                            <a:rPr lang="en-US" altLang="zh-CN" sz="2800" i="1">
                              <a:solidFill>
                                <a:srgbClr val="0000FF"/>
                              </a:solidFill>
                              <a:latin typeface="Cambria Math" panose="02040503050406030204" pitchFamily="18" charset="0"/>
                            </a:rPr>
                            <m:t>𝑏𝑑𝑥</m:t>
                          </m:r>
                        </m:e>
                      </m:nary>
                    </m:oMath>
                  </m:oMathPara>
                </a14:m>
                <a:endParaRPr lang="zh-CN" altLang="en-US" sz="2800" dirty="0">
                  <a:solidFill>
                    <a:srgbClr val="0000FF"/>
                  </a:solidFill>
                  <a:latin typeface="+mn-lt"/>
                  <a:ea typeface="+mn-ea"/>
                </a:endParaRPr>
              </a:p>
            </p:txBody>
          </p:sp>
        </mc:Choice>
        <mc:Fallback>
          <p:sp>
            <p:nvSpPr>
              <p:cNvPr id="71" name="文本框 70">
                <a:extLst>
                  <a:ext uri="{FF2B5EF4-FFF2-40B4-BE49-F238E27FC236}">
                    <a16:creationId xmlns:a16="http://schemas.microsoft.com/office/drawing/2014/main" id="{0D4EB820-4428-49A8-91B5-81DB9E4D3C3D}"/>
                  </a:ext>
                </a:extLst>
              </p:cNvPr>
              <p:cNvSpPr txBox="1">
                <a:spLocks noRot="1" noChangeAspect="1" noMove="1" noResize="1" noEditPoints="1" noAdjustHandles="1" noChangeArrowheads="1" noChangeShapeType="1" noTextEdit="1"/>
              </p:cNvSpPr>
              <p:nvPr/>
            </p:nvSpPr>
            <p:spPr>
              <a:xfrm>
                <a:off x="1694089" y="1643444"/>
                <a:ext cx="2972545" cy="977383"/>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2" name="文本框 71">
                <a:extLst>
                  <a:ext uri="{FF2B5EF4-FFF2-40B4-BE49-F238E27FC236}">
                    <a16:creationId xmlns:a16="http://schemas.microsoft.com/office/drawing/2014/main" id="{B9BCF419-E2EB-4EC4-A4FB-D768040ACC97}"/>
                  </a:ext>
                </a:extLst>
              </p:cNvPr>
              <p:cNvSpPr txBox="1"/>
              <p:nvPr/>
            </p:nvSpPr>
            <p:spPr>
              <a:xfrm>
                <a:off x="2018941" y="2834104"/>
                <a:ext cx="2433679"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𝜇</m:t>
                              </m:r>
                            </m:e>
                            <m:sub>
                              <m:r>
                                <a:rPr lang="en-US" altLang="zh-CN" sz="2800" i="1">
                                  <a:solidFill>
                                    <a:srgbClr val="0000FF"/>
                                  </a:solidFill>
                                  <a:latin typeface="Cambria Math" panose="02040503050406030204" pitchFamily="18" charset="0"/>
                                </a:rPr>
                                <m:t>0</m:t>
                              </m:r>
                            </m:sub>
                          </m:sSub>
                          <m:r>
                            <a:rPr lang="en-US" altLang="zh-CN" sz="2800" i="1">
                              <a:solidFill>
                                <a:srgbClr val="0000FF"/>
                              </a:solidFill>
                              <a:latin typeface="Cambria Math" panose="02040503050406030204" pitchFamily="18" charset="0"/>
                            </a:rPr>
                            <m:t>𝐼</m:t>
                          </m:r>
                          <m:r>
                            <a:rPr lang="en-US" altLang="zh-CN" sz="2800" b="0" i="1" smtClean="0">
                              <a:solidFill>
                                <a:srgbClr val="0000FF"/>
                              </a:solidFill>
                              <a:latin typeface="Cambria Math" panose="02040503050406030204" pitchFamily="18" charset="0"/>
                            </a:rPr>
                            <m:t>𝑏</m:t>
                          </m:r>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den>
                      </m:f>
                      <m:func>
                        <m:funcPr>
                          <m:ctrlPr>
                            <a:rPr lang="en-US" altLang="zh-CN" sz="2800" i="1" smtClean="0">
                              <a:solidFill>
                                <a:srgbClr val="0000FF"/>
                              </a:solidFill>
                              <a:latin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rPr>
                            <m:t>ln</m:t>
                          </m:r>
                        </m:fName>
                        <m:e>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𝑎</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𝑑</m:t>
                              </m:r>
                            </m:num>
                            <m:den>
                              <m:r>
                                <a:rPr lang="en-US" altLang="zh-CN" sz="2800" b="0" i="1" smtClean="0">
                                  <a:solidFill>
                                    <a:srgbClr val="0000FF"/>
                                  </a:solidFill>
                                  <a:latin typeface="Cambria Math" panose="02040503050406030204" pitchFamily="18" charset="0"/>
                                </a:rPr>
                                <m:t>𝑑</m:t>
                              </m:r>
                            </m:den>
                          </m:f>
                        </m:e>
                      </m:func>
                    </m:oMath>
                  </m:oMathPara>
                </a14:m>
                <a:endParaRPr lang="zh-CN" altLang="en-US" sz="2800" dirty="0">
                  <a:solidFill>
                    <a:srgbClr val="0000FF"/>
                  </a:solidFill>
                  <a:latin typeface="+mn-lt"/>
                  <a:ea typeface="+mn-ea"/>
                </a:endParaRPr>
              </a:p>
            </p:txBody>
          </p:sp>
        </mc:Choice>
        <mc:Fallback>
          <p:sp>
            <p:nvSpPr>
              <p:cNvPr id="72" name="文本框 71">
                <a:extLst>
                  <a:ext uri="{FF2B5EF4-FFF2-40B4-BE49-F238E27FC236}">
                    <a16:creationId xmlns:a16="http://schemas.microsoft.com/office/drawing/2014/main" id="{B9BCF419-E2EB-4EC4-A4FB-D768040ACC97}"/>
                  </a:ext>
                </a:extLst>
              </p:cNvPr>
              <p:cNvSpPr txBox="1">
                <a:spLocks noRot="1" noChangeAspect="1" noMove="1" noResize="1" noEditPoints="1" noAdjustHandles="1" noChangeArrowheads="1" noChangeShapeType="1" noTextEdit="1"/>
              </p:cNvSpPr>
              <p:nvPr/>
            </p:nvSpPr>
            <p:spPr>
              <a:xfrm>
                <a:off x="2018941" y="2834104"/>
                <a:ext cx="2433679" cy="81804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3" name="文本框 72">
                <a:extLst>
                  <a:ext uri="{FF2B5EF4-FFF2-40B4-BE49-F238E27FC236}">
                    <a16:creationId xmlns:a16="http://schemas.microsoft.com/office/drawing/2014/main" id="{B9D189A0-0A5E-4D31-B4DB-5D1FA46455AC}"/>
                  </a:ext>
                </a:extLst>
              </p:cNvPr>
              <p:cNvSpPr txBox="1"/>
              <p:nvPr/>
            </p:nvSpPr>
            <p:spPr>
              <a:xfrm>
                <a:off x="2048853" y="3950483"/>
                <a:ext cx="3564245"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𝜇</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𝑏</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den>
                      </m:f>
                      <m:func>
                        <m:funcPr>
                          <m:ctrlPr>
                            <a:rPr lang="en-US" altLang="zh-CN" sz="2800" i="1" smtClean="0">
                              <a:solidFill>
                                <a:srgbClr val="0000FF"/>
                              </a:solidFill>
                              <a:latin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rPr>
                            <m:t>ln</m:t>
                          </m:r>
                        </m:fName>
                        <m:e>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𝑎</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𝑑</m:t>
                              </m:r>
                            </m:num>
                            <m:den>
                              <m:r>
                                <a:rPr lang="en-US" altLang="zh-CN" sz="2800" b="0" i="1" smtClean="0">
                                  <a:solidFill>
                                    <a:srgbClr val="0000FF"/>
                                  </a:solidFill>
                                  <a:latin typeface="Cambria Math" panose="02040503050406030204" pitchFamily="18" charset="0"/>
                                </a:rPr>
                                <m:t>𝑑</m:t>
                              </m:r>
                            </m:den>
                          </m:f>
                        </m:e>
                      </m:func>
                    </m:oMath>
                  </m:oMathPara>
                </a14:m>
                <a:endParaRPr lang="zh-CN" altLang="en-US" sz="2800" dirty="0">
                  <a:solidFill>
                    <a:srgbClr val="0000FF"/>
                  </a:solidFill>
                  <a:latin typeface="+mn-lt"/>
                  <a:ea typeface="+mn-ea"/>
                </a:endParaRPr>
              </a:p>
            </p:txBody>
          </p:sp>
        </mc:Choice>
        <mc:Fallback>
          <p:sp>
            <p:nvSpPr>
              <p:cNvPr id="73" name="文本框 72">
                <a:extLst>
                  <a:ext uri="{FF2B5EF4-FFF2-40B4-BE49-F238E27FC236}">
                    <a16:creationId xmlns:a16="http://schemas.microsoft.com/office/drawing/2014/main" id="{B9D189A0-0A5E-4D31-B4DB-5D1FA46455AC}"/>
                  </a:ext>
                </a:extLst>
              </p:cNvPr>
              <p:cNvSpPr txBox="1">
                <a:spLocks noRot="1" noChangeAspect="1" noMove="1" noResize="1" noEditPoints="1" noAdjustHandles="1" noChangeArrowheads="1" noChangeShapeType="1" noTextEdit="1"/>
              </p:cNvSpPr>
              <p:nvPr/>
            </p:nvSpPr>
            <p:spPr>
              <a:xfrm>
                <a:off x="2048853" y="3950483"/>
                <a:ext cx="3564245" cy="81804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4" name="文本框 73">
                <a:extLst>
                  <a:ext uri="{FF2B5EF4-FFF2-40B4-BE49-F238E27FC236}">
                    <a16:creationId xmlns:a16="http://schemas.microsoft.com/office/drawing/2014/main" id="{CB3DC3F5-FF80-4723-8A02-C620593B6A4F}"/>
                  </a:ext>
                </a:extLst>
              </p:cNvPr>
              <p:cNvSpPr txBox="1"/>
              <p:nvPr/>
            </p:nvSpPr>
            <p:spPr>
              <a:xfrm>
                <a:off x="885758" y="5262719"/>
                <a:ext cx="1616661" cy="815223"/>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mn-ea"/>
                            </a:rPr>
                          </m:ctrlPr>
                        </m:sSubPr>
                        <m:e>
                          <m:r>
                            <a:rPr lang="zh-CN" altLang="en-US" sz="2800" i="1" smtClean="0">
                              <a:solidFill>
                                <a:srgbClr val="0000FF"/>
                              </a:solidFill>
                              <a:latin typeface="Cambria Math" panose="02040503050406030204" pitchFamily="18" charset="0"/>
                              <a:ea typeface="+mn-ea"/>
                            </a:rPr>
                            <m:t>𝜀</m:t>
                          </m:r>
                        </m:e>
                        <m:sub>
                          <m:r>
                            <a:rPr lang="en-US" altLang="zh-CN" sz="2800" b="0" i="1" smtClean="0">
                              <a:solidFill>
                                <a:srgbClr val="0000FF"/>
                              </a:solidFill>
                              <a:latin typeface="Cambria Math" panose="02040503050406030204" pitchFamily="18" charset="0"/>
                              <a:ea typeface="+mn-ea"/>
                            </a:rPr>
                            <m:t>𝑖</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m:t>
                          </m:r>
                          <m:r>
                            <a:rPr lang="zh-CN" altLang="en-US" sz="2800" b="0" i="1" smtClean="0">
                              <a:solidFill>
                                <a:srgbClr val="0000FF"/>
                              </a:solidFill>
                              <a:latin typeface="Cambria Math" panose="02040503050406030204" pitchFamily="18" charset="0"/>
                              <a:ea typeface="+mn-ea"/>
                            </a:rPr>
                            <m:t>𝜑</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p:sp>
            <p:nvSpPr>
              <p:cNvPr id="74" name="文本框 73">
                <a:extLst>
                  <a:ext uri="{FF2B5EF4-FFF2-40B4-BE49-F238E27FC236}">
                    <a16:creationId xmlns:a16="http://schemas.microsoft.com/office/drawing/2014/main" id="{CB3DC3F5-FF80-4723-8A02-C620593B6A4F}"/>
                  </a:ext>
                </a:extLst>
              </p:cNvPr>
              <p:cNvSpPr txBox="1">
                <a:spLocks noRot="1" noChangeAspect="1" noMove="1" noResize="1" noEditPoints="1" noAdjustHandles="1" noChangeArrowheads="1" noChangeShapeType="1" noTextEdit="1"/>
              </p:cNvSpPr>
              <p:nvPr/>
            </p:nvSpPr>
            <p:spPr>
              <a:xfrm>
                <a:off x="885758" y="5262719"/>
                <a:ext cx="1616661" cy="815223"/>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5" name="文本框 74">
                <a:extLst>
                  <a:ext uri="{FF2B5EF4-FFF2-40B4-BE49-F238E27FC236}">
                    <a16:creationId xmlns:a16="http://schemas.microsoft.com/office/drawing/2014/main" id="{2328F797-D0DC-4A20-A108-BD06C42E965C}"/>
                  </a:ext>
                </a:extLst>
              </p:cNvPr>
              <p:cNvSpPr txBox="1"/>
              <p:nvPr/>
            </p:nvSpPr>
            <p:spPr>
              <a:xfrm>
                <a:off x="2561314" y="5280139"/>
                <a:ext cx="4210640"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rPr>
                              </m:ctrlPr>
                            </m:sSubPr>
                            <m:e>
                              <m:r>
                                <a:rPr lang="zh-CN" altLang="en-US" sz="2800" i="1">
                                  <a:solidFill>
                                    <a:srgbClr val="0000FF"/>
                                  </a:solidFill>
                                  <a:latin typeface="Cambria Math" panose="02040503050406030204" pitchFamily="18" charset="0"/>
                                </a:rPr>
                                <m:t>𝜇</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𝑏</m:t>
                          </m:r>
                          <m:sSub>
                            <m:sSubPr>
                              <m:ctrlPr>
                                <a:rPr lang="en-US" altLang="zh-CN" sz="2800" i="1">
                                  <a:solidFill>
                                    <a:srgbClr val="0000FF"/>
                                  </a:solidFill>
                                  <a:latin typeface="Cambria Math" panose="02040503050406030204" pitchFamily="18" charset="0"/>
                                </a:rPr>
                              </m:ctrlPr>
                            </m:sSubPr>
                            <m:e>
                              <m:r>
                                <a:rPr lang="en-US" altLang="zh-CN" sz="2800" i="1">
                                  <a:solidFill>
                                    <a:srgbClr val="0000FF"/>
                                  </a:solidFill>
                                  <a:latin typeface="Cambria Math" panose="02040503050406030204" pitchFamily="18" charset="0"/>
                                </a:rPr>
                                <m:t>𝐼</m:t>
                              </m:r>
                            </m:e>
                            <m:sub>
                              <m:r>
                                <a:rPr lang="en-US" altLang="zh-CN" sz="2800" i="1">
                                  <a:solidFill>
                                    <a:srgbClr val="0000FF"/>
                                  </a:solidFill>
                                  <a:latin typeface="Cambria Math" panose="02040503050406030204" pitchFamily="18" charset="0"/>
                                </a:rPr>
                                <m:t>0</m:t>
                              </m:r>
                            </m:sub>
                          </m:sSub>
                          <m:r>
                            <a:rPr lang="zh-CN" altLang="en-US" sz="2800" i="1">
                              <a:solidFill>
                                <a:srgbClr val="0000FF"/>
                              </a:solidFill>
                              <a:latin typeface="Cambria Math" panose="02040503050406030204" pitchFamily="18" charset="0"/>
                            </a:rPr>
                            <m:t>𝜔</m:t>
                          </m:r>
                          <m:func>
                            <m:funcPr>
                              <m:ctrlPr>
                                <a:rPr lang="en-US" altLang="zh-CN" sz="2800" i="1">
                                  <a:solidFill>
                                    <a:srgbClr val="0000FF"/>
                                  </a:solidFill>
                                  <a:latin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rPr>
                                <m:t>co</m:t>
                              </m:r>
                              <m:r>
                                <m:rPr>
                                  <m:sty m:val="p"/>
                                </m:rPr>
                                <a:rPr lang="en-US" altLang="zh-CN" sz="2800">
                                  <a:solidFill>
                                    <a:srgbClr val="0000FF"/>
                                  </a:solidFill>
                                  <a:latin typeface="Cambria Math" panose="02040503050406030204" pitchFamily="18" charset="0"/>
                                </a:rPr>
                                <m:t>s</m:t>
                              </m:r>
                            </m:fName>
                            <m:e>
                              <m:r>
                                <a:rPr lang="zh-CN" altLang="en-US" sz="2800" i="1">
                                  <a:solidFill>
                                    <a:srgbClr val="0000FF"/>
                                  </a:solidFill>
                                  <a:latin typeface="Cambria Math" panose="02040503050406030204" pitchFamily="18" charset="0"/>
                                </a:rPr>
                                <m:t>𝜔</m:t>
                              </m:r>
                              <m:r>
                                <a:rPr lang="en-US" altLang="zh-CN" sz="2800" i="1">
                                  <a:solidFill>
                                    <a:srgbClr val="0000FF"/>
                                  </a:solidFill>
                                  <a:latin typeface="Cambria Math" panose="02040503050406030204" pitchFamily="18" charset="0"/>
                                </a:rPr>
                                <m:t>𝑡</m:t>
                              </m:r>
                            </m:e>
                          </m:func>
                        </m:num>
                        <m:den>
                          <m:r>
                            <a:rPr lang="en-US" altLang="zh-CN" sz="2800" i="1">
                              <a:solidFill>
                                <a:srgbClr val="0000FF"/>
                              </a:solidFill>
                              <a:latin typeface="Cambria Math" panose="02040503050406030204" pitchFamily="18" charset="0"/>
                            </a:rPr>
                            <m:t>2</m:t>
                          </m:r>
                          <m:r>
                            <a:rPr lang="zh-CN" altLang="en-US" sz="2800" i="1">
                              <a:solidFill>
                                <a:srgbClr val="0000FF"/>
                              </a:solidFill>
                              <a:latin typeface="Cambria Math" panose="02040503050406030204" pitchFamily="18" charset="0"/>
                            </a:rPr>
                            <m:t>𝜋</m:t>
                          </m:r>
                        </m:den>
                      </m:f>
                      <m:func>
                        <m:funcPr>
                          <m:ctrlPr>
                            <a:rPr lang="en-US" altLang="zh-CN" sz="2800" i="1" smtClean="0">
                              <a:solidFill>
                                <a:srgbClr val="0000FF"/>
                              </a:solidFill>
                              <a:latin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rPr>
                            <m:t>ln</m:t>
                          </m:r>
                        </m:fName>
                        <m:e>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𝑎</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𝑑</m:t>
                              </m:r>
                            </m:num>
                            <m:den>
                              <m:r>
                                <a:rPr lang="en-US" altLang="zh-CN" sz="2800" b="0" i="1" smtClean="0">
                                  <a:solidFill>
                                    <a:srgbClr val="0000FF"/>
                                  </a:solidFill>
                                  <a:latin typeface="Cambria Math" panose="02040503050406030204" pitchFamily="18" charset="0"/>
                                </a:rPr>
                                <m:t>𝑑</m:t>
                              </m:r>
                            </m:den>
                          </m:f>
                        </m:e>
                      </m:func>
                    </m:oMath>
                  </m:oMathPara>
                </a14:m>
                <a:endParaRPr lang="zh-CN" altLang="en-US" sz="2800" dirty="0">
                  <a:solidFill>
                    <a:srgbClr val="0000FF"/>
                  </a:solidFill>
                  <a:latin typeface="+mn-lt"/>
                  <a:ea typeface="+mn-ea"/>
                </a:endParaRPr>
              </a:p>
            </p:txBody>
          </p:sp>
        </mc:Choice>
        <mc:Fallback>
          <p:sp>
            <p:nvSpPr>
              <p:cNvPr id="75" name="文本框 74">
                <a:extLst>
                  <a:ext uri="{FF2B5EF4-FFF2-40B4-BE49-F238E27FC236}">
                    <a16:creationId xmlns:a16="http://schemas.microsoft.com/office/drawing/2014/main" id="{2328F797-D0DC-4A20-A108-BD06C42E965C}"/>
                  </a:ext>
                </a:extLst>
              </p:cNvPr>
              <p:cNvSpPr txBox="1">
                <a:spLocks noRot="1" noChangeAspect="1" noMove="1" noResize="1" noEditPoints="1" noAdjustHandles="1" noChangeArrowheads="1" noChangeShapeType="1" noTextEdit="1"/>
              </p:cNvSpPr>
              <p:nvPr/>
            </p:nvSpPr>
            <p:spPr>
              <a:xfrm>
                <a:off x="2561314" y="5280139"/>
                <a:ext cx="4210640" cy="818044"/>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5835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wipe(left)">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wipe(left)">
                                      <p:cBhvr>
                                        <p:cTn id="22" dur="500"/>
                                        <p:tgtEl>
                                          <p:spTgt spid="7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wipe(left)">
                                      <p:cBhvr>
                                        <p:cTn id="27" dur="500"/>
                                        <p:tgtEl>
                                          <p:spTgt spid="7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left)">
                                      <p:cBhvr>
                                        <p:cTn id="32" dur="500"/>
                                        <p:tgtEl>
                                          <p:spTgt spid="7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wipe(left)">
                                      <p:cBhvr>
                                        <p:cTn id="3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4" grpId="0"/>
      <p:bldP spid="7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3"/>
          <p:cNvSpPr txBox="1">
            <a:spLocks noChangeArrowheads="1"/>
          </p:cNvSpPr>
          <p:nvPr/>
        </p:nvSpPr>
        <p:spPr bwMode="auto">
          <a:xfrm>
            <a:off x="533428" y="627186"/>
            <a:ext cx="413446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7030A0"/>
                </a:solidFill>
                <a:latin typeface="+mn-ea"/>
                <a:ea typeface="+mn-ea"/>
                <a:sym typeface="Symbol" panose="05050102010706020507" pitchFamily="18" charset="2"/>
              </a:rPr>
              <a:t>一、</a:t>
            </a:r>
            <a:r>
              <a:rPr kumimoji="1" lang="zh-CN" altLang="en-US" b="0" dirty="0">
                <a:solidFill>
                  <a:srgbClr val="7030A0"/>
                </a:solidFill>
                <a:latin typeface="+mn-ea"/>
                <a:ea typeface="+mn-ea"/>
              </a:rPr>
              <a:t>法拉第电磁感应定律</a:t>
            </a:r>
          </a:p>
        </p:txBody>
      </p:sp>
      <p:sp>
        <p:nvSpPr>
          <p:cNvPr id="18464" name="Text Box 32"/>
          <p:cNvSpPr txBox="1">
            <a:spLocks noChangeArrowheads="1"/>
          </p:cNvSpPr>
          <p:nvPr/>
        </p:nvSpPr>
        <p:spPr bwMode="auto">
          <a:xfrm>
            <a:off x="757848" y="5397623"/>
            <a:ext cx="51958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电动势方向：楞次定律</a:t>
            </a:r>
          </a:p>
        </p:txBody>
      </p:sp>
      <mc:AlternateContent xmlns:mc="http://schemas.openxmlformats.org/markup-compatibility/2006" xmlns:a14="http://schemas.microsoft.com/office/drawing/2010/main">
        <mc:Choice Requires="a14">
          <p:sp>
            <p:nvSpPr>
              <p:cNvPr id="9233" name="Text Box 36"/>
              <p:cNvSpPr txBox="1">
                <a:spLocks noChangeArrowheads="1"/>
              </p:cNvSpPr>
              <p:nvPr/>
            </p:nvSpPr>
            <p:spPr bwMode="auto">
              <a:xfrm>
                <a:off x="757848" y="1519360"/>
                <a:ext cx="8278813"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叙述：导体回路中的感应电动势</a:t>
                </a:r>
                <a14:m>
                  <m:oMath xmlns:m="http://schemas.openxmlformats.org/officeDocument/2006/math">
                    <m:r>
                      <a:rPr kumimoji="1" lang="zh-CN" altLang="en-US" b="0" i="1" smtClean="0">
                        <a:solidFill>
                          <a:srgbClr val="0000FF"/>
                        </a:solidFill>
                        <a:latin typeface="Cambria Math" panose="02040503050406030204" pitchFamily="18" charset="0"/>
                        <a:ea typeface="+mn-ea"/>
                      </a:rPr>
                      <m:t>𝜀</m:t>
                    </m:r>
                  </m:oMath>
                </a14:m>
                <a:r>
                  <a:rPr kumimoji="1" lang="zh-CN" altLang="en-US" b="0" dirty="0">
                    <a:solidFill>
                      <a:srgbClr val="0000FF"/>
                    </a:solidFill>
                    <a:latin typeface="+mn-ea"/>
                    <a:ea typeface="+mn-ea"/>
                  </a:rPr>
                  <a:t>的大小与穿过导体回路的磁通量的变化率成正比。</a:t>
                </a:r>
              </a:p>
            </p:txBody>
          </p:sp>
        </mc:Choice>
        <mc:Fallback xmlns="">
          <p:sp>
            <p:nvSpPr>
              <p:cNvPr id="9233" name="Text Box 36"/>
              <p:cNvSpPr txBox="1">
                <a:spLocks noRot="1" noChangeAspect="1" noMove="1" noResize="1" noEditPoints="1" noAdjustHandles="1" noChangeArrowheads="1" noChangeShapeType="1" noTextEdit="1"/>
              </p:cNvSpPr>
              <p:nvPr/>
            </p:nvSpPr>
            <p:spPr bwMode="auto">
              <a:xfrm>
                <a:off x="757848" y="1519360"/>
                <a:ext cx="8278813" cy="954088"/>
              </a:xfrm>
              <a:prstGeom prst="rect">
                <a:avLst/>
              </a:prstGeom>
              <a:blipFill>
                <a:blip r:embed="rId3"/>
                <a:stretch>
                  <a:fillRect l="-1473" t="-6369" r="-1546"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511" name="Text Box 79"/>
              <p:cNvSpPr txBox="1">
                <a:spLocks noChangeArrowheads="1"/>
              </p:cNvSpPr>
              <p:nvPr/>
            </p:nvSpPr>
            <p:spPr bwMode="auto">
              <a:xfrm>
                <a:off x="3615332" y="3075767"/>
                <a:ext cx="3573479"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国际单位制中</a:t>
                </a:r>
                <a14:m>
                  <m:oMath xmlns:m="http://schemas.openxmlformats.org/officeDocument/2006/math">
                    <m:r>
                      <a:rPr lang="en-US" altLang="zh-CN" b="0" i="1">
                        <a:solidFill>
                          <a:srgbClr val="0000FF"/>
                        </a:solidFill>
                        <a:latin typeface="Cambria Math" panose="02040503050406030204" pitchFamily="18" charset="0"/>
                      </a:rPr>
                      <m:t>𝑘</m:t>
                    </m:r>
                    <m:r>
                      <a:rPr lang="en-US" altLang="zh-CN" b="0" i="1" smtClean="0">
                        <a:solidFill>
                          <a:srgbClr val="0000FF"/>
                        </a:solidFill>
                        <a:latin typeface="Cambria Math" panose="02040503050406030204" pitchFamily="18" charset="0"/>
                      </a:rPr>
                      <m:t>=1</m:t>
                    </m:r>
                    <m:r>
                      <a:rPr lang="zh-CN" altLang="en-US" b="0" i="1">
                        <a:solidFill>
                          <a:srgbClr val="0000FF"/>
                        </a:solidFill>
                        <a:latin typeface="Cambria Math" panose="02040503050406030204" pitchFamily="18" charset="0"/>
                      </a:rPr>
                      <m:t>。</m:t>
                    </m:r>
                  </m:oMath>
                </a14:m>
                <a:endParaRPr kumimoji="1" lang="zh-CN" altLang="en-US" b="0" i="1" dirty="0">
                  <a:solidFill>
                    <a:srgbClr val="0000FF"/>
                  </a:solidFill>
                  <a:latin typeface="+mn-ea"/>
                  <a:ea typeface="+mn-ea"/>
                </a:endParaRPr>
              </a:p>
            </p:txBody>
          </p:sp>
        </mc:Choice>
        <mc:Fallback xmlns="">
          <p:sp>
            <p:nvSpPr>
              <p:cNvPr id="18511" name="Text Box 79"/>
              <p:cNvSpPr txBox="1">
                <a:spLocks noRot="1" noChangeAspect="1" noMove="1" noResize="1" noEditPoints="1" noAdjustHandles="1" noChangeArrowheads="1" noChangeShapeType="1" noTextEdit="1"/>
              </p:cNvSpPr>
              <p:nvPr/>
            </p:nvSpPr>
            <p:spPr bwMode="auto">
              <a:xfrm>
                <a:off x="3615332" y="3075767"/>
                <a:ext cx="3573479" cy="523220"/>
              </a:xfrm>
              <a:prstGeom prst="rect">
                <a:avLst/>
              </a:prstGeom>
              <a:blipFill>
                <a:blip r:embed="rId5"/>
                <a:stretch>
                  <a:fillRect l="-3413"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232" name="Line 81"/>
          <p:cNvSpPr>
            <a:spLocks noChangeShapeType="1"/>
          </p:cNvSpPr>
          <p:nvPr/>
        </p:nvSpPr>
        <p:spPr bwMode="auto">
          <a:xfrm flipV="1">
            <a:off x="1956411" y="3654548"/>
            <a:ext cx="228600" cy="533400"/>
          </a:xfrm>
          <a:prstGeom prst="line">
            <a:avLst/>
          </a:prstGeom>
          <a:noFill/>
          <a:ln w="53975">
            <a:solidFill>
              <a:srgbClr val="00FF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6" name="文本框 5"/>
              <p:cNvSpPr txBox="1"/>
              <p:nvPr/>
            </p:nvSpPr>
            <p:spPr>
              <a:xfrm>
                <a:off x="1328976" y="2882523"/>
                <a:ext cx="1984389"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𝜀</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𝑘</m:t>
                      </m:r>
                      <m:f>
                        <m:fPr>
                          <m:ctrlPr>
                            <a:rPr lang="en-US" altLang="zh-CN" sz="2800" b="0" i="1" smtClean="0">
                              <a:solidFill>
                                <a:srgbClr val="0000FF"/>
                              </a:solidFill>
                              <a:latin typeface="Cambria Math" panose="02040503050406030204" pitchFamily="18" charset="0"/>
                              <a:ea typeface="+mn-ea"/>
                            </a:rPr>
                          </m:ctrlPr>
                        </m:fPr>
                        <m:num>
                          <m:r>
                            <a:rPr lang="en-US" altLang="zh-CN" sz="2800" b="0" i="1" smtClean="0">
                              <a:solidFill>
                                <a:srgbClr val="0000FF"/>
                              </a:solidFill>
                              <a:latin typeface="Cambria Math" panose="02040503050406030204" pitchFamily="18" charset="0"/>
                              <a:ea typeface="+mn-ea"/>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𝑚</m:t>
                              </m:r>
                            </m:sub>
                          </m:sSub>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328976" y="2882523"/>
                <a:ext cx="1984389" cy="818044"/>
              </a:xfrm>
              <a:prstGeom prst="rect">
                <a:avLst/>
              </a:prstGeom>
              <a:blipFill>
                <a:blip r:embed="rId10"/>
                <a:stretch>
                  <a:fillRect/>
                </a:stretch>
              </a:blipFill>
            </p:spPr>
            <p:txBody>
              <a:bodyPr/>
              <a:lstStyle/>
              <a:p>
                <a:r>
                  <a:rPr lang="zh-CN" altLang="en-US">
                    <a:noFill/>
                  </a:rPr>
                  <a:t> </a:t>
                </a:r>
              </a:p>
            </p:txBody>
          </p:sp>
        </mc:Fallback>
      </mc:AlternateContent>
      <p:sp>
        <p:nvSpPr>
          <p:cNvPr id="20" name="Text Box 80"/>
          <p:cNvSpPr txBox="1">
            <a:spLocks noChangeArrowheads="1"/>
          </p:cNvSpPr>
          <p:nvPr/>
        </p:nvSpPr>
        <p:spPr bwMode="auto">
          <a:xfrm>
            <a:off x="757848" y="4127624"/>
            <a:ext cx="3430586"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eaLnBrk="1" hangingPunct="1"/>
            <a:r>
              <a:rPr kumimoji="1" lang="zh-CN" altLang="en-US" b="0" dirty="0">
                <a:solidFill>
                  <a:srgbClr val="0000FF"/>
                </a:solidFill>
                <a:latin typeface="+mn-ea"/>
                <a:ea typeface="+mn-ea"/>
              </a:rPr>
              <a:t>负号表示感应电动势</a:t>
            </a:r>
          </a:p>
          <a:p>
            <a:pPr algn="just" eaLnBrk="1" hangingPunct="1"/>
            <a:r>
              <a:rPr kumimoji="1" lang="zh-CN" altLang="en-US" b="0" dirty="0">
                <a:solidFill>
                  <a:srgbClr val="0000FF"/>
                </a:solidFill>
                <a:latin typeface="+mn-ea"/>
                <a:ea typeface="+mn-ea"/>
              </a:rPr>
              <a:t>总是反抗磁通的变化</a:t>
            </a:r>
          </a:p>
        </p:txBody>
      </p:sp>
      <p:grpSp>
        <p:nvGrpSpPr>
          <p:cNvPr id="3" name="组合 2">
            <a:extLst>
              <a:ext uri="{FF2B5EF4-FFF2-40B4-BE49-F238E27FC236}">
                <a16:creationId xmlns:a16="http://schemas.microsoft.com/office/drawing/2014/main" id="{111B1C71-2249-45C2-8CEE-2713B367F45E}"/>
              </a:ext>
            </a:extLst>
          </p:cNvPr>
          <p:cNvGrpSpPr/>
          <p:nvPr/>
        </p:nvGrpSpPr>
        <p:grpSpPr>
          <a:xfrm>
            <a:off x="6257382" y="4028621"/>
            <a:ext cx="2057400" cy="1743075"/>
            <a:chOff x="6576036" y="3654548"/>
            <a:chExt cx="2057400" cy="1743075"/>
          </a:xfrm>
        </p:grpSpPr>
        <p:grpSp>
          <p:nvGrpSpPr>
            <p:cNvPr id="4" name="Group 1089"/>
            <p:cNvGrpSpPr>
              <a:grpSpLocks/>
            </p:cNvGrpSpPr>
            <p:nvPr/>
          </p:nvGrpSpPr>
          <p:grpSpPr bwMode="auto">
            <a:xfrm>
              <a:off x="6576036" y="4286375"/>
              <a:ext cx="2057400" cy="711200"/>
              <a:chOff x="4080" y="1424"/>
              <a:chExt cx="1296" cy="448"/>
            </a:xfrm>
          </p:grpSpPr>
          <p:sp>
            <p:nvSpPr>
              <p:cNvPr id="9228" name="Oval 1090"/>
              <p:cNvSpPr>
                <a:spLocks noChangeArrowheads="1"/>
              </p:cNvSpPr>
              <p:nvPr/>
            </p:nvSpPr>
            <p:spPr bwMode="auto">
              <a:xfrm>
                <a:off x="4080" y="1424"/>
                <a:ext cx="1296" cy="448"/>
              </a:xfrm>
              <a:prstGeom prst="ellipse">
                <a:avLst/>
              </a:prstGeom>
              <a:noFill/>
              <a:ln w="7620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b="1">
                    <a:solidFill>
                      <a:srgbClr val="FFFF00"/>
                    </a:solidFill>
                    <a:latin typeface="Times New Roman" panose="02020603050405020304" pitchFamily="18" charset="0"/>
                    <a:ea typeface="宋体" panose="02010600030101010101" pitchFamily="2" charset="-122"/>
                  </a:defRPr>
                </a:lvl1pPr>
                <a:lvl2pPr marL="742950" indent="-285750">
                  <a:defRPr sz="2800" b="1">
                    <a:solidFill>
                      <a:srgbClr val="FFFF00"/>
                    </a:solidFill>
                    <a:latin typeface="Times New Roman" panose="02020603050405020304" pitchFamily="18" charset="0"/>
                    <a:ea typeface="宋体" panose="02010600030101010101" pitchFamily="2" charset="-122"/>
                  </a:defRPr>
                </a:lvl2pPr>
                <a:lvl3pPr marL="1143000" indent="-228600">
                  <a:defRPr sz="2800" b="1">
                    <a:solidFill>
                      <a:srgbClr val="FFFF00"/>
                    </a:solidFill>
                    <a:latin typeface="Times New Roman" panose="02020603050405020304" pitchFamily="18" charset="0"/>
                    <a:ea typeface="宋体" panose="02010600030101010101" pitchFamily="2" charset="-122"/>
                  </a:defRPr>
                </a:lvl3pPr>
                <a:lvl4pPr marL="1600200" indent="-228600">
                  <a:defRPr sz="2800" b="1">
                    <a:solidFill>
                      <a:srgbClr val="FFFF00"/>
                    </a:solidFill>
                    <a:latin typeface="Times New Roman" panose="02020603050405020304" pitchFamily="18" charset="0"/>
                    <a:ea typeface="宋体" panose="02010600030101010101" pitchFamily="2" charset="-122"/>
                  </a:defRPr>
                </a:lvl4pPr>
                <a:lvl5pPr marL="2057400" indent="-228600">
                  <a:defRPr sz="2800" b="1">
                    <a:solidFill>
                      <a:srgbClr val="FFFF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800" b="1">
                    <a:solidFill>
                      <a:srgbClr val="FFFF00"/>
                    </a:solidFill>
                    <a:latin typeface="Times New Roman" panose="02020603050405020304" pitchFamily="18" charset="0"/>
                    <a:ea typeface="宋体" panose="02010600030101010101" pitchFamily="2" charset="-122"/>
                  </a:defRPr>
                </a:lvl9pPr>
              </a:lstStyle>
              <a:p>
                <a:pPr algn="just"/>
                <a:endParaRPr lang="zh-CN" altLang="en-US" b="0">
                  <a:latin typeface="+mn-ea"/>
                  <a:ea typeface="+mn-ea"/>
                </a:endParaRPr>
              </a:p>
            </p:txBody>
          </p:sp>
          <p:sp>
            <p:nvSpPr>
              <p:cNvPr id="9230" name="Freeform 1094"/>
              <p:cNvSpPr>
                <a:spLocks/>
              </p:cNvSpPr>
              <p:nvPr/>
            </p:nvSpPr>
            <p:spPr bwMode="auto">
              <a:xfrm>
                <a:off x="4128" y="1758"/>
                <a:ext cx="384" cy="96"/>
              </a:xfrm>
              <a:custGeom>
                <a:avLst/>
                <a:gdLst>
                  <a:gd name="T0" fmla="*/ 0 w 384"/>
                  <a:gd name="T1" fmla="*/ 0 h 96"/>
                  <a:gd name="T2" fmla="*/ 202 w 384"/>
                  <a:gd name="T3" fmla="*/ 68 h 96"/>
                  <a:gd name="T4" fmla="*/ 384 w 384"/>
                  <a:gd name="T5" fmla="*/ 96 h 96"/>
                  <a:gd name="T6" fmla="*/ 0 60000 65536"/>
                  <a:gd name="T7" fmla="*/ 0 60000 65536"/>
                  <a:gd name="T8" fmla="*/ 0 60000 65536"/>
                  <a:gd name="T9" fmla="*/ 0 w 384"/>
                  <a:gd name="T10" fmla="*/ 0 h 96"/>
                  <a:gd name="T11" fmla="*/ 384 w 384"/>
                  <a:gd name="T12" fmla="*/ 96 h 96"/>
                </a:gdLst>
                <a:ahLst/>
                <a:cxnLst>
                  <a:cxn ang="T6">
                    <a:pos x="T0" y="T1"/>
                  </a:cxn>
                  <a:cxn ang="T7">
                    <a:pos x="T2" y="T3"/>
                  </a:cxn>
                  <a:cxn ang="T8">
                    <a:pos x="T4" y="T5"/>
                  </a:cxn>
                </a:cxnLst>
                <a:rect l="T9" t="T10" r="T11" b="T12"/>
                <a:pathLst>
                  <a:path w="384" h="96">
                    <a:moveTo>
                      <a:pt x="0" y="0"/>
                    </a:moveTo>
                    <a:lnTo>
                      <a:pt x="202" y="68"/>
                    </a:lnTo>
                    <a:lnTo>
                      <a:pt x="384" y="96"/>
                    </a:lnTo>
                  </a:path>
                </a:pathLst>
              </a:custGeom>
              <a:noFill/>
              <a:ln w="41275">
                <a:solidFill>
                  <a:srgbClr val="00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latin typeface="+mn-ea"/>
                  <a:ea typeface="+mn-ea"/>
                </a:endParaRPr>
              </a:p>
            </p:txBody>
          </p:sp>
        </p:grpSp>
        <p:sp>
          <p:nvSpPr>
            <p:cNvPr id="9226" name="Line 1096"/>
            <p:cNvSpPr>
              <a:spLocks noChangeShapeType="1"/>
            </p:cNvSpPr>
            <p:nvPr/>
          </p:nvSpPr>
          <p:spPr bwMode="auto">
            <a:xfrm flipV="1">
              <a:off x="7644423" y="3932360"/>
              <a:ext cx="533400" cy="685800"/>
            </a:xfrm>
            <a:prstGeom prst="line">
              <a:avLst/>
            </a:prstGeom>
            <a:noFill/>
            <a:ln w="444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a:latin typeface="+mn-ea"/>
                <a:ea typeface="+mn-ea"/>
              </a:endParaRP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1B57D418-65CA-419A-BEFC-8634B18EA2C8}"/>
                    </a:ext>
                  </a:extLst>
                </p:cNvPr>
                <p:cNvSpPr/>
                <p:nvPr/>
              </p:nvSpPr>
              <p:spPr>
                <a:xfrm>
                  <a:off x="8104124" y="3654548"/>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16" name="矩形 15">
                  <a:extLst>
                    <a:ext uri="{FF2B5EF4-FFF2-40B4-BE49-F238E27FC236}">
                      <a16:creationId xmlns:a16="http://schemas.microsoft.com/office/drawing/2014/main" id="{1B57D418-65CA-419A-BEFC-8634B18EA2C8}"/>
                    </a:ext>
                  </a:extLst>
                </p:cNvPr>
                <p:cNvSpPr>
                  <a:spLocks noRot="1" noChangeAspect="1" noMove="1" noResize="1" noEditPoints="1" noAdjustHandles="1" noChangeArrowheads="1" noChangeShapeType="1" noTextEdit="1"/>
                </p:cNvSpPr>
                <p:nvPr/>
              </p:nvSpPr>
              <p:spPr>
                <a:xfrm>
                  <a:off x="8104124" y="3654548"/>
                  <a:ext cx="529312" cy="5754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4643351-B77B-4B68-89D1-24DF6696C67A}"/>
                    </a:ext>
                  </a:extLst>
                </p:cNvPr>
                <p:cNvSpPr txBox="1"/>
                <p:nvPr/>
              </p:nvSpPr>
              <p:spPr>
                <a:xfrm>
                  <a:off x="6669137" y="4966736"/>
                  <a:ext cx="287899"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ea typeface="+mn-ea"/>
                          </a:rPr>
                          <m:t>𝐿</m:t>
                        </m:r>
                      </m:oMath>
                    </m:oMathPara>
                  </a14:m>
                  <a:endParaRPr lang="zh-CN" altLang="en-US" sz="2800" dirty="0">
                    <a:solidFill>
                      <a:schemeClr val="tx1"/>
                    </a:solidFill>
                    <a:latin typeface="+mn-lt"/>
                    <a:ea typeface="+mn-ea"/>
                  </a:endParaRPr>
                </a:p>
              </p:txBody>
            </p:sp>
          </mc:Choice>
          <mc:Fallback xmlns="">
            <p:sp>
              <p:nvSpPr>
                <p:cNvPr id="17" name="文本框 16">
                  <a:extLst>
                    <a:ext uri="{FF2B5EF4-FFF2-40B4-BE49-F238E27FC236}">
                      <a16:creationId xmlns:a16="http://schemas.microsoft.com/office/drawing/2014/main" id="{64643351-B77B-4B68-89D1-24DF6696C67A}"/>
                    </a:ext>
                  </a:extLst>
                </p:cNvPr>
                <p:cNvSpPr txBox="1">
                  <a:spLocks noRot="1" noChangeAspect="1" noMove="1" noResize="1" noEditPoints="1" noAdjustHandles="1" noChangeArrowheads="1" noChangeShapeType="1" noTextEdit="1"/>
                </p:cNvSpPr>
                <p:nvPr/>
              </p:nvSpPr>
              <p:spPr>
                <a:xfrm>
                  <a:off x="6669137" y="4966736"/>
                  <a:ext cx="287899" cy="430887"/>
                </a:xfrm>
                <a:prstGeom prst="rect">
                  <a:avLst/>
                </a:prstGeom>
                <a:blipFill>
                  <a:blip r:embed="rId1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735493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233"/>
                                        </p:tgtEl>
                                        <p:attrNameLst>
                                          <p:attrName>style.visibility</p:attrName>
                                        </p:attrNameLst>
                                      </p:cBhvr>
                                      <p:to>
                                        <p:strVal val="visible"/>
                                      </p:to>
                                    </p:set>
                                    <p:animEffect transition="in" filter="wipe(left)">
                                      <p:cBhvr>
                                        <p:cTn id="7" dur="500"/>
                                        <p:tgtEl>
                                          <p:spTgt spid="92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511"/>
                                        </p:tgtEl>
                                        <p:attrNameLst>
                                          <p:attrName>style.visibility</p:attrName>
                                        </p:attrNameLst>
                                      </p:cBhvr>
                                      <p:to>
                                        <p:strVal val="visible"/>
                                      </p:to>
                                    </p:set>
                                    <p:animEffect transition="in" filter="wipe(left)">
                                      <p:cBhvr>
                                        <p:cTn id="17" dur="500"/>
                                        <p:tgtEl>
                                          <p:spTgt spid="185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232"/>
                                        </p:tgtEl>
                                        <p:attrNameLst>
                                          <p:attrName>style.visibility</p:attrName>
                                        </p:attrNameLst>
                                      </p:cBhvr>
                                      <p:to>
                                        <p:strVal val="visible"/>
                                      </p:to>
                                    </p:set>
                                    <p:animEffect transition="in" filter="wipe(left)">
                                      <p:cBhvr>
                                        <p:cTn id="22" dur="500"/>
                                        <p:tgtEl>
                                          <p:spTgt spid="923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464"/>
                                        </p:tgtEl>
                                        <p:attrNameLst>
                                          <p:attrName>style.visibility</p:attrName>
                                        </p:attrNameLst>
                                      </p:cBhvr>
                                      <p:to>
                                        <p:strVal val="visible"/>
                                      </p:to>
                                    </p:set>
                                    <p:animEffect transition="in" filter="wipe(left)">
                                      <p:cBhvr>
                                        <p:cTn id="32" dur="500"/>
                                        <p:tgtEl>
                                          <p:spTgt spid="1846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64" grpId="0"/>
      <p:bldP spid="9233" grpId="0"/>
      <p:bldP spid="18511" grpId="0"/>
      <p:bldP spid="9232" grpId="0" animBg="1"/>
      <p:bldP spid="6" grpId="0"/>
      <p:bldP spid="20" grpId="0"/>
    </p:bldLst>
  </p:timing>
</p:sld>
</file>

<file path=ppt/theme/theme1.xml><?xml version="1.0" encoding="utf-8"?>
<a:theme xmlns:a="http://schemas.openxmlformats.org/drawingml/2006/main" name="1_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raClrSchemeLst/>
  <a:extLst>
    <a:ext uri="{05A4C25C-085E-4340-85A3-A5531E510DB2}">
      <thm15:themeFamily xmlns:thm15="http://schemas.microsoft.com/office/thememl/2012/main" name="主题2" id="{C3AC7DD7-08CD-4528-B442-3C16D95B7B79}" vid="{73EA3633-563A-4D69-8A83-1689627CFE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2778</TotalTime>
  <Words>5725</Words>
  <Application>Microsoft Office PowerPoint</Application>
  <PresentationFormat>宽屏</PresentationFormat>
  <Paragraphs>1105</Paragraphs>
  <Slides>80</Slides>
  <Notes>72</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80</vt:i4>
      </vt:variant>
    </vt:vector>
  </HeadingPairs>
  <TitlesOfParts>
    <vt:vector size="96" baseType="lpstr">
      <vt:lpstr>Monotype Sorts</vt:lpstr>
      <vt:lpstr>等线</vt:lpstr>
      <vt:lpstr>等线 Light</vt:lpstr>
      <vt:lpstr>宋体</vt:lpstr>
      <vt:lpstr>微软雅黑</vt:lpstr>
      <vt:lpstr>Arial</vt:lpstr>
      <vt:lpstr>Cambria Math</vt:lpstr>
      <vt:lpstr>Segoe UI Semilight</vt:lpstr>
      <vt:lpstr>Symbol</vt:lpstr>
      <vt:lpstr>Times New Roman</vt:lpstr>
      <vt:lpstr>Wingdings</vt:lpstr>
      <vt:lpstr>1_主题2</vt:lpstr>
      <vt:lpstr>Microsoft Word Picture</vt:lpstr>
      <vt:lpstr>公式</vt:lpstr>
      <vt:lpstr>Microsoft 公式 3.0</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戴占海</dc:creator>
  <cp:lastModifiedBy>戴占海</cp:lastModifiedBy>
  <cp:revision>369</cp:revision>
  <dcterms:created xsi:type="dcterms:W3CDTF">2016-10-12T23:56:00Z</dcterms:created>
  <dcterms:modified xsi:type="dcterms:W3CDTF">2017-07-18T14:35:36Z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